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diagrams/quickStyle2.xml" ContentType="application/vnd.openxmlformats-officedocument.drawingml.diagramStyle+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2.xml" ContentType="application/vnd.openxmlformats-officedocument.drawingml.diagram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81" r:id="rId3"/>
  </p:sldMasterIdLst>
  <p:notesMasterIdLst>
    <p:notesMasterId r:id="rId69"/>
  </p:notesMasterIdLst>
  <p:handoutMasterIdLst>
    <p:handoutMasterId r:id="rId70"/>
  </p:handoutMasterIdLst>
  <p:sldIdLst>
    <p:sldId id="442" r:id="rId4"/>
    <p:sldId id="428" r:id="rId5"/>
    <p:sldId id="429" r:id="rId6"/>
    <p:sldId id="316" r:id="rId7"/>
    <p:sldId id="427" r:id="rId8"/>
    <p:sldId id="342" r:id="rId9"/>
    <p:sldId id="329" r:id="rId10"/>
    <p:sldId id="315" r:id="rId11"/>
    <p:sldId id="330" r:id="rId12"/>
    <p:sldId id="319" r:id="rId13"/>
    <p:sldId id="321" r:id="rId14"/>
    <p:sldId id="435" r:id="rId15"/>
    <p:sldId id="301" r:id="rId16"/>
    <p:sldId id="411" r:id="rId17"/>
    <p:sldId id="410" r:id="rId18"/>
    <p:sldId id="422" r:id="rId19"/>
    <p:sldId id="372" r:id="rId20"/>
    <p:sldId id="374" r:id="rId21"/>
    <p:sldId id="403" r:id="rId22"/>
    <p:sldId id="404" r:id="rId23"/>
    <p:sldId id="354" r:id="rId24"/>
    <p:sldId id="369" r:id="rId25"/>
    <p:sldId id="356" r:id="rId26"/>
    <p:sldId id="423" r:id="rId27"/>
    <p:sldId id="376" r:id="rId28"/>
    <p:sldId id="424" r:id="rId29"/>
    <p:sldId id="440" r:id="rId30"/>
    <p:sldId id="441" r:id="rId31"/>
    <p:sldId id="359" r:id="rId32"/>
    <p:sldId id="425" r:id="rId33"/>
    <p:sldId id="360" r:id="rId34"/>
    <p:sldId id="426" r:id="rId35"/>
    <p:sldId id="413" r:id="rId36"/>
    <p:sldId id="438" r:id="rId37"/>
    <p:sldId id="417" r:id="rId38"/>
    <p:sldId id="421" r:id="rId39"/>
    <p:sldId id="418" r:id="rId40"/>
    <p:sldId id="434" r:id="rId41"/>
    <p:sldId id="416" r:id="rId42"/>
    <p:sldId id="405" r:id="rId43"/>
    <p:sldId id="408" r:id="rId44"/>
    <p:sldId id="363" r:id="rId45"/>
    <p:sldId id="430" r:id="rId46"/>
    <p:sldId id="362" r:id="rId47"/>
    <p:sldId id="364" r:id="rId48"/>
    <p:sldId id="398" r:id="rId49"/>
    <p:sldId id="366" r:id="rId50"/>
    <p:sldId id="377" r:id="rId51"/>
    <p:sldId id="379" r:id="rId52"/>
    <p:sldId id="384" r:id="rId53"/>
    <p:sldId id="385" r:id="rId54"/>
    <p:sldId id="388" r:id="rId55"/>
    <p:sldId id="387" r:id="rId56"/>
    <p:sldId id="386" r:id="rId57"/>
    <p:sldId id="391" r:id="rId58"/>
    <p:sldId id="392" r:id="rId59"/>
    <p:sldId id="367" r:id="rId60"/>
    <p:sldId id="437" r:id="rId61"/>
    <p:sldId id="439" r:id="rId62"/>
    <p:sldId id="400" r:id="rId63"/>
    <p:sldId id="420" r:id="rId64"/>
    <p:sldId id="325" r:id="rId65"/>
    <p:sldId id="305" r:id="rId66"/>
    <p:sldId id="436" r:id="rId67"/>
    <p:sldId id="299" r:id="rId68"/>
  </p:sldIdLst>
  <p:sldSz cx="9144000" cy="6858000" type="screen4x3"/>
  <p:notesSz cx="6797675" cy="9982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2506" autoAdjust="0"/>
  </p:normalViewPr>
  <p:slideViewPr>
    <p:cSldViewPr showGuides="1">
      <p:cViewPr>
        <p:scale>
          <a:sx n="60" d="100"/>
          <a:sy n="60" d="100"/>
        </p:scale>
        <p:origin x="-1434" y="-954"/>
      </p:cViewPr>
      <p:guideLst>
        <p:guide orient="horz" pos="2160"/>
        <p:guide pos="2880"/>
      </p:guideLst>
    </p:cSldViewPr>
  </p:slideViewPr>
  <p:outlineViewPr>
    <p:cViewPr>
      <p:scale>
        <a:sx n="33" d="100"/>
        <a:sy n="33" d="100"/>
      </p:scale>
      <p:origin x="0" y="17136"/>
    </p:cViewPr>
  </p:outlineViewPr>
  <p:notesTextViewPr>
    <p:cViewPr>
      <p:scale>
        <a:sx n="100" d="100"/>
        <a:sy n="100" d="100"/>
      </p:scale>
      <p:origin x="0" y="0"/>
    </p:cViewPr>
  </p:notesTextViewPr>
  <p:sorterViewPr>
    <p:cViewPr>
      <p:scale>
        <a:sx n="66" d="100"/>
        <a:sy n="66" d="100"/>
      </p:scale>
      <p:origin x="0" y="4482"/>
    </p:cViewPr>
  </p:sorterViewPr>
  <p:notesViewPr>
    <p:cSldViewPr>
      <p:cViewPr varScale="1">
        <p:scale>
          <a:sx n="76" d="100"/>
          <a:sy n="76" d="100"/>
        </p:scale>
        <p:origin x="-2166" y="-84"/>
      </p:cViewPr>
      <p:guideLst>
        <p:guide orient="horz" pos="3143"/>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nt25\disability$\My%20Documents\Trevor%20Thompson\National%20pop%20Walsall%20pop.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nt25\disability$\My%20Documents\Trevor%20Thompson\National%20pop%20Walsall%20po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style val="18"/>
  <c:chart>
    <c:autoTitleDeleted val="1"/>
    <c:view3D>
      <c:rAngAx val="1"/>
    </c:view3D>
    <c:floor>
      <c:spPr>
        <a:noFill/>
        <a:ln w="9525">
          <a:noFill/>
        </a:ln>
      </c:spPr>
    </c:floor>
    <c:sideWall>
      <c:spPr>
        <a:noFill/>
        <a:ln w="25400">
          <a:noFill/>
        </a:ln>
      </c:spPr>
    </c:sideWall>
    <c:backWall>
      <c:spPr>
        <a:noFill/>
        <a:ln w="25400">
          <a:noFill/>
        </a:ln>
      </c:spPr>
    </c:backWall>
    <c:plotArea>
      <c:layout>
        <c:manualLayout>
          <c:layoutTarget val="inner"/>
          <c:xMode val="edge"/>
          <c:yMode val="edge"/>
          <c:x val="2.7257072446496368E-2"/>
          <c:y val="1.7067996029115209E-2"/>
          <c:w val="0.96472614153982894"/>
          <c:h val="0.96870867394662263"/>
        </c:manualLayout>
      </c:layout>
      <c:bar3DChart>
        <c:barDir val="col"/>
        <c:grouping val="clustered"/>
        <c:ser>
          <c:idx val="0"/>
          <c:order val="0"/>
          <c:tx>
            <c:v>62 million </c:v>
          </c:tx>
          <c:dLbls>
            <c:dLbl>
              <c:idx val="0"/>
              <c:layout>
                <c:manualLayout>
                  <c:x val="0"/>
                  <c:y val="0.20481595234938044"/>
                </c:manualLayout>
              </c:layout>
              <c:tx>
                <c:rich>
                  <a:bodyPr/>
                  <a:lstStyle/>
                  <a:p>
                    <a:r>
                      <a:rPr lang="en-US" dirty="0" smtClean="0"/>
                      <a:t>2011</a:t>
                    </a:r>
                    <a:endParaRPr lang="en-US" dirty="0"/>
                  </a:p>
                </c:rich>
              </c:tx>
              <c:showVal val="1"/>
            </c:dLbl>
            <c:txPr>
              <a:bodyPr/>
              <a:lstStyle/>
              <a:p>
                <a:pPr>
                  <a:defRPr sz="2000" b="1">
                    <a:solidFill>
                      <a:schemeClr val="bg1"/>
                    </a:solidFill>
                  </a:defRPr>
                </a:pPr>
                <a:endParaRPr lang="en-US"/>
              </a:p>
            </c:txPr>
            <c:showVal val="1"/>
          </c:dLbls>
          <c:val>
            <c:numRef>
              <c:f>Sheet1!$A$10</c:f>
              <c:numCache>
                <c:formatCode>General</c:formatCode>
                <c:ptCount val="1"/>
                <c:pt idx="0">
                  <c:v>2010</c:v>
                </c:pt>
              </c:numCache>
            </c:numRef>
          </c:val>
        </c:ser>
        <c:ser>
          <c:idx val="1"/>
          <c:order val="1"/>
          <c:tx>
            <c:v>67 million</c:v>
          </c:tx>
          <c:dLbls>
            <c:dLbl>
              <c:idx val="0"/>
              <c:layout>
                <c:manualLayout>
                  <c:x val="3.2067144054701434E-3"/>
                  <c:y val="0.57177786697535404"/>
                </c:manualLayout>
              </c:layout>
              <c:tx>
                <c:rich>
                  <a:bodyPr/>
                  <a:lstStyle/>
                  <a:p>
                    <a:r>
                      <a:rPr lang="en-US" dirty="0" smtClean="0"/>
                      <a:t>2027</a:t>
                    </a:r>
                    <a:endParaRPr lang="en-US" dirty="0"/>
                  </a:p>
                </c:rich>
              </c:tx>
              <c:showVal val="1"/>
            </c:dLbl>
            <c:numFmt formatCode="@" sourceLinked="0"/>
            <c:txPr>
              <a:bodyPr/>
              <a:lstStyle/>
              <a:p>
                <a:pPr>
                  <a:defRPr sz="2000" b="1">
                    <a:solidFill>
                      <a:schemeClr val="bg1"/>
                    </a:solidFill>
                  </a:defRPr>
                </a:pPr>
                <a:endParaRPr lang="en-US"/>
              </a:p>
            </c:txPr>
            <c:showVal val="1"/>
          </c:dLbls>
          <c:val>
            <c:numRef>
              <c:f>Sheet1!$B$10</c:f>
              <c:numCache>
                <c:formatCode>General</c:formatCode>
                <c:ptCount val="1"/>
                <c:pt idx="0">
                  <c:v>2020</c:v>
                </c:pt>
              </c:numCache>
            </c:numRef>
          </c:val>
        </c:ser>
        <c:dLbls>
          <c:showVal val="1"/>
        </c:dLbls>
        <c:shape val="box"/>
        <c:axId val="83402752"/>
        <c:axId val="83405440"/>
        <c:axId val="0"/>
      </c:bar3DChart>
      <c:catAx>
        <c:axId val="83402752"/>
        <c:scaling>
          <c:orientation val="minMax"/>
        </c:scaling>
        <c:delete val="1"/>
        <c:axPos val="b"/>
        <c:numFmt formatCode="General" sourceLinked="1"/>
        <c:tickLblPos val="none"/>
        <c:crossAx val="83405440"/>
        <c:crosses val="autoZero"/>
        <c:auto val="1"/>
        <c:lblAlgn val="ctr"/>
        <c:lblOffset val="100"/>
      </c:catAx>
      <c:valAx>
        <c:axId val="83405440"/>
        <c:scaling>
          <c:orientation val="minMax"/>
        </c:scaling>
        <c:delete val="1"/>
        <c:axPos val="l"/>
        <c:numFmt formatCode="General" sourceLinked="1"/>
        <c:tickLblPos val="none"/>
        <c:crossAx val="83402752"/>
        <c:crosses val="autoZero"/>
        <c:crossBetween val="between"/>
      </c:valAx>
    </c:plotArea>
    <c:plotVisOnly val="1"/>
    <c:dispBlanksAs val="gap"/>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chart>
    <c:autoTitleDeleted val="1"/>
    <c:view3D>
      <c:rAngAx val="1"/>
    </c:view3D>
    <c:floor>
      <c:spPr>
        <a:noFill/>
        <a:ln w="9525">
          <a:noFill/>
        </a:ln>
      </c:spPr>
    </c:floor>
    <c:plotArea>
      <c:layout>
        <c:manualLayout>
          <c:layoutTarget val="inner"/>
          <c:xMode val="edge"/>
          <c:yMode val="edge"/>
          <c:x val="4.6814480252432483E-2"/>
          <c:y val="0.12626507107675866"/>
          <c:w val="0.92906664216795742"/>
          <c:h val="0.81207092510003298"/>
        </c:manualLayout>
      </c:layout>
      <c:bar3DChart>
        <c:barDir val="col"/>
        <c:grouping val="clustered"/>
        <c:ser>
          <c:idx val="0"/>
          <c:order val="0"/>
          <c:dLbls>
            <c:dLbl>
              <c:idx val="0"/>
              <c:layout>
                <c:manualLayout>
                  <c:x val="1.3552625206886089E-3"/>
                  <c:y val="0.18551995104600627"/>
                </c:manualLayout>
              </c:layout>
              <c:tx>
                <c:rich>
                  <a:bodyPr/>
                  <a:lstStyle/>
                  <a:p>
                    <a:pPr>
                      <a:defRPr sz="2000" b="1">
                        <a:solidFill>
                          <a:schemeClr val="bg1"/>
                        </a:solidFill>
                      </a:defRPr>
                    </a:pPr>
                    <a:r>
                      <a:rPr lang="en-US" sz="2000" b="1" dirty="0"/>
                      <a:t>2012</a:t>
                    </a:r>
                  </a:p>
                </c:rich>
              </c:tx>
              <c:spPr/>
              <c:showVal val="1"/>
            </c:dLbl>
            <c:dLbl>
              <c:idx val="1"/>
              <c:layout>
                <c:manualLayout>
                  <c:x val="5.5555318165028201E-3"/>
                  <c:y val="0.52243070875721531"/>
                </c:manualLayout>
              </c:layout>
              <c:tx>
                <c:rich>
                  <a:bodyPr/>
                  <a:lstStyle/>
                  <a:p>
                    <a:r>
                      <a:rPr lang="en-US" sz="2000" b="1" dirty="0"/>
                      <a:t>2026</a:t>
                    </a:r>
                  </a:p>
                </c:rich>
              </c:tx>
              <c:showVal val="1"/>
            </c:dLbl>
            <c:txPr>
              <a:bodyPr/>
              <a:lstStyle/>
              <a:p>
                <a:pPr>
                  <a:defRPr>
                    <a:solidFill>
                      <a:schemeClr val="bg1"/>
                    </a:solidFill>
                  </a:defRPr>
                </a:pPr>
                <a:endParaRPr lang="en-US"/>
              </a:p>
            </c:txPr>
            <c:showVal val="1"/>
          </c:dLbls>
          <c:cat>
            <c:strRef>
              <c:f>Sheet1!$A$23:$B$23</c:f>
              <c:strCache>
                <c:ptCount val="2"/>
                <c:pt idx="0">
                  <c:v>260 000</c:v>
                </c:pt>
                <c:pt idx="1">
                  <c:v>270 000</c:v>
                </c:pt>
              </c:strCache>
            </c:strRef>
          </c:cat>
          <c:val>
            <c:numRef>
              <c:f>Sheet1!$A$24:$B$24</c:f>
              <c:numCache>
                <c:formatCode>General</c:formatCode>
                <c:ptCount val="2"/>
                <c:pt idx="0">
                  <c:v>2010</c:v>
                </c:pt>
                <c:pt idx="1">
                  <c:v>2026</c:v>
                </c:pt>
              </c:numCache>
            </c:numRef>
          </c:val>
        </c:ser>
        <c:shape val="box"/>
        <c:axId val="84548992"/>
        <c:axId val="84550784"/>
        <c:axId val="0"/>
      </c:bar3DChart>
      <c:catAx>
        <c:axId val="84548992"/>
        <c:scaling>
          <c:orientation val="minMax"/>
        </c:scaling>
        <c:delete val="1"/>
        <c:axPos val="b"/>
        <c:tickLblPos val="none"/>
        <c:crossAx val="84550784"/>
        <c:crosses val="autoZero"/>
        <c:auto val="1"/>
        <c:lblAlgn val="ctr"/>
        <c:lblOffset val="100"/>
      </c:catAx>
      <c:valAx>
        <c:axId val="84550784"/>
        <c:scaling>
          <c:orientation val="minMax"/>
        </c:scaling>
        <c:delete val="1"/>
        <c:axPos val="l"/>
        <c:numFmt formatCode="General" sourceLinked="1"/>
        <c:tickLblPos val="none"/>
        <c:crossAx val="84548992"/>
        <c:crosses val="autoZero"/>
        <c:crossBetween val="between"/>
      </c:valAx>
    </c:plotArea>
    <c:plotVisOnly val="1"/>
    <c:dispBlanksAs val="gap"/>
  </c:chart>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9D33E9-E9B1-48E6-9BC5-7181258F3B22}"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GB"/>
        </a:p>
      </dgm:t>
    </dgm:pt>
    <dgm:pt modelId="{D8B747BB-BAD6-4716-B7F5-11BEBAC64D28}">
      <dgm:prSet phldrT="[Text]" custT="1"/>
      <dgm:spPr>
        <a:solidFill>
          <a:schemeClr val="tx2">
            <a:lumMod val="75000"/>
            <a:alpha val="50000"/>
          </a:schemeClr>
        </a:solidFill>
      </dgm:spPr>
      <dgm:t>
        <a:bodyPr/>
        <a:lstStyle/>
        <a:p>
          <a:endParaRPr lang="en-GB" sz="1550" dirty="0" smtClean="0">
            <a:latin typeface="Arial Black" pitchFamily="34" charset="0"/>
          </a:endParaRPr>
        </a:p>
        <a:p>
          <a:r>
            <a:rPr lang="en-GB" sz="1600" dirty="0" smtClean="0">
              <a:latin typeface="Arial Black" pitchFamily="34" charset="0"/>
            </a:rPr>
            <a:t>Residential </a:t>
          </a:r>
          <a:r>
            <a:rPr lang="en-GB" sz="1600" dirty="0">
              <a:latin typeface="Arial Black" pitchFamily="34" charset="0"/>
            </a:rPr>
            <a:t>Care</a:t>
          </a:r>
        </a:p>
        <a:p>
          <a:r>
            <a:rPr lang="en-GB" sz="1600" dirty="0">
              <a:latin typeface="Arial Black" pitchFamily="34" charset="0"/>
            </a:rPr>
            <a:t> Personal Assistant</a:t>
          </a:r>
        </a:p>
        <a:p>
          <a:r>
            <a:rPr lang="en-GB" sz="1600" dirty="0">
              <a:latin typeface="Arial Black" pitchFamily="34" charset="0"/>
            </a:rPr>
            <a:t>Luncheon Clubs</a:t>
          </a:r>
        </a:p>
        <a:p>
          <a:r>
            <a:rPr lang="en-GB" sz="1600" dirty="0" smtClean="0">
              <a:latin typeface="Arial Black" pitchFamily="34" charset="0"/>
            </a:rPr>
            <a:t>Supported Accommodation </a:t>
          </a:r>
          <a:endParaRPr lang="en-GB" sz="1600" dirty="0">
            <a:latin typeface="Arial Black" pitchFamily="34" charset="0"/>
          </a:endParaRPr>
        </a:p>
        <a:p>
          <a:r>
            <a:rPr lang="en-GB" sz="1600" dirty="0">
              <a:latin typeface="Arial Black" pitchFamily="34" charset="0"/>
            </a:rPr>
            <a:t>Voluntary Services</a:t>
          </a:r>
        </a:p>
        <a:p>
          <a:r>
            <a:rPr lang="en-GB" sz="1600" dirty="0">
              <a:latin typeface="Arial Black" pitchFamily="34" charset="0"/>
            </a:rPr>
            <a:t>Home Care </a:t>
          </a:r>
        </a:p>
        <a:p>
          <a:r>
            <a:rPr lang="en-GB" sz="1600" dirty="0">
              <a:latin typeface="Arial Black" pitchFamily="34" charset="0"/>
            </a:rPr>
            <a:t>Day Care </a:t>
          </a:r>
        </a:p>
        <a:p>
          <a:endParaRPr lang="en-GB" sz="1200" dirty="0"/>
        </a:p>
      </dgm:t>
    </dgm:pt>
    <dgm:pt modelId="{89E2C6D9-5469-43D5-8CF7-7F3C6B371173}" type="parTrans" cxnId="{78838260-C1A4-483E-9E70-06285D347BEE}">
      <dgm:prSet/>
      <dgm:spPr/>
      <dgm:t>
        <a:bodyPr/>
        <a:lstStyle/>
        <a:p>
          <a:endParaRPr lang="en-GB"/>
        </a:p>
      </dgm:t>
    </dgm:pt>
    <dgm:pt modelId="{A1100D95-A7B0-40AA-B7A6-D0889E894A0C}" type="sibTrans" cxnId="{78838260-C1A4-483E-9E70-06285D347BEE}">
      <dgm:prSet/>
      <dgm:spPr/>
      <dgm:t>
        <a:bodyPr/>
        <a:lstStyle/>
        <a:p>
          <a:endParaRPr lang="en-GB"/>
        </a:p>
      </dgm:t>
    </dgm:pt>
    <dgm:pt modelId="{1C42C51B-4A34-4F33-AD3D-D36075B70E84}">
      <dgm:prSet phldrT="[Text]" custT="1"/>
      <dgm:spPr>
        <a:solidFill>
          <a:srgbClr val="002060">
            <a:alpha val="50000"/>
          </a:srgbClr>
        </a:solidFill>
      </dgm:spPr>
      <dgm:t>
        <a:bodyPr/>
        <a:lstStyle/>
        <a:p>
          <a:r>
            <a:rPr lang="en-GB" sz="1800" dirty="0">
              <a:latin typeface="Arial Black" pitchFamily="34" charset="0"/>
            </a:rPr>
            <a:t>Telecare</a:t>
          </a:r>
          <a:r>
            <a:rPr lang="en-GB" sz="1200" dirty="0"/>
            <a:t> </a:t>
          </a:r>
        </a:p>
      </dgm:t>
    </dgm:pt>
    <dgm:pt modelId="{7F64D360-95C9-4B04-95F3-C0A0E9060CDF}" type="parTrans" cxnId="{C7E5033B-0A55-4BE3-A1A8-2E11045CDC42}">
      <dgm:prSet/>
      <dgm:spPr/>
      <dgm:t>
        <a:bodyPr/>
        <a:lstStyle/>
        <a:p>
          <a:endParaRPr lang="en-GB"/>
        </a:p>
      </dgm:t>
    </dgm:pt>
    <dgm:pt modelId="{02C376EB-E099-4461-9E66-8F99FDBB0993}" type="sibTrans" cxnId="{C7E5033B-0A55-4BE3-A1A8-2E11045CDC42}">
      <dgm:prSet/>
      <dgm:spPr/>
      <dgm:t>
        <a:bodyPr/>
        <a:lstStyle/>
        <a:p>
          <a:endParaRPr lang="en-GB"/>
        </a:p>
      </dgm:t>
    </dgm:pt>
    <dgm:pt modelId="{6D3CD25C-5338-4BE1-A419-C4480C70B8C1}" type="pres">
      <dgm:prSet presAssocID="{8F9D33E9-E9B1-48E6-9BC5-7181258F3B22}" presName="composite" presStyleCnt="0">
        <dgm:presLayoutVars>
          <dgm:chMax val="1"/>
          <dgm:dir/>
          <dgm:resizeHandles val="exact"/>
        </dgm:presLayoutVars>
      </dgm:prSet>
      <dgm:spPr/>
      <dgm:t>
        <a:bodyPr/>
        <a:lstStyle/>
        <a:p>
          <a:endParaRPr lang="en-GB"/>
        </a:p>
      </dgm:t>
    </dgm:pt>
    <dgm:pt modelId="{99DEF419-656D-4DE0-ABAC-02422C3998B1}" type="pres">
      <dgm:prSet presAssocID="{8F9D33E9-E9B1-48E6-9BC5-7181258F3B22}" presName="radial" presStyleCnt="0">
        <dgm:presLayoutVars>
          <dgm:animLvl val="ctr"/>
        </dgm:presLayoutVars>
      </dgm:prSet>
      <dgm:spPr/>
    </dgm:pt>
    <dgm:pt modelId="{6BA51C68-B35C-469B-8D15-CBD04AB15F03}" type="pres">
      <dgm:prSet presAssocID="{D8B747BB-BAD6-4716-B7F5-11BEBAC64D28}" presName="centerShape" presStyleLbl="vennNode1" presStyleIdx="0" presStyleCnt="2"/>
      <dgm:spPr/>
      <dgm:t>
        <a:bodyPr/>
        <a:lstStyle/>
        <a:p>
          <a:endParaRPr lang="en-GB"/>
        </a:p>
      </dgm:t>
    </dgm:pt>
    <dgm:pt modelId="{7EE97EA8-A26A-4145-9C46-ACF91B10A6B9}" type="pres">
      <dgm:prSet presAssocID="{1C42C51B-4A34-4F33-AD3D-D36075B70E84}" presName="node" presStyleLbl="vennNode1" presStyleIdx="1" presStyleCnt="2">
        <dgm:presLayoutVars>
          <dgm:bulletEnabled val="1"/>
        </dgm:presLayoutVars>
      </dgm:prSet>
      <dgm:spPr/>
      <dgm:t>
        <a:bodyPr/>
        <a:lstStyle/>
        <a:p>
          <a:endParaRPr lang="en-GB"/>
        </a:p>
      </dgm:t>
    </dgm:pt>
  </dgm:ptLst>
  <dgm:cxnLst>
    <dgm:cxn modelId="{C7E5033B-0A55-4BE3-A1A8-2E11045CDC42}" srcId="{D8B747BB-BAD6-4716-B7F5-11BEBAC64D28}" destId="{1C42C51B-4A34-4F33-AD3D-D36075B70E84}" srcOrd="0" destOrd="0" parTransId="{7F64D360-95C9-4B04-95F3-C0A0E9060CDF}" sibTransId="{02C376EB-E099-4461-9E66-8F99FDBB0993}"/>
    <dgm:cxn modelId="{016461FB-85C5-4479-9842-B535D59FB1D6}" type="presOf" srcId="{D8B747BB-BAD6-4716-B7F5-11BEBAC64D28}" destId="{6BA51C68-B35C-469B-8D15-CBD04AB15F03}" srcOrd="0" destOrd="0" presId="urn:microsoft.com/office/officeart/2005/8/layout/radial3"/>
    <dgm:cxn modelId="{4D1265D5-FBEA-4640-9EA6-501100867153}" type="presOf" srcId="{8F9D33E9-E9B1-48E6-9BC5-7181258F3B22}" destId="{6D3CD25C-5338-4BE1-A419-C4480C70B8C1}" srcOrd="0" destOrd="0" presId="urn:microsoft.com/office/officeart/2005/8/layout/radial3"/>
    <dgm:cxn modelId="{78838260-C1A4-483E-9E70-06285D347BEE}" srcId="{8F9D33E9-E9B1-48E6-9BC5-7181258F3B22}" destId="{D8B747BB-BAD6-4716-B7F5-11BEBAC64D28}" srcOrd="0" destOrd="0" parTransId="{89E2C6D9-5469-43D5-8CF7-7F3C6B371173}" sibTransId="{A1100D95-A7B0-40AA-B7A6-D0889E894A0C}"/>
    <dgm:cxn modelId="{70D473CE-F410-4E59-8771-A6A1B55BCFBC}" type="presOf" srcId="{1C42C51B-4A34-4F33-AD3D-D36075B70E84}" destId="{7EE97EA8-A26A-4145-9C46-ACF91B10A6B9}" srcOrd="0" destOrd="0" presId="urn:microsoft.com/office/officeart/2005/8/layout/radial3"/>
    <dgm:cxn modelId="{E2175F0C-CCCE-448A-91AA-1F46D324837A}" type="presParOf" srcId="{6D3CD25C-5338-4BE1-A419-C4480C70B8C1}" destId="{99DEF419-656D-4DE0-ABAC-02422C3998B1}" srcOrd="0" destOrd="0" presId="urn:microsoft.com/office/officeart/2005/8/layout/radial3"/>
    <dgm:cxn modelId="{7D0A8BF3-63DB-433B-8381-8116C37616C6}" type="presParOf" srcId="{99DEF419-656D-4DE0-ABAC-02422C3998B1}" destId="{6BA51C68-B35C-469B-8D15-CBD04AB15F03}" srcOrd="0" destOrd="0" presId="urn:microsoft.com/office/officeart/2005/8/layout/radial3"/>
    <dgm:cxn modelId="{0319FAAD-7A63-4EBE-A2CF-57448F92DBE2}" type="presParOf" srcId="{99DEF419-656D-4DE0-ABAC-02422C3998B1}" destId="{7EE97EA8-A26A-4145-9C46-ACF91B10A6B9}" srcOrd="1"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9D33E9-E9B1-48E6-9BC5-7181258F3B22}"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GB"/>
        </a:p>
      </dgm:t>
    </dgm:pt>
    <dgm:pt modelId="{D8B747BB-BAD6-4716-B7F5-11BEBAC64D28}">
      <dgm:prSet phldrT="[Text]"/>
      <dgm:spPr/>
      <dgm:t>
        <a:bodyPr/>
        <a:lstStyle/>
        <a:p>
          <a:r>
            <a:rPr lang="en-GB" dirty="0"/>
            <a:t>Telecare</a:t>
          </a:r>
        </a:p>
      </dgm:t>
    </dgm:pt>
    <dgm:pt modelId="{89E2C6D9-5469-43D5-8CF7-7F3C6B371173}" type="parTrans" cxnId="{78838260-C1A4-483E-9E70-06285D347BEE}">
      <dgm:prSet/>
      <dgm:spPr/>
      <dgm:t>
        <a:bodyPr/>
        <a:lstStyle/>
        <a:p>
          <a:endParaRPr lang="en-GB"/>
        </a:p>
      </dgm:t>
    </dgm:pt>
    <dgm:pt modelId="{A1100D95-A7B0-40AA-B7A6-D0889E894A0C}" type="sibTrans" cxnId="{78838260-C1A4-483E-9E70-06285D347BEE}">
      <dgm:prSet/>
      <dgm:spPr/>
      <dgm:t>
        <a:bodyPr/>
        <a:lstStyle/>
        <a:p>
          <a:endParaRPr lang="en-GB"/>
        </a:p>
      </dgm:t>
    </dgm:pt>
    <dgm:pt modelId="{1C42C51B-4A34-4F33-AD3D-D36075B70E84}">
      <dgm:prSet phldrT="[Text]" custT="1"/>
      <dgm:spPr/>
      <dgm:t>
        <a:bodyPr/>
        <a:lstStyle/>
        <a:p>
          <a:r>
            <a:rPr lang="en-GB" sz="3600" dirty="0"/>
            <a:t>Residential Care</a:t>
          </a:r>
        </a:p>
      </dgm:t>
    </dgm:pt>
    <dgm:pt modelId="{7F64D360-95C9-4B04-95F3-C0A0E9060CDF}" type="parTrans" cxnId="{C7E5033B-0A55-4BE3-A1A8-2E11045CDC42}">
      <dgm:prSet/>
      <dgm:spPr/>
      <dgm:t>
        <a:bodyPr/>
        <a:lstStyle/>
        <a:p>
          <a:endParaRPr lang="en-GB"/>
        </a:p>
      </dgm:t>
    </dgm:pt>
    <dgm:pt modelId="{02C376EB-E099-4461-9E66-8F99FDBB0993}" type="sibTrans" cxnId="{C7E5033B-0A55-4BE3-A1A8-2E11045CDC42}">
      <dgm:prSet/>
      <dgm:spPr/>
      <dgm:t>
        <a:bodyPr/>
        <a:lstStyle/>
        <a:p>
          <a:endParaRPr lang="en-GB"/>
        </a:p>
      </dgm:t>
    </dgm:pt>
    <dgm:pt modelId="{8A9416A6-E11F-41C8-AB3B-BE3C9AE553B6}">
      <dgm:prSet phldrT="[Text]" custT="1"/>
      <dgm:spPr/>
      <dgm:t>
        <a:bodyPr/>
        <a:lstStyle/>
        <a:p>
          <a:r>
            <a:rPr lang="en-GB" sz="3600" dirty="0"/>
            <a:t>Day Care </a:t>
          </a:r>
        </a:p>
      </dgm:t>
    </dgm:pt>
    <dgm:pt modelId="{F94E4A22-1445-4AEE-8FCA-B5848CC8F3BF}" type="parTrans" cxnId="{AD5D5A82-B2C4-463B-9624-8F8112F6101C}">
      <dgm:prSet/>
      <dgm:spPr/>
      <dgm:t>
        <a:bodyPr/>
        <a:lstStyle/>
        <a:p>
          <a:endParaRPr lang="en-GB"/>
        </a:p>
      </dgm:t>
    </dgm:pt>
    <dgm:pt modelId="{7CF12F45-DE86-4834-86BE-B65FB293A258}" type="sibTrans" cxnId="{AD5D5A82-B2C4-463B-9624-8F8112F6101C}">
      <dgm:prSet/>
      <dgm:spPr/>
      <dgm:t>
        <a:bodyPr/>
        <a:lstStyle/>
        <a:p>
          <a:endParaRPr lang="en-GB"/>
        </a:p>
      </dgm:t>
    </dgm:pt>
    <dgm:pt modelId="{8DFDA2B5-F99E-4716-83C8-DEC998F0BE88}">
      <dgm:prSet phldrT="[Text]" custT="1"/>
      <dgm:spPr/>
      <dgm:t>
        <a:bodyPr/>
        <a:lstStyle/>
        <a:p>
          <a:r>
            <a:rPr lang="en-GB" sz="3600" dirty="0" smtClean="0"/>
            <a:t>Personal Assistant  </a:t>
          </a:r>
          <a:endParaRPr lang="en-GB" sz="3600" dirty="0"/>
        </a:p>
      </dgm:t>
    </dgm:pt>
    <dgm:pt modelId="{0FB62D4D-F432-48B5-9E8D-3E08304FC263}" type="parTrans" cxnId="{6B215D0D-DE63-4BE9-B609-8BA46C63B296}">
      <dgm:prSet/>
      <dgm:spPr/>
      <dgm:t>
        <a:bodyPr/>
        <a:lstStyle/>
        <a:p>
          <a:endParaRPr lang="en-GB"/>
        </a:p>
      </dgm:t>
    </dgm:pt>
    <dgm:pt modelId="{41C8D6F0-E1F6-4257-AF95-758882BABC9E}" type="sibTrans" cxnId="{6B215D0D-DE63-4BE9-B609-8BA46C63B296}">
      <dgm:prSet/>
      <dgm:spPr/>
      <dgm:t>
        <a:bodyPr/>
        <a:lstStyle/>
        <a:p>
          <a:endParaRPr lang="en-GB"/>
        </a:p>
      </dgm:t>
    </dgm:pt>
    <dgm:pt modelId="{0921B712-E16D-4E84-97E0-3114C7685750}">
      <dgm:prSet phldrT="[Text]" custT="1"/>
      <dgm:spPr/>
      <dgm:t>
        <a:bodyPr/>
        <a:lstStyle/>
        <a:p>
          <a:r>
            <a:rPr lang="en-GB" sz="3600" dirty="0"/>
            <a:t>Home Care</a:t>
          </a:r>
        </a:p>
      </dgm:t>
    </dgm:pt>
    <dgm:pt modelId="{A7FE6D89-2F31-4297-9B27-ECB5FE167023}" type="parTrans" cxnId="{8C2B1AB6-EF10-43BF-A607-7512E097D7B3}">
      <dgm:prSet/>
      <dgm:spPr/>
      <dgm:t>
        <a:bodyPr/>
        <a:lstStyle/>
        <a:p>
          <a:endParaRPr lang="en-GB"/>
        </a:p>
      </dgm:t>
    </dgm:pt>
    <dgm:pt modelId="{19E23460-4E91-41BD-979C-80625475D525}" type="sibTrans" cxnId="{8C2B1AB6-EF10-43BF-A607-7512E097D7B3}">
      <dgm:prSet/>
      <dgm:spPr/>
      <dgm:t>
        <a:bodyPr/>
        <a:lstStyle/>
        <a:p>
          <a:endParaRPr lang="en-GB"/>
        </a:p>
      </dgm:t>
    </dgm:pt>
    <dgm:pt modelId="{6D3CD25C-5338-4BE1-A419-C4480C70B8C1}" type="pres">
      <dgm:prSet presAssocID="{8F9D33E9-E9B1-48E6-9BC5-7181258F3B22}" presName="composite" presStyleCnt="0">
        <dgm:presLayoutVars>
          <dgm:chMax val="1"/>
          <dgm:dir/>
          <dgm:resizeHandles val="exact"/>
        </dgm:presLayoutVars>
      </dgm:prSet>
      <dgm:spPr/>
      <dgm:t>
        <a:bodyPr/>
        <a:lstStyle/>
        <a:p>
          <a:endParaRPr lang="en-GB"/>
        </a:p>
      </dgm:t>
    </dgm:pt>
    <dgm:pt modelId="{99DEF419-656D-4DE0-ABAC-02422C3998B1}" type="pres">
      <dgm:prSet presAssocID="{8F9D33E9-E9B1-48E6-9BC5-7181258F3B22}" presName="radial" presStyleCnt="0">
        <dgm:presLayoutVars>
          <dgm:animLvl val="ctr"/>
        </dgm:presLayoutVars>
      </dgm:prSet>
      <dgm:spPr/>
    </dgm:pt>
    <dgm:pt modelId="{6BA51C68-B35C-469B-8D15-CBD04AB15F03}" type="pres">
      <dgm:prSet presAssocID="{D8B747BB-BAD6-4716-B7F5-11BEBAC64D28}" presName="centerShape" presStyleLbl="vennNode1" presStyleIdx="0" presStyleCnt="5"/>
      <dgm:spPr/>
      <dgm:t>
        <a:bodyPr/>
        <a:lstStyle/>
        <a:p>
          <a:endParaRPr lang="en-GB"/>
        </a:p>
      </dgm:t>
    </dgm:pt>
    <dgm:pt modelId="{7EE97EA8-A26A-4145-9C46-ACF91B10A6B9}" type="pres">
      <dgm:prSet presAssocID="{1C42C51B-4A34-4F33-AD3D-D36075B70E84}" presName="node" presStyleLbl="vennNode1" presStyleIdx="1" presStyleCnt="5" custScaleX="233656" custRadScaleRad="100079" custRadScaleInc="2052">
        <dgm:presLayoutVars>
          <dgm:bulletEnabled val="1"/>
        </dgm:presLayoutVars>
      </dgm:prSet>
      <dgm:spPr/>
      <dgm:t>
        <a:bodyPr/>
        <a:lstStyle/>
        <a:p>
          <a:endParaRPr lang="en-GB"/>
        </a:p>
      </dgm:t>
    </dgm:pt>
    <dgm:pt modelId="{8EB24464-B32B-4B7C-A575-4F852208F219}" type="pres">
      <dgm:prSet presAssocID="{8A9416A6-E11F-41C8-AB3B-BE3C9AE553B6}" presName="node" presStyleLbl="vennNode1" presStyleIdx="2" presStyleCnt="5" custScaleX="126851" custScaleY="134538" custRadScaleRad="109414" custRadScaleInc="0">
        <dgm:presLayoutVars>
          <dgm:bulletEnabled val="1"/>
        </dgm:presLayoutVars>
      </dgm:prSet>
      <dgm:spPr/>
      <dgm:t>
        <a:bodyPr/>
        <a:lstStyle/>
        <a:p>
          <a:endParaRPr lang="en-GB"/>
        </a:p>
      </dgm:t>
    </dgm:pt>
    <dgm:pt modelId="{B59A93C3-145E-4F0B-91C5-0DEE7164B961}" type="pres">
      <dgm:prSet presAssocID="{8DFDA2B5-F99E-4716-83C8-DEC998F0BE88}" presName="node" presStyleLbl="vennNode1" presStyleIdx="3" presStyleCnt="5" custScaleX="226947">
        <dgm:presLayoutVars>
          <dgm:bulletEnabled val="1"/>
        </dgm:presLayoutVars>
      </dgm:prSet>
      <dgm:spPr/>
      <dgm:t>
        <a:bodyPr/>
        <a:lstStyle/>
        <a:p>
          <a:endParaRPr lang="en-GB"/>
        </a:p>
      </dgm:t>
    </dgm:pt>
    <dgm:pt modelId="{E78C7CF8-42BF-498E-AF6A-F63708A029F1}" type="pres">
      <dgm:prSet presAssocID="{0921B712-E16D-4E84-97E0-3114C7685750}" presName="node" presStyleLbl="vennNode1" presStyleIdx="4" presStyleCnt="5" custScaleX="133263" custScaleY="134538" custRadScaleRad="115375" custRadScaleInc="0">
        <dgm:presLayoutVars>
          <dgm:bulletEnabled val="1"/>
        </dgm:presLayoutVars>
      </dgm:prSet>
      <dgm:spPr/>
      <dgm:t>
        <a:bodyPr/>
        <a:lstStyle/>
        <a:p>
          <a:endParaRPr lang="en-GB"/>
        </a:p>
      </dgm:t>
    </dgm:pt>
  </dgm:ptLst>
  <dgm:cxnLst>
    <dgm:cxn modelId="{9CF39F5D-E21F-464B-AAC7-19EB068C5081}" type="presOf" srcId="{1C42C51B-4A34-4F33-AD3D-D36075B70E84}" destId="{7EE97EA8-A26A-4145-9C46-ACF91B10A6B9}" srcOrd="0" destOrd="0" presId="urn:microsoft.com/office/officeart/2005/8/layout/radial3"/>
    <dgm:cxn modelId="{6672345B-A776-4A4A-A461-C9AE71BDD063}" type="presOf" srcId="{0921B712-E16D-4E84-97E0-3114C7685750}" destId="{E78C7CF8-42BF-498E-AF6A-F63708A029F1}" srcOrd="0" destOrd="0" presId="urn:microsoft.com/office/officeart/2005/8/layout/radial3"/>
    <dgm:cxn modelId="{9351F0AE-7F98-4212-BD34-4B5FCFB376C4}" type="presOf" srcId="{8A9416A6-E11F-41C8-AB3B-BE3C9AE553B6}" destId="{8EB24464-B32B-4B7C-A575-4F852208F219}" srcOrd="0" destOrd="0" presId="urn:microsoft.com/office/officeart/2005/8/layout/radial3"/>
    <dgm:cxn modelId="{C7E5033B-0A55-4BE3-A1A8-2E11045CDC42}" srcId="{D8B747BB-BAD6-4716-B7F5-11BEBAC64D28}" destId="{1C42C51B-4A34-4F33-AD3D-D36075B70E84}" srcOrd="0" destOrd="0" parTransId="{7F64D360-95C9-4B04-95F3-C0A0E9060CDF}" sibTransId="{02C376EB-E099-4461-9E66-8F99FDBB0993}"/>
    <dgm:cxn modelId="{6B215D0D-DE63-4BE9-B609-8BA46C63B296}" srcId="{D8B747BB-BAD6-4716-B7F5-11BEBAC64D28}" destId="{8DFDA2B5-F99E-4716-83C8-DEC998F0BE88}" srcOrd="2" destOrd="0" parTransId="{0FB62D4D-F432-48B5-9E8D-3E08304FC263}" sibTransId="{41C8D6F0-E1F6-4257-AF95-758882BABC9E}"/>
    <dgm:cxn modelId="{78838260-C1A4-483E-9E70-06285D347BEE}" srcId="{8F9D33E9-E9B1-48E6-9BC5-7181258F3B22}" destId="{D8B747BB-BAD6-4716-B7F5-11BEBAC64D28}" srcOrd="0" destOrd="0" parTransId="{89E2C6D9-5469-43D5-8CF7-7F3C6B371173}" sibTransId="{A1100D95-A7B0-40AA-B7A6-D0889E894A0C}"/>
    <dgm:cxn modelId="{5EDAC080-CDAE-4DAC-9BE5-ED8BFD0811EB}" type="presOf" srcId="{8F9D33E9-E9B1-48E6-9BC5-7181258F3B22}" destId="{6D3CD25C-5338-4BE1-A419-C4480C70B8C1}" srcOrd="0" destOrd="0" presId="urn:microsoft.com/office/officeart/2005/8/layout/radial3"/>
    <dgm:cxn modelId="{2748E130-E9A9-478F-8EDC-889EC43473A6}" type="presOf" srcId="{8DFDA2B5-F99E-4716-83C8-DEC998F0BE88}" destId="{B59A93C3-145E-4F0B-91C5-0DEE7164B961}" srcOrd="0" destOrd="0" presId="urn:microsoft.com/office/officeart/2005/8/layout/radial3"/>
    <dgm:cxn modelId="{7F73C7F0-98D1-47B2-9816-A4C73B6CBA71}" type="presOf" srcId="{D8B747BB-BAD6-4716-B7F5-11BEBAC64D28}" destId="{6BA51C68-B35C-469B-8D15-CBD04AB15F03}" srcOrd="0" destOrd="0" presId="urn:microsoft.com/office/officeart/2005/8/layout/radial3"/>
    <dgm:cxn modelId="{8C2B1AB6-EF10-43BF-A607-7512E097D7B3}" srcId="{D8B747BB-BAD6-4716-B7F5-11BEBAC64D28}" destId="{0921B712-E16D-4E84-97E0-3114C7685750}" srcOrd="3" destOrd="0" parTransId="{A7FE6D89-2F31-4297-9B27-ECB5FE167023}" sibTransId="{19E23460-4E91-41BD-979C-80625475D525}"/>
    <dgm:cxn modelId="{AD5D5A82-B2C4-463B-9624-8F8112F6101C}" srcId="{D8B747BB-BAD6-4716-B7F5-11BEBAC64D28}" destId="{8A9416A6-E11F-41C8-AB3B-BE3C9AE553B6}" srcOrd="1" destOrd="0" parTransId="{F94E4A22-1445-4AEE-8FCA-B5848CC8F3BF}" sibTransId="{7CF12F45-DE86-4834-86BE-B65FB293A258}"/>
    <dgm:cxn modelId="{A653B0FB-6B3A-4936-AEE6-8079D13F7B86}" type="presParOf" srcId="{6D3CD25C-5338-4BE1-A419-C4480C70B8C1}" destId="{99DEF419-656D-4DE0-ABAC-02422C3998B1}" srcOrd="0" destOrd="0" presId="urn:microsoft.com/office/officeart/2005/8/layout/radial3"/>
    <dgm:cxn modelId="{C9AC056C-CCBD-4946-9632-BD2A24A7DD0A}" type="presParOf" srcId="{99DEF419-656D-4DE0-ABAC-02422C3998B1}" destId="{6BA51C68-B35C-469B-8D15-CBD04AB15F03}" srcOrd="0" destOrd="0" presId="urn:microsoft.com/office/officeart/2005/8/layout/radial3"/>
    <dgm:cxn modelId="{78A2C736-6BC5-464A-ACDB-6D82438654CB}" type="presParOf" srcId="{99DEF419-656D-4DE0-ABAC-02422C3998B1}" destId="{7EE97EA8-A26A-4145-9C46-ACF91B10A6B9}" srcOrd="1" destOrd="0" presId="urn:microsoft.com/office/officeart/2005/8/layout/radial3"/>
    <dgm:cxn modelId="{C4F833CE-7247-4FFF-88A7-618662D0A28A}" type="presParOf" srcId="{99DEF419-656D-4DE0-ABAC-02422C3998B1}" destId="{8EB24464-B32B-4B7C-A575-4F852208F219}" srcOrd="2" destOrd="0" presId="urn:microsoft.com/office/officeart/2005/8/layout/radial3"/>
    <dgm:cxn modelId="{AA3BC4DC-B0FA-4B3F-B201-8C0903A1F50E}" type="presParOf" srcId="{99DEF419-656D-4DE0-ABAC-02422C3998B1}" destId="{B59A93C3-145E-4F0B-91C5-0DEE7164B961}" srcOrd="3" destOrd="0" presId="urn:microsoft.com/office/officeart/2005/8/layout/radial3"/>
    <dgm:cxn modelId="{908220E9-201A-47BD-9A52-F56727E7B57A}" type="presParOf" srcId="{99DEF419-656D-4DE0-ABAC-02422C3998B1}" destId="{E78C7CF8-42BF-498E-AF6A-F63708A029F1}" srcOrd="4"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A51C68-B35C-469B-8D15-CBD04AB15F03}">
      <dsp:nvSpPr>
        <dsp:cNvPr id="0" name=""/>
        <dsp:cNvSpPr/>
      </dsp:nvSpPr>
      <dsp:spPr>
        <a:xfrm>
          <a:off x="2045041" y="651313"/>
          <a:ext cx="3249900" cy="3249900"/>
        </a:xfrm>
        <a:prstGeom prst="ellipse">
          <a:avLst/>
        </a:prstGeom>
        <a:solidFill>
          <a:schemeClr val="tx2">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688975">
            <a:lnSpc>
              <a:spcPct val="90000"/>
            </a:lnSpc>
            <a:spcBef>
              <a:spcPct val="0"/>
            </a:spcBef>
            <a:spcAft>
              <a:spcPct val="35000"/>
            </a:spcAft>
          </a:pPr>
          <a:endParaRPr lang="en-GB" sz="1550" kern="1200" dirty="0" smtClean="0">
            <a:latin typeface="Arial Black" pitchFamily="34" charset="0"/>
          </a:endParaRPr>
        </a:p>
        <a:p>
          <a:pPr lvl="0" algn="ctr" defTabSz="688975">
            <a:lnSpc>
              <a:spcPct val="90000"/>
            </a:lnSpc>
            <a:spcBef>
              <a:spcPct val="0"/>
            </a:spcBef>
            <a:spcAft>
              <a:spcPct val="35000"/>
            </a:spcAft>
          </a:pPr>
          <a:r>
            <a:rPr lang="en-GB" sz="1600" kern="1200" dirty="0" smtClean="0">
              <a:latin typeface="Arial Black" pitchFamily="34" charset="0"/>
            </a:rPr>
            <a:t>Residential </a:t>
          </a:r>
          <a:r>
            <a:rPr lang="en-GB" sz="1600" kern="1200" dirty="0">
              <a:latin typeface="Arial Black" pitchFamily="34" charset="0"/>
            </a:rPr>
            <a:t>Care</a:t>
          </a:r>
        </a:p>
        <a:p>
          <a:pPr lvl="0" algn="ctr" defTabSz="688975">
            <a:lnSpc>
              <a:spcPct val="90000"/>
            </a:lnSpc>
            <a:spcBef>
              <a:spcPct val="0"/>
            </a:spcBef>
            <a:spcAft>
              <a:spcPct val="35000"/>
            </a:spcAft>
          </a:pPr>
          <a:r>
            <a:rPr lang="en-GB" sz="1600" kern="1200" dirty="0">
              <a:latin typeface="Arial Black" pitchFamily="34" charset="0"/>
            </a:rPr>
            <a:t> Personal Assistant</a:t>
          </a:r>
        </a:p>
        <a:p>
          <a:pPr lvl="0" algn="ctr" defTabSz="688975">
            <a:lnSpc>
              <a:spcPct val="90000"/>
            </a:lnSpc>
            <a:spcBef>
              <a:spcPct val="0"/>
            </a:spcBef>
            <a:spcAft>
              <a:spcPct val="35000"/>
            </a:spcAft>
          </a:pPr>
          <a:r>
            <a:rPr lang="en-GB" sz="1600" kern="1200" dirty="0">
              <a:latin typeface="Arial Black" pitchFamily="34" charset="0"/>
            </a:rPr>
            <a:t>Luncheon Clubs</a:t>
          </a:r>
        </a:p>
        <a:p>
          <a:pPr lvl="0" algn="ctr" defTabSz="688975">
            <a:lnSpc>
              <a:spcPct val="90000"/>
            </a:lnSpc>
            <a:spcBef>
              <a:spcPct val="0"/>
            </a:spcBef>
            <a:spcAft>
              <a:spcPct val="35000"/>
            </a:spcAft>
          </a:pPr>
          <a:r>
            <a:rPr lang="en-GB" sz="1600" kern="1200" dirty="0" smtClean="0">
              <a:latin typeface="Arial Black" pitchFamily="34" charset="0"/>
            </a:rPr>
            <a:t>Supported Accommodation </a:t>
          </a:r>
          <a:endParaRPr lang="en-GB" sz="1600" kern="1200" dirty="0">
            <a:latin typeface="Arial Black" pitchFamily="34" charset="0"/>
          </a:endParaRPr>
        </a:p>
        <a:p>
          <a:pPr lvl="0" algn="ctr" defTabSz="688975">
            <a:lnSpc>
              <a:spcPct val="90000"/>
            </a:lnSpc>
            <a:spcBef>
              <a:spcPct val="0"/>
            </a:spcBef>
            <a:spcAft>
              <a:spcPct val="35000"/>
            </a:spcAft>
          </a:pPr>
          <a:r>
            <a:rPr lang="en-GB" sz="1600" kern="1200" dirty="0">
              <a:latin typeface="Arial Black" pitchFamily="34" charset="0"/>
            </a:rPr>
            <a:t>Voluntary Services</a:t>
          </a:r>
        </a:p>
        <a:p>
          <a:pPr lvl="0" algn="ctr" defTabSz="688975">
            <a:lnSpc>
              <a:spcPct val="90000"/>
            </a:lnSpc>
            <a:spcBef>
              <a:spcPct val="0"/>
            </a:spcBef>
            <a:spcAft>
              <a:spcPct val="35000"/>
            </a:spcAft>
          </a:pPr>
          <a:r>
            <a:rPr lang="en-GB" sz="1600" kern="1200" dirty="0">
              <a:latin typeface="Arial Black" pitchFamily="34" charset="0"/>
            </a:rPr>
            <a:t>Home Care </a:t>
          </a:r>
        </a:p>
        <a:p>
          <a:pPr lvl="0" algn="ctr" defTabSz="688975">
            <a:lnSpc>
              <a:spcPct val="90000"/>
            </a:lnSpc>
            <a:spcBef>
              <a:spcPct val="0"/>
            </a:spcBef>
            <a:spcAft>
              <a:spcPct val="35000"/>
            </a:spcAft>
          </a:pPr>
          <a:r>
            <a:rPr lang="en-GB" sz="1600" kern="1200" dirty="0">
              <a:latin typeface="Arial Black" pitchFamily="34" charset="0"/>
            </a:rPr>
            <a:t>Day Care </a:t>
          </a:r>
        </a:p>
        <a:p>
          <a:pPr lvl="0" algn="ctr" defTabSz="688975">
            <a:lnSpc>
              <a:spcPct val="90000"/>
            </a:lnSpc>
            <a:spcBef>
              <a:spcPct val="0"/>
            </a:spcBef>
            <a:spcAft>
              <a:spcPct val="35000"/>
            </a:spcAft>
          </a:pPr>
          <a:endParaRPr lang="en-GB" sz="1200" kern="1200" dirty="0"/>
        </a:p>
      </dsp:txBody>
      <dsp:txXfrm>
        <a:off x="2045041" y="651313"/>
        <a:ext cx="3249900" cy="3249900"/>
      </dsp:txXfrm>
    </dsp:sp>
    <dsp:sp modelId="{7EE97EA8-A26A-4145-9C46-ACF91B10A6B9}">
      <dsp:nvSpPr>
        <dsp:cNvPr id="0" name=""/>
        <dsp:cNvSpPr/>
      </dsp:nvSpPr>
      <dsp:spPr>
        <a:xfrm>
          <a:off x="4970968" y="1463788"/>
          <a:ext cx="1624950" cy="1624950"/>
        </a:xfrm>
        <a:prstGeom prst="ellipse">
          <a:avLst/>
        </a:prstGeom>
        <a:solidFill>
          <a:srgbClr val="00206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a:latin typeface="Arial Black" pitchFamily="34" charset="0"/>
            </a:rPr>
            <a:t>Telecare</a:t>
          </a:r>
          <a:r>
            <a:rPr lang="en-GB" sz="1200" kern="1200" dirty="0"/>
            <a:t> </a:t>
          </a:r>
        </a:p>
      </dsp:txBody>
      <dsp:txXfrm>
        <a:off x="4970968" y="1463788"/>
        <a:ext cx="1624950" cy="162495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A51C68-B35C-469B-8D15-CBD04AB15F03}">
      <dsp:nvSpPr>
        <dsp:cNvPr id="0" name=""/>
        <dsp:cNvSpPr/>
      </dsp:nvSpPr>
      <dsp:spPr>
        <a:xfrm>
          <a:off x="3039878" y="1074213"/>
          <a:ext cx="2676109" cy="267610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en-GB" sz="4100" kern="1200" dirty="0"/>
            <a:t>Telecare</a:t>
          </a:r>
        </a:p>
      </dsp:txBody>
      <dsp:txXfrm>
        <a:off x="3039878" y="1074213"/>
        <a:ext cx="2676109" cy="2676109"/>
      </dsp:txXfrm>
    </dsp:sp>
    <dsp:sp modelId="{7EE97EA8-A26A-4145-9C46-ACF91B10A6B9}">
      <dsp:nvSpPr>
        <dsp:cNvPr id="0" name=""/>
        <dsp:cNvSpPr/>
      </dsp:nvSpPr>
      <dsp:spPr>
        <a:xfrm>
          <a:off x="2870918" y="6"/>
          <a:ext cx="3126445" cy="133805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GB" sz="3600" kern="1200" dirty="0"/>
            <a:t>Residential Care</a:t>
          </a:r>
        </a:p>
      </dsp:txBody>
      <dsp:txXfrm>
        <a:off x="2870918" y="6"/>
        <a:ext cx="3126445" cy="1338054"/>
      </dsp:txXfrm>
    </dsp:sp>
    <dsp:sp modelId="{8EB24464-B32B-4B7C-A575-4F852208F219}">
      <dsp:nvSpPr>
        <dsp:cNvPr id="0" name=""/>
        <dsp:cNvSpPr/>
      </dsp:nvSpPr>
      <dsp:spPr>
        <a:xfrm>
          <a:off x="5436091" y="1512171"/>
          <a:ext cx="1697336" cy="180019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GB" sz="3600" kern="1200" dirty="0"/>
            <a:t>Day Care </a:t>
          </a:r>
        </a:p>
      </dsp:txBody>
      <dsp:txXfrm>
        <a:off x="5436091" y="1512171"/>
        <a:ext cx="1697336" cy="1800192"/>
      </dsp:txXfrm>
    </dsp:sp>
    <dsp:sp modelId="{B59A93C3-145E-4F0B-91C5-0DEE7164B961}">
      <dsp:nvSpPr>
        <dsp:cNvPr id="0" name=""/>
        <dsp:cNvSpPr/>
      </dsp:nvSpPr>
      <dsp:spPr>
        <a:xfrm>
          <a:off x="2859595" y="3486003"/>
          <a:ext cx="3036675" cy="133805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GB" sz="3600" kern="1200" dirty="0" smtClean="0"/>
            <a:t>Personal Assistant  </a:t>
          </a:r>
          <a:endParaRPr lang="en-GB" sz="3600" kern="1200" dirty="0"/>
        </a:p>
      </dsp:txBody>
      <dsp:txXfrm>
        <a:off x="2859595" y="3486003"/>
        <a:ext cx="3036675" cy="1338054"/>
      </dsp:txXfrm>
    </dsp:sp>
    <dsp:sp modelId="{E78C7CF8-42BF-498E-AF6A-F63708A029F1}">
      <dsp:nvSpPr>
        <dsp:cNvPr id="0" name=""/>
        <dsp:cNvSpPr/>
      </dsp:nvSpPr>
      <dsp:spPr>
        <a:xfrm>
          <a:off x="1475654" y="1512171"/>
          <a:ext cx="1783132" cy="180019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GB" sz="3600" kern="1200" dirty="0"/>
            <a:t>Home Care</a:t>
          </a:r>
        </a:p>
      </dsp:txBody>
      <dsp:txXfrm>
        <a:off x="1475654" y="1512171"/>
        <a:ext cx="1783132" cy="180019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drawings/drawing1.xml><?xml version="1.0" encoding="utf-8"?>
<c:userShapes xmlns:c="http://schemas.openxmlformats.org/drawingml/2006/chart">
  <cdr:relSizeAnchor xmlns:cdr="http://schemas.openxmlformats.org/drawingml/2006/chartDrawing">
    <cdr:from>
      <cdr:x>0.29091</cdr:x>
      <cdr:y>0.62903</cdr:y>
    </cdr:from>
    <cdr:to>
      <cdr:x>0.42727</cdr:x>
      <cdr:y>0.70968</cdr:y>
    </cdr:to>
    <cdr:sp macro="" textlink="">
      <cdr:nvSpPr>
        <cdr:cNvPr id="2" name="TextBox 1"/>
        <cdr:cNvSpPr txBox="1"/>
      </cdr:nvSpPr>
      <cdr:spPr>
        <a:xfrm xmlns:a="http://schemas.openxmlformats.org/drawingml/2006/main">
          <a:off x="2304255" y="2808312"/>
          <a:ext cx="1080120"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b="1" dirty="0" smtClean="0"/>
            <a:t> </a:t>
          </a:r>
          <a:r>
            <a:rPr lang="en-GB" sz="2000" b="1" dirty="0" smtClean="0">
              <a:solidFill>
                <a:srgbClr val="002060"/>
              </a:solidFill>
            </a:rPr>
            <a:t>62</a:t>
          </a:r>
          <a:r>
            <a:rPr lang="en-GB" sz="1100" b="1" dirty="0" smtClean="0">
              <a:solidFill>
                <a:schemeClr val="bg1"/>
              </a:solidFill>
            </a:rPr>
            <a:t> </a:t>
          </a:r>
          <a:r>
            <a:rPr lang="en-GB" sz="2000" b="1" dirty="0" smtClean="0">
              <a:solidFill>
                <a:srgbClr val="002060"/>
              </a:solidFill>
            </a:rPr>
            <a:t>Million</a:t>
          </a:r>
          <a:endParaRPr lang="en-GB" sz="2000" b="1" dirty="0">
            <a:solidFill>
              <a:srgbClr val="002060"/>
            </a:solidFill>
          </a:endParaRPr>
        </a:p>
      </cdr:txBody>
    </cdr:sp>
  </cdr:relSizeAnchor>
  <cdr:relSizeAnchor xmlns:cdr="http://schemas.openxmlformats.org/drawingml/2006/chartDrawing">
    <cdr:from>
      <cdr:x>0.5</cdr:x>
      <cdr:y>0.25806</cdr:y>
    </cdr:from>
    <cdr:to>
      <cdr:x>0.62727</cdr:x>
      <cdr:y>0.32258</cdr:y>
    </cdr:to>
    <cdr:sp macro="" textlink="">
      <cdr:nvSpPr>
        <cdr:cNvPr id="4" name="TextBox 3"/>
        <cdr:cNvSpPr txBox="1"/>
      </cdr:nvSpPr>
      <cdr:spPr>
        <a:xfrm xmlns:a="http://schemas.openxmlformats.org/drawingml/2006/main">
          <a:off x="3960439" y="1152128"/>
          <a:ext cx="1008112"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2000" b="1" dirty="0" smtClean="0">
              <a:solidFill>
                <a:srgbClr val="002060"/>
              </a:solidFill>
            </a:rPr>
            <a:t>70</a:t>
          </a:r>
          <a:r>
            <a:rPr lang="en-GB" sz="1400" b="1" dirty="0" smtClean="0">
              <a:solidFill>
                <a:srgbClr val="002060"/>
              </a:solidFill>
            </a:rPr>
            <a:t> </a:t>
          </a:r>
          <a:r>
            <a:rPr lang="en-GB" sz="2000" b="1" dirty="0" smtClean="0">
              <a:solidFill>
                <a:srgbClr val="002060"/>
              </a:solidFill>
            </a:rPr>
            <a:t>Million</a:t>
          </a:r>
          <a:endParaRPr lang="en-GB" sz="2000" b="1" dirty="0">
            <a:solidFill>
              <a:srgbClr val="002060"/>
            </a:solidFill>
          </a:endParaRPr>
        </a:p>
      </cdr:txBody>
    </cdr:sp>
  </cdr:relSizeAnchor>
  <cdr:relSizeAnchor xmlns:cdr="http://schemas.openxmlformats.org/drawingml/2006/chartDrawing">
    <cdr:from>
      <cdr:x>0.1</cdr:x>
      <cdr:y>0.12903</cdr:y>
    </cdr:from>
    <cdr:to>
      <cdr:x>0.21544</cdr:x>
      <cdr:y>0.33385</cdr:y>
    </cdr:to>
    <cdr:sp macro="" textlink="">
      <cdr:nvSpPr>
        <cdr:cNvPr id="5" name="TextBox 4"/>
        <cdr:cNvSpPr txBox="1"/>
      </cdr:nvSpPr>
      <cdr:spPr>
        <a:xfrm xmlns:a="http://schemas.openxmlformats.org/drawingml/2006/main">
          <a:off x="792087" y="57606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0.24365</cdr:x>
      <cdr:y>0.68254</cdr:y>
    </cdr:from>
    <cdr:to>
      <cdr:x>0.37186</cdr:x>
      <cdr:y>0.77778</cdr:y>
    </cdr:to>
    <cdr:sp macro="" textlink="">
      <cdr:nvSpPr>
        <cdr:cNvPr id="2" name="Rectangle 1"/>
        <cdr:cNvSpPr/>
      </cdr:nvSpPr>
      <cdr:spPr>
        <a:xfrm xmlns:a="http://schemas.openxmlformats.org/drawingml/2006/main">
          <a:off x="2052736" y="3096344"/>
          <a:ext cx="1080120" cy="43204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en-US" sz="2000" b="1" dirty="0" smtClean="0"/>
            <a:t>260,300</a:t>
          </a:r>
          <a:endParaRPr lang="en-US" sz="2000" b="1" dirty="0"/>
        </a:p>
      </cdr:txBody>
    </cdr:sp>
  </cdr:relSizeAnchor>
  <cdr:relSizeAnchor xmlns:cdr="http://schemas.openxmlformats.org/drawingml/2006/chartDrawing">
    <cdr:from>
      <cdr:x>0.60262</cdr:x>
      <cdr:y>0.36508</cdr:y>
    </cdr:from>
    <cdr:to>
      <cdr:x>0.73938</cdr:x>
      <cdr:y>0.46032</cdr:y>
    </cdr:to>
    <cdr:sp macro="" textlink="">
      <cdr:nvSpPr>
        <cdr:cNvPr id="3" name="Rectangle 2"/>
        <cdr:cNvSpPr/>
      </cdr:nvSpPr>
      <cdr:spPr>
        <a:xfrm xmlns:a="http://schemas.openxmlformats.org/drawingml/2006/main">
          <a:off x="5077072" y="1656184"/>
          <a:ext cx="1152128" cy="43204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2000" b="1" dirty="0" smtClean="0">
              <a:solidFill>
                <a:schemeClr val="tx1"/>
              </a:solidFill>
            </a:rPr>
            <a:t>278,500</a:t>
          </a:r>
          <a:endParaRPr lang="en-US" sz="200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9669"/>
          </a:xfrm>
          <a:prstGeom prst="rect">
            <a:avLst/>
          </a:prstGeom>
        </p:spPr>
        <p:txBody>
          <a:bodyPr vert="horz" lIns="91440" tIns="45720" rIns="91440" bIns="45720" rtlCol="0"/>
          <a:lstStyle>
            <a:lvl1pPr algn="l">
              <a:defRPr sz="1200"/>
            </a:lvl1pPr>
          </a:lstStyle>
          <a:p>
            <a:pPr>
              <a:defRPr/>
            </a:pPr>
            <a:endParaRPr lang="en-GB" dirty="0"/>
          </a:p>
        </p:txBody>
      </p:sp>
      <p:sp>
        <p:nvSpPr>
          <p:cNvPr id="3" name="Date Placeholder 2"/>
          <p:cNvSpPr>
            <a:spLocks noGrp="1"/>
          </p:cNvSpPr>
          <p:nvPr>
            <p:ph type="dt" sz="quarter" idx="1"/>
          </p:nvPr>
        </p:nvSpPr>
        <p:spPr>
          <a:xfrm>
            <a:off x="3849688" y="0"/>
            <a:ext cx="2946400" cy="499669"/>
          </a:xfrm>
          <a:prstGeom prst="rect">
            <a:avLst/>
          </a:prstGeom>
        </p:spPr>
        <p:txBody>
          <a:bodyPr vert="horz" lIns="91440" tIns="45720" rIns="91440" bIns="45720" rtlCol="0"/>
          <a:lstStyle>
            <a:lvl1pPr algn="r">
              <a:defRPr sz="1200"/>
            </a:lvl1pPr>
          </a:lstStyle>
          <a:p>
            <a:pPr>
              <a:defRPr/>
            </a:pPr>
            <a:fld id="{90A87AB6-D9B7-4632-A148-2D9422DE2F96}" type="datetimeFigureOut">
              <a:rPr lang="en-US"/>
              <a:pPr>
                <a:defRPr/>
              </a:pPr>
              <a:t>6/2/2014</a:t>
            </a:fld>
            <a:endParaRPr lang="en-GB" dirty="0"/>
          </a:p>
        </p:txBody>
      </p:sp>
      <p:sp>
        <p:nvSpPr>
          <p:cNvPr id="4" name="Footer Placeholder 3"/>
          <p:cNvSpPr>
            <a:spLocks noGrp="1"/>
          </p:cNvSpPr>
          <p:nvPr>
            <p:ph type="ftr" sz="quarter" idx="2"/>
          </p:nvPr>
        </p:nvSpPr>
        <p:spPr>
          <a:xfrm>
            <a:off x="0" y="9480936"/>
            <a:ext cx="2946400" cy="499668"/>
          </a:xfrm>
          <a:prstGeom prst="rect">
            <a:avLst/>
          </a:prstGeom>
        </p:spPr>
        <p:txBody>
          <a:bodyPr vert="horz" lIns="91440" tIns="45720" rIns="91440" bIns="45720" rtlCol="0" anchor="b"/>
          <a:lstStyle>
            <a:lvl1pPr algn="l">
              <a:defRPr sz="1200"/>
            </a:lvl1pPr>
          </a:lstStyle>
          <a:p>
            <a:pPr>
              <a:defRPr/>
            </a:pPr>
            <a:endParaRPr lang="en-GB" dirty="0"/>
          </a:p>
        </p:txBody>
      </p:sp>
      <p:sp>
        <p:nvSpPr>
          <p:cNvPr id="5" name="Slide Number Placeholder 4"/>
          <p:cNvSpPr>
            <a:spLocks noGrp="1"/>
          </p:cNvSpPr>
          <p:nvPr>
            <p:ph type="sldNum" sz="quarter" idx="3"/>
          </p:nvPr>
        </p:nvSpPr>
        <p:spPr>
          <a:xfrm>
            <a:off x="3849688" y="9480936"/>
            <a:ext cx="2946400" cy="499668"/>
          </a:xfrm>
          <a:prstGeom prst="rect">
            <a:avLst/>
          </a:prstGeom>
        </p:spPr>
        <p:txBody>
          <a:bodyPr vert="horz" lIns="91440" tIns="45720" rIns="91440" bIns="45720" rtlCol="0" anchor="b"/>
          <a:lstStyle>
            <a:lvl1pPr algn="r">
              <a:defRPr sz="1200"/>
            </a:lvl1pPr>
          </a:lstStyle>
          <a:p>
            <a:pPr>
              <a:defRPr/>
            </a:pPr>
            <a:fld id="{59BCF87C-C1F9-4C2E-AFE4-8586228DD3B7}" type="slidenum">
              <a:rPr lang="en-GB"/>
              <a:pPr>
                <a:defRPr/>
              </a:pPr>
              <a:t>‹#›</a:t>
            </a:fld>
            <a:endParaRPr lang="en-GB" dirty="0"/>
          </a:p>
        </p:txBody>
      </p:sp>
    </p:spTree>
    <p:extLst>
      <p:ext uri="{BB962C8B-B14F-4D97-AF65-F5344CB8AC3E}">
        <p14:creationId xmlns="" xmlns:p14="http://schemas.microsoft.com/office/powerpoint/2010/main" val="1409052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9669"/>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dirty="0"/>
          </a:p>
        </p:txBody>
      </p:sp>
      <p:sp>
        <p:nvSpPr>
          <p:cNvPr id="3" name="Date Placeholder 2"/>
          <p:cNvSpPr>
            <a:spLocks noGrp="1"/>
          </p:cNvSpPr>
          <p:nvPr>
            <p:ph type="dt" idx="1"/>
          </p:nvPr>
        </p:nvSpPr>
        <p:spPr>
          <a:xfrm>
            <a:off x="3849688" y="0"/>
            <a:ext cx="2946400" cy="499669"/>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C062CF7-8991-4912-A3F5-C63EAF9C9443}" type="datetimeFigureOut">
              <a:rPr lang="en-US"/>
              <a:pPr>
                <a:defRPr/>
              </a:pPr>
              <a:t>6/2/2014</a:t>
            </a:fld>
            <a:endParaRPr lang="en-GB" dirty="0"/>
          </a:p>
        </p:txBody>
      </p:sp>
      <p:sp>
        <p:nvSpPr>
          <p:cNvPr id="4" name="Slide Image Placeholder 3"/>
          <p:cNvSpPr>
            <a:spLocks noGrp="1" noRot="1" noChangeAspect="1"/>
          </p:cNvSpPr>
          <p:nvPr>
            <p:ph type="sldImg" idx="2"/>
          </p:nvPr>
        </p:nvSpPr>
        <p:spPr>
          <a:xfrm>
            <a:off x="903288" y="749300"/>
            <a:ext cx="4991100" cy="3743325"/>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450" y="4741266"/>
            <a:ext cx="5438775" cy="4492229"/>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80936"/>
            <a:ext cx="2946400" cy="49966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dirty="0"/>
          </a:p>
        </p:txBody>
      </p:sp>
      <p:sp>
        <p:nvSpPr>
          <p:cNvPr id="7" name="Slide Number Placeholder 6"/>
          <p:cNvSpPr>
            <a:spLocks noGrp="1"/>
          </p:cNvSpPr>
          <p:nvPr>
            <p:ph type="sldNum" sz="quarter" idx="5"/>
          </p:nvPr>
        </p:nvSpPr>
        <p:spPr>
          <a:xfrm>
            <a:off x="3849688" y="9480936"/>
            <a:ext cx="2946400" cy="49966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BB1EB31-9020-4D93-BB3C-0425DCA302C5}" type="slidenum">
              <a:rPr lang="en-GB"/>
              <a:pPr>
                <a:defRPr/>
              </a:pPr>
              <a:t>‹#›</a:t>
            </a:fld>
            <a:endParaRPr lang="en-GB" dirty="0"/>
          </a:p>
        </p:txBody>
      </p:sp>
    </p:spTree>
    <p:extLst>
      <p:ext uri="{BB962C8B-B14F-4D97-AF65-F5344CB8AC3E}">
        <p14:creationId xmlns="" xmlns:p14="http://schemas.microsoft.com/office/powerpoint/2010/main" val="14471373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BB1EB31-9020-4D93-BB3C-0425DCA302C5}" type="slidenum">
              <a:rPr lang="en-GB" smtClean="0"/>
              <a:pPr>
                <a:defRPr/>
              </a:pPr>
              <a:t>1</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BB1EB31-9020-4D93-BB3C-0425DCA302C5}" type="slidenum">
              <a:rPr lang="en-GB" smtClean="0"/>
              <a:pPr>
                <a:defRPr/>
              </a:pPr>
              <a:t>11</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BB1EB31-9020-4D93-BB3C-0425DCA302C5}" type="slidenum">
              <a:rPr lang="en-GB" smtClean="0"/>
              <a:pPr>
                <a:defRPr/>
              </a:pPr>
              <a:t>12</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C67452D-FB26-479A-B76D-A8621CCE1182}" type="slidenum">
              <a:rPr lang="en-GB" smtClean="0">
                <a:latin typeface="Times New Roman" pitchFamily="18" charset="0"/>
              </a:rPr>
              <a:pPr/>
              <a:t>27</a:t>
            </a:fld>
            <a:endParaRPr lang="en-GB" smtClean="0">
              <a:latin typeface="Times New Roman"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r>
              <a:rPr lang="en-US" dirty="0" err="1" smtClean="0">
                <a:latin typeface="Arial" charset="0"/>
              </a:rPr>
              <a:t>Ivi</a:t>
            </a:r>
            <a:r>
              <a:rPr lang="en-US" dirty="0" smtClean="0">
                <a:latin typeface="Arial" charset="0"/>
              </a:rPr>
              <a:t> =</a:t>
            </a:r>
            <a:r>
              <a:rPr lang="en-US" baseline="0" dirty="0" smtClean="0">
                <a:latin typeface="Arial" charset="0"/>
              </a:rPr>
              <a:t> </a:t>
            </a:r>
            <a:r>
              <a:rPr lang="en-US" baseline="0" dirty="0" err="1" smtClean="0">
                <a:latin typeface="Arial" charset="0"/>
              </a:rPr>
              <a:t>ivee</a:t>
            </a:r>
            <a:endParaRPr 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BB1EB31-9020-4D93-BB3C-0425DCA302C5}" type="slidenum">
              <a:rPr lang="en-GB" smtClean="0"/>
              <a:pPr>
                <a:defRPr/>
              </a:pPr>
              <a:t>37</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993775" y="758825"/>
            <a:ext cx="4808538" cy="3743325"/>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34819" name="Text Box 3"/>
          <p:cNvSpPr>
            <a:spLocks noGrp="1" noChangeArrowheads="1"/>
          </p:cNvSpPr>
          <p:nvPr>
            <p:ph type="body"/>
          </p:nvPr>
        </p:nvSpPr>
        <p:spPr>
          <a:xfrm>
            <a:off x="679450" y="4741863"/>
            <a:ext cx="5437188" cy="4492625"/>
          </a:xfrm>
          <a:noFill/>
          <a:ln/>
        </p:spPr>
        <p:txBody>
          <a:bodyPr wrap="none" lIns="79989" tIns="39995" rIns="79989" bIns="39995" anchor="ctr"/>
          <a:lstStyle/>
          <a:p>
            <a:r>
              <a:rPr lang="en-US" dirty="0" smtClean="0"/>
              <a:t>Thank Kevin Doughty for this slide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FBB1EB31-9020-4D93-BB3C-0425DCA302C5}" type="slidenum">
              <a:rPr lang="en-GB" smtClean="0"/>
              <a:pPr>
                <a:defRPr/>
              </a:pPr>
              <a:t>62</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BB1EB31-9020-4D93-BB3C-0425DCA302C5}" type="slidenum">
              <a:rPr lang="en-GB" smtClean="0"/>
              <a:pPr>
                <a:defRPr/>
              </a:pPr>
              <a:t>65</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6412" y="266558"/>
            <a:ext cx="6656387" cy="571642"/>
          </a:xfrm>
          <a:prstGeom prst="rect">
            <a:avLst/>
          </a:prstGeom>
        </p:spPr>
        <p:txBody>
          <a:bodyPr vert="horz" wrap="square" lIns="0" tIns="0" rIns="0" bIns="0" anchor="t" anchorCtr="0"/>
          <a:lstStyle>
            <a:lvl1pPr marL="0" indent="0" algn="l">
              <a:lnSpc>
                <a:spcPct val="100000"/>
              </a:lnSpc>
              <a:spcBef>
                <a:spcPts val="0"/>
              </a:spcBef>
              <a:defRPr sz="3200" b="1" i="0" spc="-50" normalizeH="0" baseline="0">
                <a:solidFill>
                  <a:srgbClr val="4B575F"/>
                </a:solidFill>
                <a:latin typeface="Arial"/>
              </a:defRPr>
            </a:lvl1pPr>
          </a:lstStyle>
          <a:p>
            <a:r>
              <a:rPr lang="en-US" smtClean="0"/>
              <a:t>Click to edit Master title style</a:t>
            </a:r>
            <a:endParaRPr lang="en-US" dirty="0"/>
          </a:p>
        </p:txBody>
      </p:sp>
      <p:sp>
        <p:nvSpPr>
          <p:cNvPr id="16" name="Text Placeholder 15"/>
          <p:cNvSpPr>
            <a:spLocks noGrp="1"/>
          </p:cNvSpPr>
          <p:nvPr>
            <p:ph type="body" sz="quarter" idx="10"/>
          </p:nvPr>
        </p:nvSpPr>
        <p:spPr>
          <a:xfrm>
            <a:off x="506412" y="1071546"/>
            <a:ext cx="8256588" cy="4800600"/>
          </a:xfrm>
          <a:prstGeom prst="rect">
            <a:avLst/>
          </a:prstGeom>
        </p:spPr>
        <p:txBody>
          <a:bodyPr vert="horz" lIns="0" tIns="0" rIns="0" bIns="0"/>
          <a:lstStyle>
            <a:lvl1pPr>
              <a:buFont typeface="Wingdings" charset="2"/>
              <a:buChar char="§"/>
              <a:defRPr sz="2400">
                <a:latin typeface="Arial"/>
              </a:defRPr>
            </a:lvl1pPr>
            <a:lvl2pPr>
              <a:defRPr sz="1400">
                <a:latin typeface="Arial"/>
              </a:defRPr>
            </a:lvl2pPr>
            <a:lvl3pPr>
              <a:defRPr sz="900">
                <a:latin typeface="Arial"/>
              </a:defRPr>
            </a:lvl3pPr>
            <a:lvl4pPr>
              <a:defRPr>
                <a:latin typeface="Arial"/>
              </a:defRPr>
            </a:lvl4pPr>
            <a:lvl5pPr>
              <a:defRPr>
                <a:latin typeface="Arial"/>
              </a:defRPr>
            </a:lvl5pPr>
          </a:lstStyle>
          <a:p>
            <a:pPr lvl="0"/>
            <a:r>
              <a:rPr lang="en-GB" dirty="0" smtClean="0"/>
              <a:t>Click to edit Master text styles</a:t>
            </a:r>
          </a:p>
          <a:p>
            <a:pPr lvl="1"/>
            <a:r>
              <a:rPr lang="en-GB" dirty="0" smtClean="0"/>
              <a:t>Second level</a:t>
            </a:r>
          </a:p>
          <a:p>
            <a:pPr lvl="2"/>
            <a:r>
              <a:rPr lang="en-GB" dirty="0" smtClean="0"/>
              <a:t>Third level</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935163"/>
            <a:ext cx="8229600" cy="4389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5A986A6-C332-40F7-95FC-7B3D9F88F3A8}" type="datetime1">
              <a:rPr lang="en-GB" smtClean="0"/>
              <a:pPr>
                <a:defRPr/>
              </a:pPr>
              <a:t>02/06/2014</a:t>
            </a:fld>
            <a:endParaRPr lang="en-GB" dirty="0"/>
          </a:p>
        </p:txBody>
      </p:sp>
      <p:sp>
        <p:nvSpPr>
          <p:cNvPr id="5" name="Footer Placeholder 21"/>
          <p:cNvSpPr>
            <a:spLocks noGrp="1"/>
          </p:cNvSpPr>
          <p:nvPr>
            <p:ph type="ftr" sz="quarter" idx="11"/>
          </p:nvPr>
        </p:nvSpPr>
        <p:spPr>
          <a:xfrm>
            <a:off x="2667000" y="6356350"/>
            <a:ext cx="3352800" cy="365125"/>
          </a:xfrm>
          <a:prstGeom prst="rect">
            <a:avLst/>
          </a:prstGeom>
        </p:spPr>
        <p:txBody>
          <a:bodyPr/>
          <a:lstStyle>
            <a:lvl1pPr fontAlgn="auto">
              <a:spcBef>
                <a:spcPts val="0"/>
              </a:spcBef>
              <a:spcAft>
                <a:spcPts val="0"/>
              </a:spcAft>
              <a:defRPr>
                <a:latin typeface="+mn-lt"/>
                <a:cs typeface="+mn-cs"/>
              </a:defRPr>
            </a:lvl1pPr>
          </a:lstStyle>
          <a:p>
            <a:pPr>
              <a:defRPr/>
            </a:pPr>
            <a:r>
              <a:rPr lang="en-GB" smtClean="0"/>
              <a:t>Trevor Thompson</a:t>
            </a:r>
            <a:endParaRPr lang="en-GB" dirty="0"/>
          </a:p>
        </p:txBody>
      </p:sp>
      <p:sp>
        <p:nvSpPr>
          <p:cNvPr id="6" name="Slide Number Placeholder 17"/>
          <p:cNvSpPr>
            <a:spLocks noGrp="1"/>
          </p:cNvSpPr>
          <p:nvPr>
            <p:ph type="sldNum" sz="quarter" idx="12"/>
          </p:nvPr>
        </p:nvSpPr>
        <p:spPr>
          <a:xfrm>
            <a:off x="7924800" y="6356350"/>
            <a:ext cx="762000" cy="365125"/>
          </a:xfrm>
          <a:prstGeom prst="rect">
            <a:avLst/>
          </a:prstGeom>
        </p:spPr>
        <p:txBody>
          <a:bodyPr/>
          <a:lstStyle>
            <a:lvl1pPr fontAlgn="auto">
              <a:spcBef>
                <a:spcPts val="0"/>
              </a:spcBef>
              <a:spcAft>
                <a:spcPts val="0"/>
              </a:spcAft>
              <a:defRPr>
                <a:latin typeface="+mn-lt"/>
                <a:cs typeface="+mn-cs"/>
              </a:defRPr>
            </a:lvl1pPr>
          </a:lstStyle>
          <a:p>
            <a:pPr>
              <a:defRPr/>
            </a:pPr>
            <a:fld id="{69DE2AE2-2BFF-4413-B092-2B9578DF1629}" type="slidenum">
              <a:rPr lang="en-GB"/>
              <a:pPr>
                <a:defRPr/>
              </a:pPr>
              <a:t>‹#›</a:t>
            </a:fld>
            <a:endParaRPr lang="en-GB" dirty="0"/>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2C66CA1C-42C2-440B-87BF-555AF3EE4821}" type="datetime1">
              <a:rPr lang="en-GB" smtClean="0"/>
              <a:pPr>
                <a:defRPr/>
              </a:pPr>
              <a:t>02/06/2014</a:t>
            </a:fld>
            <a:endParaRPr lang="en-GB"/>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GB" smtClean="0"/>
              <a:t>Trevor Thompson</a:t>
            </a:r>
            <a:endParaRPr lang="en-GB"/>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C4384EC-CE8D-48A5-A911-CDC1F954F7BA}" type="slidenum">
              <a:rPr lang="en-GB"/>
              <a:pPr>
                <a:defRPr/>
              </a:pPr>
              <a:t>‹#›</a:t>
            </a:fld>
            <a:endParaRPr lang="en-GB"/>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Title Slide Background.jpg"/>
          <p:cNvPicPr>
            <a:picLocks noChangeAspect="1"/>
          </p:cNvPicPr>
          <p:nvPr userDrawn="1"/>
        </p:nvPicPr>
        <p:blipFill>
          <a:blip r:embed="rId3" cstate="print"/>
          <a:srcRect/>
          <a:stretch>
            <a:fillRect/>
          </a:stretch>
        </p:blipFill>
        <p:spPr bwMode="auto">
          <a:xfrm>
            <a:off x="0" y="0"/>
            <a:ext cx="9161463" cy="6870700"/>
          </a:xfrm>
          <a:prstGeom prst="rect">
            <a:avLst/>
          </a:prstGeom>
          <a:noFill/>
          <a:ln w="9525">
            <a:noFill/>
            <a:miter lim="800000"/>
            <a:headEnd/>
            <a:tailEnd/>
          </a:ln>
        </p:spPr>
      </p:pic>
      <p:sp>
        <p:nvSpPr>
          <p:cNvPr id="1027" name="Title Placeholder 1"/>
          <p:cNvSpPr>
            <a:spLocks noGrp="1"/>
          </p:cNvSpPr>
          <p:nvPr>
            <p:ph type="title"/>
          </p:nvPr>
        </p:nvSpPr>
        <p:spPr bwMode="auto">
          <a:xfrm>
            <a:off x="533400" y="3429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Tree>
  </p:cSld>
  <p:clrMap bg1="lt1" tx1="dk1" bg2="lt2" tx2="dk2" accent1="accent1" accent2="accent2" accent3="accent3" accent4="accent4" accent5="accent5" accent6="accent6" hlink="hlink" folHlink="folHlink"/>
  <p:sldLayoutIdLst>
    <p:sldLayoutId id="2147483811" r:id="rId1"/>
  </p:sldLayoutIdLst>
  <p:transition spd="slow"/>
  <p:hf sldNum="0" hdr="0" ftr="0" dt="0"/>
  <p:txStyles>
    <p:titleStyle>
      <a:lvl1pPr algn="l" defTabSz="457200" rtl="0" eaLnBrk="0" fontAlgn="base" hangingPunct="0">
        <a:spcBef>
          <a:spcPct val="0"/>
        </a:spcBef>
        <a:spcAft>
          <a:spcPct val="0"/>
        </a:spcAft>
        <a:defRPr sz="3600" b="1" kern="1200">
          <a:solidFill>
            <a:schemeClr val="bg1"/>
          </a:solidFill>
          <a:latin typeface="Arial"/>
          <a:ea typeface="+mj-ea"/>
          <a:cs typeface="Arial"/>
        </a:defRPr>
      </a:lvl1pPr>
      <a:lvl2pPr algn="l" defTabSz="457200" rtl="0" eaLnBrk="0" fontAlgn="base" hangingPunct="0">
        <a:spcBef>
          <a:spcPct val="0"/>
        </a:spcBef>
        <a:spcAft>
          <a:spcPct val="0"/>
        </a:spcAft>
        <a:defRPr sz="3600" b="1">
          <a:solidFill>
            <a:schemeClr val="bg1"/>
          </a:solidFill>
          <a:latin typeface="Arial" charset="0"/>
          <a:cs typeface="Arial" charset="0"/>
        </a:defRPr>
      </a:lvl2pPr>
      <a:lvl3pPr algn="l" defTabSz="457200" rtl="0" eaLnBrk="0" fontAlgn="base" hangingPunct="0">
        <a:spcBef>
          <a:spcPct val="0"/>
        </a:spcBef>
        <a:spcAft>
          <a:spcPct val="0"/>
        </a:spcAft>
        <a:defRPr sz="3600" b="1">
          <a:solidFill>
            <a:schemeClr val="bg1"/>
          </a:solidFill>
          <a:latin typeface="Arial" charset="0"/>
          <a:cs typeface="Arial" charset="0"/>
        </a:defRPr>
      </a:lvl3pPr>
      <a:lvl4pPr algn="l" defTabSz="457200" rtl="0" eaLnBrk="0" fontAlgn="base" hangingPunct="0">
        <a:spcBef>
          <a:spcPct val="0"/>
        </a:spcBef>
        <a:spcAft>
          <a:spcPct val="0"/>
        </a:spcAft>
        <a:defRPr sz="3600" b="1">
          <a:solidFill>
            <a:schemeClr val="bg1"/>
          </a:solidFill>
          <a:latin typeface="Arial" charset="0"/>
          <a:cs typeface="Arial" charset="0"/>
        </a:defRPr>
      </a:lvl4pPr>
      <a:lvl5pPr algn="l" defTabSz="457200" rtl="0" eaLnBrk="0" fontAlgn="base" hangingPunct="0">
        <a:spcBef>
          <a:spcPct val="0"/>
        </a:spcBef>
        <a:spcAft>
          <a:spcPct val="0"/>
        </a:spcAft>
        <a:defRPr sz="3600" b="1">
          <a:solidFill>
            <a:schemeClr val="bg1"/>
          </a:solidFill>
          <a:latin typeface="Arial" charset="0"/>
          <a:cs typeface="Arial" charset="0"/>
        </a:defRPr>
      </a:lvl5pPr>
      <a:lvl6pPr marL="457200" algn="l" defTabSz="457200" rtl="0" fontAlgn="base">
        <a:spcBef>
          <a:spcPct val="0"/>
        </a:spcBef>
        <a:spcAft>
          <a:spcPct val="0"/>
        </a:spcAft>
        <a:defRPr sz="3600" b="1">
          <a:solidFill>
            <a:schemeClr val="bg1"/>
          </a:solidFill>
          <a:latin typeface="Arial" charset="0"/>
          <a:cs typeface="Arial" charset="0"/>
        </a:defRPr>
      </a:lvl6pPr>
      <a:lvl7pPr marL="914400" algn="l" defTabSz="457200" rtl="0" fontAlgn="base">
        <a:spcBef>
          <a:spcPct val="0"/>
        </a:spcBef>
        <a:spcAft>
          <a:spcPct val="0"/>
        </a:spcAft>
        <a:defRPr sz="3600" b="1">
          <a:solidFill>
            <a:schemeClr val="bg1"/>
          </a:solidFill>
          <a:latin typeface="Arial" charset="0"/>
          <a:cs typeface="Arial" charset="0"/>
        </a:defRPr>
      </a:lvl7pPr>
      <a:lvl8pPr marL="1371600" algn="l" defTabSz="457200" rtl="0" fontAlgn="base">
        <a:spcBef>
          <a:spcPct val="0"/>
        </a:spcBef>
        <a:spcAft>
          <a:spcPct val="0"/>
        </a:spcAft>
        <a:defRPr sz="3600" b="1">
          <a:solidFill>
            <a:schemeClr val="bg1"/>
          </a:solidFill>
          <a:latin typeface="Arial" charset="0"/>
          <a:cs typeface="Arial" charset="0"/>
        </a:defRPr>
      </a:lvl8pPr>
      <a:lvl9pPr marL="1828800" algn="l" defTabSz="457200" rtl="0" fontAlgn="base">
        <a:spcBef>
          <a:spcPct val="0"/>
        </a:spcBef>
        <a:spcAft>
          <a:spcPct val="0"/>
        </a:spcAft>
        <a:defRPr sz="3600" b="1">
          <a:solidFill>
            <a:schemeClr val="bg1"/>
          </a:solidFill>
          <a:latin typeface="Arial" charset="0"/>
          <a:cs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Title Slide Background.jpg"/>
          <p:cNvPicPr>
            <a:picLocks noChangeAspect="1"/>
          </p:cNvPicPr>
          <p:nvPr userDrawn="1"/>
        </p:nvPicPr>
        <p:blipFill>
          <a:blip r:embed="rId3" cstate="print"/>
          <a:srcRect/>
          <a:stretch>
            <a:fillRect/>
          </a:stretch>
        </p:blipFill>
        <p:spPr bwMode="auto">
          <a:xfrm>
            <a:off x="0" y="0"/>
            <a:ext cx="9161463" cy="6870700"/>
          </a:xfrm>
          <a:prstGeom prst="rect">
            <a:avLst/>
          </a:prstGeom>
          <a:noFill/>
          <a:ln w="9525">
            <a:noFill/>
            <a:miter lim="800000"/>
            <a:headEnd/>
            <a:tailEnd/>
          </a:ln>
        </p:spPr>
      </p:pic>
      <p:sp>
        <p:nvSpPr>
          <p:cNvPr id="2051" name="Title Placeholder 1"/>
          <p:cNvSpPr>
            <a:spLocks noGrp="1"/>
          </p:cNvSpPr>
          <p:nvPr>
            <p:ph type="title"/>
          </p:nvPr>
        </p:nvSpPr>
        <p:spPr bwMode="auto">
          <a:xfrm>
            <a:off x="533400" y="3429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Tree>
  </p:cSld>
  <p:clrMap bg1="lt1" tx1="dk1" bg2="lt2" tx2="dk2" accent1="accent1" accent2="accent2" accent3="accent3" accent4="accent4" accent5="accent5" accent6="accent6" hlink="hlink" folHlink="folHlink"/>
  <p:sldLayoutIdLst>
    <p:sldLayoutId id="2147483812" r:id="rId1"/>
  </p:sldLayoutIdLst>
  <p:transition spd="slow"/>
  <p:hf sldNum="0" hdr="0" ftr="0" dt="0"/>
  <p:txStyles>
    <p:titleStyle>
      <a:lvl1pPr algn="l" defTabSz="457200" rtl="0" eaLnBrk="0" fontAlgn="base" hangingPunct="0">
        <a:spcBef>
          <a:spcPct val="0"/>
        </a:spcBef>
        <a:spcAft>
          <a:spcPct val="0"/>
        </a:spcAft>
        <a:defRPr sz="3600" b="1" kern="1200">
          <a:solidFill>
            <a:schemeClr val="bg1"/>
          </a:solidFill>
          <a:latin typeface="Arial"/>
          <a:ea typeface="+mj-ea"/>
          <a:cs typeface="Arial"/>
        </a:defRPr>
      </a:lvl1pPr>
      <a:lvl2pPr algn="l" defTabSz="457200" rtl="0" eaLnBrk="0" fontAlgn="base" hangingPunct="0">
        <a:spcBef>
          <a:spcPct val="0"/>
        </a:spcBef>
        <a:spcAft>
          <a:spcPct val="0"/>
        </a:spcAft>
        <a:defRPr sz="3600" b="1">
          <a:solidFill>
            <a:schemeClr val="bg1"/>
          </a:solidFill>
          <a:latin typeface="Arial" charset="0"/>
          <a:cs typeface="Arial" charset="0"/>
        </a:defRPr>
      </a:lvl2pPr>
      <a:lvl3pPr algn="l" defTabSz="457200" rtl="0" eaLnBrk="0" fontAlgn="base" hangingPunct="0">
        <a:spcBef>
          <a:spcPct val="0"/>
        </a:spcBef>
        <a:spcAft>
          <a:spcPct val="0"/>
        </a:spcAft>
        <a:defRPr sz="3600" b="1">
          <a:solidFill>
            <a:schemeClr val="bg1"/>
          </a:solidFill>
          <a:latin typeface="Arial" charset="0"/>
          <a:cs typeface="Arial" charset="0"/>
        </a:defRPr>
      </a:lvl3pPr>
      <a:lvl4pPr algn="l" defTabSz="457200" rtl="0" eaLnBrk="0" fontAlgn="base" hangingPunct="0">
        <a:spcBef>
          <a:spcPct val="0"/>
        </a:spcBef>
        <a:spcAft>
          <a:spcPct val="0"/>
        </a:spcAft>
        <a:defRPr sz="3600" b="1">
          <a:solidFill>
            <a:schemeClr val="bg1"/>
          </a:solidFill>
          <a:latin typeface="Arial" charset="0"/>
          <a:cs typeface="Arial" charset="0"/>
        </a:defRPr>
      </a:lvl4pPr>
      <a:lvl5pPr algn="l" defTabSz="457200" rtl="0" eaLnBrk="0" fontAlgn="base" hangingPunct="0">
        <a:spcBef>
          <a:spcPct val="0"/>
        </a:spcBef>
        <a:spcAft>
          <a:spcPct val="0"/>
        </a:spcAft>
        <a:defRPr sz="3600" b="1">
          <a:solidFill>
            <a:schemeClr val="bg1"/>
          </a:solidFill>
          <a:latin typeface="Arial" charset="0"/>
          <a:cs typeface="Arial" charset="0"/>
        </a:defRPr>
      </a:lvl5pPr>
      <a:lvl6pPr marL="457200" algn="l" defTabSz="457200" rtl="0" fontAlgn="base">
        <a:spcBef>
          <a:spcPct val="0"/>
        </a:spcBef>
        <a:spcAft>
          <a:spcPct val="0"/>
        </a:spcAft>
        <a:defRPr sz="3600" b="1">
          <a:solidFill>
            <a:schemeClr val="bg1"/>
          </a:solidFill>
          <a:latin typeface="Arial" charset="0"/>
          <a:cs typeface="Arial" charset="0"/>
        </a:defRPr>
      </a:lvl6pPr>
      <a:lvl7pPr marL="914400" algn="l" defTabSz="457200" rtl="0" fontAlgn="base">
        <a:spcBef>
          <a:spcPct val="0"/>
        </a:spcBef>
        <a:spcAft>
          <a:spcPct val="0"/>
        </a:spcAft>
        <a:defRPr sz="3600" b="1">
          <a:solidFill>
            <a:schemeClr val="bg1"/>
          </a:solidFill>
          <a:latin typeface="Arial" charset="0"/>
          <a:cs typeface="Arial" charset="0"/>
        </a:defRPr>
      </a:lvl7pPr>
      <a:lvl8pPr marL="1371600" algn="l" defTabSz="457200" rtl="0" fontAlgn="base">
        <a:spcBef>
          <a:spcPct val="0"/>
        </a:spcBef>
        <a:spcAft>
          <a:spcPct val="0"/>
        </a:spcAft>
        <a:defRPr sz="3600" b="1">
          <a:solidFill>
            <a:schemeClr val="bg1"/>
          </a:solidFill>
          <a:latin typeface="Arial" charset="0"/>
          <a:cs typeface="Arial" charset="0"/>
        </a:defRPr>
      </a:lvl8pPr>
      <a:lvl9pPr marL="1828800" algn="l" defTabSz="457200" rtl="0" fontAlgn="base">
        <a:spcBef>
          <a:spcPct val="0"/>
        </a:spcBef>
        <a:spcAft>
          <a:spcPct val="0"/>
        </a:spcAft>
        <a:defRPr sz="3600" b="1">
          <a:solidFill>
            <a:schemeClr val="bg1"/>
          </a:solidFill>
          <a:latin typeface="Arial" charset="0"/>
          <a:cs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10" descr="Bottom Strip2.jpg"/>
          <p:cNvPicPr>
            <a:picLocks noChangeAspect="1"/>
          </p:cNvPicPr>
          <p:nvPr userDrawn="1"/>
        </p:nvPicPr>
        <p:blipFill>
          <a:blip r:embed="rId5" cstate="print"/>
          <a:srcRect/>
          <a:stretch>
            <a:fillRect/>
          </a:stretch>
        </p:blipFill>
        <p:spPr bwMode="auto">
          <a:xfrm>
            <a:off x="0" y="5791200"/>
            <a:ext cx="9155113" cy="1112838"/>
          </a:xfrm>
          <a:prstGeom prst="rect">
            <a:avLst/>
          </a:prstGeom>
          <a:noFill/>
          <a:ln w="9525">
            <a:noFill/>
            <a:miter lim="800000"/>
            <a:headEnd/>
            <a:tailEnd/>
          </a:ln>
        </p:spPr>
      </p:pic>
      <p:sp>
        <p:nvSpPr>
          <p:cNvPr id="8" name="TextBox 7"/>
          <p:cNvSpPr txBox="1"/>
          <p:nvPr userDrawn="1"/>
        </p:nvSpPr>
        <p:spPr>
          <a:xfrm>
            <a:off x="6629400" y="6338888"/>
            <a:ext cx="2133600" cy="276225"/>
          </a:xfrm>
          <a:prstGeom prst="rect">
            <a:avLst/>
          </a:prstGeom>
          <a:noFill/>
        </p:spPr>
        <p:txBody>
          <a:bodyPr>
            <a:spAutoFit/>
          </a:bodyPr>
          <a:lstStyle/>
          <a:p>
            <a:pPr fontAlgn="auto">
              <a:spcBef>
                <a:spcPts val="0"/>
              </a:spcBef>
              <a:spcAft>
                <a:spcPts val="0"/>
              </a:spcAft>
              <a:defRPr/>
            </a:pPr>
            <a:r>
              <a:rPr lang="en-US" sz="1200" b="1" dirty="0">
                <a:solidFill>
                  <a:schemeClr val="bg1"/>
                </a:solidFill>
                <a:latin typeface="Arial"/>
                <a:cs typeface="Arial"/>
              </a:rPr>
              <a:t>www.walsall.gov.uk</a:t>
            </a:r>
          </a:p>
        </p:txBody>
      </p:sp>
      <p:pic>
        <p:nvPicPr>
          <p:cNvPr id="3076" name="Picture 8" descr="Top Strip2.jpg"/>
          <p:cNvPicPr>
            <a:picLocks noChangeAspect="1"/>
          </p:cNvPicPr>
          <p:nvPr userDrawn="1"/>
        </p:nvPicPr>
        <p:blipFill>
          <a:blip r:embed="rId6" cstate="print"/>
          <a:srcRect/>
          <a:stretch>
            <a:fillRect/>
          </a:stretch>
        </p:blipFill>
        <p:spPr bwMode="auto">
          <a:xfrm>
            <a:off x="0" y="855663"/>
            <a:ext cx="9144000" cy="3476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Lst>
  <p:transition spd="slow"/>
  <p:hf sldNum="0"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www.poppi.org.uk/index.php?pageNo=314&amp;areaID=8395&amp;loc=8395&amp;cvis=1&amp;compdef=0" TargetMode="External"/><Relationship Id="rId1" Type="http://schemas.openxmlformats.org/officeDocument/2006/relationships/slideLayout" Target="../slideLayouts/slideLayout4.xml"/><Relationship Id="rId5" Type="http://schemas.openxmlformats.org/officeDocument/2006/relationships/hyperlink" Target="http://www.poppi.org.uk/index.php?pageNo=315&amp;areaID=8395&amp;loc=8395&amp;cvis=1&amp;compdef=1" TargetMode="External"/><Relationship Id="rId4" Type="http://schemas.openxmlformats.org/officeDocument/2006/relationships/hyperlink" Target="http://www.poppi.org.uk/index.php?pageNo=315&amp;areaID=8395&amp;loc=8395&amp;cvis=1&amp;compdef=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www.poppi.org.uk/index.php?pageNo=314&amp;areaID=8395&amp;loc=8395&amp;cvis=1&amp;compdef=0" TargetMode="External"/><Relationship Id="rId1" Type="http://schemas.openxmlformats.org/officeDocument/2006/relationships/slideLayout" Target="../slideLayouts/slideLayout4.xml"/><Relationship Id="rId5" Type="http://schemas.openxmlformats.org/officeDocument/2006/relationships/hyperlink" Target="http://www.poppi.org.uk/index.php?pageNo=315&amp;areaID=8395&amp;loc=8395&amp;cvis=1&amp;compdef=1" TargetMode="External"/><Relationship Id="rId4" Type="http://schemas.openxmlformats.org/officeDocument/2006/relationships/hyperlink" Target="http://www.poppi.org.uk/index.php?pageNo=315&amp;areaID=8395&amp;loc=8395&amp;cvis=1&amp;compdef=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http://webwalsall.com/primley-house/"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www.gadgetgateway.org.uk/index.php/?___store=walsall"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hyperlink" Target="http://everyday-life.co.uk/"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hyperlink" Target="http://www2.walsall.gov.uk/eforms/ufsmain?esessionid=BFB5C44D4EEE8E9F0FCF740B15CEAC19_1&amp;formid=ADULT_TELECARE_REFERRAL" TargetMode="Externa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59.xml.rels><?xml version="1.0" encoding="UTF-8" standalone="yes"?>
<Relationships xmlns="http://schemas.openxmlformats.org/package/2006/relationships"><Relationship Id="rId3" Type="http://schemas.openxmlformats.org/officeDocument/2006/relationships/package" Target="../embeddings/Microsoft_Office_Word_Document2.docx"/><Relationship Id="rId2" Type="http://schemas.openxmlformats.org/officeDocument/2006/relationships/slideLayout" Target="../slideLayouts/slideLayout4.xml"/><Relationship Id="rId1" Type="http://schemas.openxmlformats.org/officeDocument/2006/relationships/vmlDrawing" Target="../drawings/vmlDrawing2.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6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xml"/><Relationship Id="rId4" Type="http://schemas.openxmlformats.org/officeDocument/2006/relationships/image" Target="../media/image39.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1520" y="2996952"/>
            <a:ext cx="8229600" cy="1584176"/>
          </a:xfrm>
        </p:spPr>
        <p:txBody>
          <a:bodyPr/>
          <a:lstStyle/>
          <a:p>
            <a:pPr>
              <a:defRPr/>
            </a:pPr>
            <a:r>
              <a:rPr lang="en-GB" sz="3200" dirty="0" smtClean="0">
                <a:effectLst>
                  <a:outerShdw blurRad="38100" dist="38100" dir="2700000" algn="tl">
                    <a:srgbClr val="000000">
                      <a:alpha val="43137"/>
                    </a:srgbClr>
                  </a:outerShdw>
                </a:effectLst>
                <a:latin typeface="Arial" charset="0"/>
                <a:cs typeface="Arial" charset="0"/>
              </a:rPr>
              <a:t/>
            </a:r>
            <a:br>
              <a:rPr lang="en-GB" sz="3200" dirty="0" smtClean="0">
                <a:effectLst>
                  <a:outerShdw blurRad="38100" dist="38100" dir="2700000" algn="tl">
                    <a:srgbClr val="000000">
                      <a:alpha val="43137"/>
                    </a:srgbClr>
                  </a:outerShdw>
                </a:effectLst>
                <a:latin typeface="Arial" charset="0"/>
                <a:cs typeface="Arial" charset="0"/>
              </a:rPr>
            </a:br>
            <a:r>
              <a:rPr lang="en-GB" sz="4000" dirty="0" smtClean="0">
                <a:effectLst>
                  <a:outerShdw blurRad="38100" dist="38100" dir="2700000" algn="tl">
                    <a:srgbClr val="000000">
                      <a:alpha val="43137"/>
                    </a:srgbClr>
                  </a:outerShdw>
                </a:effectLst>
                <a:latin typeface="Arial" charset="0"/>
                <a:cs typeface="Arial" charset="0"/>
              </a:rPr>
              <a:t/>
            </a:r>
            <a:br>
              <a:rPr lang="en-GB" sz="4000" dirty="0" smtClean="0">
                <a:effectLst>
                  <a:outerShdw blurRad="38100" dist="38100" dir="2700000" algn="tl">
                    <a:srgbClr val="000000">
                      <a:alpha val="43137"/>
                    </a:srgbClr>
                  </a:outerShdw>
                </a:effectLst>
                <a:latin typeface="Arial" charset="0"/>
                <a:cs typeface="Arial" charset="0"/>
              </a:rPr>
            </a:br>
            <a:r>
              <a:rPr lang="en-GB" sz="4000" dirty="0" smtClean="0">
                <a:effectLst>
                  <a:outerShdw blurRad="38100" dist="38100" dir="2700000" algn="tl">
                    <a:srgbClr val="000000">
                      <a:alpha val="43137"/>
                    </a:srgbClr>
                  </a:outerShdw>
                </a:effectLst>
                <a:latin typeface="Arial" charset="0"/>
                <a:cs typeface="Arial" charset="0"/>
              </a:rPr>
              <a:t/>
            </a:r>
            <a:br>
              <a:rPr lang="en-GB" sz="4000" dirty="0" smtClean="0">
                <a:effectLst>
                  <a:outerShdw blurRad="38100" dist="38100" dir="2700000" algn="tl">
                    <a:srgbClr val="000000">
                      <a:alpha val="43137"/>
                    </a:srgbClr>
                  </a:outerShdw>
                </a:effectLst>
                <a:latin typeface="Arial" charset="0"/>
                <a:cs typeface="Arial" charset="0"/>
              </a:rPr>
            </a:br>
            <a:r>
              <a:rPr lang="en-GB" sz="2800" b="0" dirty="0" smtClean="0">
                <a:effectLst>
                  <a:outerShdw blurRad="38100" dist="38100" dir="2700000" algn="tl">
                    <a:srgbClr val="000000">
                      <a:alpha val="43137"/>
                    </a:srgbClr>
                  </a:outerShdw>
                </a:effectLst>
                <a:latin typeface="Arial Black" pitchFamily="34" charset="0"/>
              </a:rPr>
              <a:t>Telecare and Assistive Technology Awareness </a:t>
            </a:r>
            <a:r>
              <a:rPr lang="en-GB" sz="2000" b="0" dirty="0" smtClean="0">
                <a:effectLst>
                  <a:outerShdw blurRad="38100" dist="38100" dir="2700000" algn="tl">
                    <a:srgbClr val="000000">
                      <a:alpha val="43137"/>
                    </a:srgbClr>
                  </a:outerShdw>
                </a:effectLst>
                <a:latin typeface="Arial Black" pitchFamily="34" charset="0"/>
              </a:rPr>
              <a:t/>
            </a:r>
            <a:br>
              <a:rPr lang="en-GB" sz="2000" b="0" dirty="0" smtClean="0">
                <a:effectLst>
                  <a:outerShdw blurRad="38100" dist="38100" dir="2700000" algn="tl">
                    <a:srgbClr val="000000">
                      <a:alpha val="43137"/>
                    </a:srgbClr>
                  </a:outerShdw>
                </a:effectLst>
                <a:latin typeface="Arial Black" pitchFamily="34" charset="0"/>
              </a:rPr>
            </a:br>
            <a:r>
              <a:rPr lang="en-GB" sz="3200" b="0" dirty="0" smtClean="0">
                <a:effectLst>
                  <a:outerShdw blurRad="38100" dist="38100" dir="2700000" algn="tl">
                    <a:srgbClr val="000000">
                      <a:alpha val="43137"/>
                    </a:srgbClr>
                  </a:outerShdw>
                </a:effectLst>
                <a:latin typeface="Arial Black" pitchFamily="34" charset="0"/>
              </a:rPr>
              <a:t/>
            </a:r>
            <a:br>
              <a:rPr lang="en-GB" sz="3200" b="0" dirty="0" smtClean="0">
                <a:effectLst>
                  <a:outerShdw blurRad="38100" dist="38100" dir="2700000" algn="tl">
                    <a:srgbClr val="000000">
                      <a:alpha val="43137"/>
                    </a:srgbClr>
                  </a:outerShdw>
                </a:effectLst>
                <a:latin typeface="Arial Black" pitchFamily="34" charset="0"/>
              </a:rPr>
            </a:br>
            <a:r>
              <a:rPr lang="en-GB" sz="2000" dirty="0" smtClean="0">
                <a:latin typeface="Arial Black" pitchFamily="34" charset="0"/>
              </a:rPr>
              <a:t>Trevor Thompson </a:t>
            </a:r>
            <a:br>
              <a:rPr lang="en-GB" sz="2000" dirty="0" smtClean="0">
                <a:latin typeface="Arial Black" pitchFamily="34" charset="0"/>
              </a:rPr>
            </a:br>
            <a:r>
              <a:rPr lang="en-GB" sz="2000" dirty="0" smtClean="0">
                <a:latin typeface="Arial Black" pitchFamily="34" charset="0"/>
              </a:rPr>
              <a:t>Learning &amp; Development Consultant</a:t>
            </a:r>
            <a:r>
              <a:rPr lang="en-GB" sz="1800" dirty="0" smtClean="0">
                <a:latin typeface="Arial Black" pitchFamily="34" charset="0"/>
              </a:rPr>
              <a:t/>
            </a:r>
            <a:br>
              <a:rPr lang="en-GB" sz="1800" dirty="0" smtClean="0">
                <a:latin typeface="Arial Black" pitchFamily="34" charset="0"/>
              </a:rPr>
            </a:br>
            <a:r>
              <a:rPr lang="en-GB" sz="2400" dirty="0" smtClean="0">
                <a:latin typeface="Arial Black" pitchFamily="34" charset="0"/>
              </a:rPr>
              <a:t/>
            </a:r>
            <a:br>
              <a:rPr lang="en-GB" sz="2400" dirty="0" smtClean="0">
                <a:latin typeface="Arial Black" pitchFamily="34" charset="0"/>
              </a:rPr>
            </a:br>
            <a:r>
              <a:rPr lang="en-GB" sz="2400" dirty="0" smtClean="0">
                <a:latin typeface="Arial Black" pitchFamily="34" charset="0"/>
              </a:rPr>
              <a:t/>
            </a:r>
            <a:br>
              <a:rPr lang="en-GB" sz="2400" dirty="0" smtClean="0">
                <a:latin typeface="Arial Black" pitchFamily="34" charset="0"/>
              </a:rPr>
            </a:br>
            <a:endParaRPr lang="en-US" sz="2400" b="0" dirty="0" smtClean="0">
              <a:effectLst>
                <a:outerShdw blurRad="38100" dist="38100" dir="2700000" algn="tl">
                  <a:srgbClr val="000000">
                    <a:alpha val="43137"/>
                  </a:srgbClr>
                </a:outerShdw>
              </a:effectLst>
              <a:latin typeface="Arial" charset="0"/>
              <a:cs typeface="Arial"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2571750" y="260648"/>
            <a:ext cx="6572250" cy="836712"/>
          </a:xfrm>
          <a:ln>
            <a:miter lim="800000"/>
            <a:headEnd/>
            <a:tailEnd/>
          </a:ln>
        </p:spPr>
        <p:txBody>
          <a:bodyPr vert="horz" wrap="square" lIns="91440" tIns="45720" rIns="91440" bIns="45720" numCol="1" anchor="t" anchorCtr="0" compatLnSpc="1">
            <a:prstTxWarp prst="textNoShape">
              <a:avLst/>
            </a:prstTxWarp>
          </a:bodyPr>
          <a:lstStyle/>
          <a:p>
            <a:pPr>
              <a:defRPr/>
            </a:pPr>
            <a:r>
              <a:rPr lang="en-GB" sz="4000" b="1" dirty="0" smtClean="0">
                <a:solidFill>
                  <a:srgbClr val="002060"/>
                </a:solidFill>
                <a:latin typeface="Arial Black" pitchFamily="34" charset="0"/>
              </a:rPr>
              <a:t> </a:t>
            </a:r>
            <a:r>
              <a:rPr lang="en-GB" sz="4000" b="1" dirty="0" smtClean="0">
                <a:solidFill>
                  <a:srgbClr val="002060"/>
                </a:solidFill>
                <a:effectLst>
                  <a:outerShdw blurRad="38100" dist="38100" dir="2700000" algn="tl">
                    <a:srgbClr val="000000">
                      <a:alpha val="43137"/>
                    </a:srgbClr>
                  </a:outerShdw>
                </a:effectLst>
                <a:latin typeface="Arial Black" pitchFamily="34" charset="0"/>
              </a:rPr>
              <a:t>Telecare</a:t>
            </a:r>
            <a:endParaRPr lang="en-GB" sz="4000" b="1" dirty="0" smtClean="0">
              <a:solidFill>
                <a:srgbClr val="002060"/>
              </a:solidFill>
              <a:effectLst>
                <a:outerShdw blurRad="38100" dist="38100" dir="2700000" algn="tl">
                  <a:srgbClr val="000000">
                    <a:alpha val="43137"/>
                  </a:srgbClr>
                </a:outerShdw>
              </a:effectLst>
              <a:latin typeface="Arial Black" pitchFamily="34" charset="0"/>
              <a:cs typeface="Arial" charset="0"/>
            </a:endParaRPr>
          </a:p>
        </p:txBody>
      </p:sp>
      <p:sp>
        <p:nvSpPr>
          <p:cNvPr id="11267" name="Content Placeholder 2"/>
          <p:cNvSpPr>
            <a:spLocks noGrp="1"/>
          </p:cNvSpPr>
          <p:nvPr>
            <p:ph idx="1"/>
          </p:nvPr>
        </p:nvSpPr>
        <p:spPr bwMode="auto">
          <a:xfrm>
            <a:off x="457200" y="1484784"/>
            <a:ext cx="8229600" cy="5110162"/>
          </a:xfrm>
          <a:noFill/>
          <a:ln>
            <a:miter lim="800000"/>
            <a:headEnd/>
            <a:tailEnd/>
          </a:ln>
        </p:spPr>
        <p:txBody>
          <a:bodyPr vert="horz" wrap="square" lIns="91440" tIns="45720" rIns="91440" bIns="45720" numCol="1" anchor="t" anchorCtr="0" compatLnSpc="1">
            <a:prstTxWarp prst="textNoShape">
              <a:avLst/>
            </a:prstTxWarp>
          </a:bodyPr>
          <a:lstStyle/>
          <a:p>
            <a:endParaRPr lang="en-GB" sz="2800" dirty="0" smtClean="0"/>
          </a:p>
          <a:p>
            <a:endParaRPr lang="en-GB" sz="2800" dirty="0" smtClean="0"/>
          </a:p>
          <a:p>
            <a:pPr algn="just">
              <a:buNone/>
            </a:pPr>
            <a:r>
              <a:rPr lang="en-GB" b="1" dirty="0" smtClean="0">
                <a:solidFill>
                  <a:srgbClr val="002060"/>
                </a:solidFill>
              </a:rPr>
              <a:t>  	…is characterised by continuous, automatic and remote monitoring to manage the risks associated with independent living.</a:t>
            </a:r>
            <a:r>
              <a:rPr lang="en-GB" dirty="0" smtClean="0">
                <a:solidFill>
                  <a:srgbClr val="002060"/>
                </a:solidFill>
              </a:rPr>
              <a:t> </a:t>
            </a:r>
            <a:r>
              <a:rPr lang="en-GB" b="1" dirty="0" smtClean="0">
                <a:solidFill>
                  <a:srgbClr val="002060"/>
                </a:solidFill>
              </a:rPr>
              <a:t>Examples include medication dispenser, temperature extreme monitors &amp; smoke alarms.  									</a:t>
            </a:r>
            <a:endParaRPr lang="en-GB" sz="2400" dirty="0" smtClean="0">
              <a:solidFill>
                <a:srgbClr val="002060"/>
              </a:solidFill>
            </a:endParaRPr>
          </a:p>
          <a:p>
            <a:pPr>
              <a:buFont typeface="Arial" charset="0"/>
              <a:buNone/>
            </a:pPr>
            <a:endParaRPr lang="en-GB" dirty="0" smtClean="0">
              <a:solidFill>
                <a:srgbClr val="002060"/>
              </a:solidFill>
            </a:endParaRPr>
          </a:p>
        </p:txBody>
      </p:sp>
      <p:sp>
        <p:nvSpPr>
          <p:cNvPr id="6" name="Slide Number Placeholder 3"/>
          <p:cNvSpPr txBox="1">
            <a:spLocks/>
          </p:cNvSpPr>
          <p:nvPr/>
        </p:nvSpPr>
        <p:spPr>
          <a:xfrm>
            <a:off x="8382000" y="6492875"/>
            <a:ext cx="7620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DB68A2-D781-4CE7-8831-0D755903EC4C}" type="slidenum">
              <a:rPr kumimoji="0" lang="en-GB" sz="18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GB" sz="1800" b="0" i="0" u="none" strike="noStrike" kern="1200" cap="none" spc="0" normalizeH="0" baseline="0" noProof="0" dirty="0">
              <a:ln>
                <a:noFill/>
              </a:ln>
              <a:solidFill>
                <a:schemeClr val="bg1"/>
              </a:solidFill>
              <a:effectLst/>
              <a:uLnTx/>
              <a:uFillTx/>
              <a:latin typeface="+mn-lt"/>
              <a:ea typeface="+mn-ea"/>
              <a:cs typeface="+mn-cs"/>
            </a:endParaRPr>
          </a:p>
        </p:txBody>
      </p:sp>
      <p:pic>
        <p:nvPicPr>
          <p:cNvPr id="7" name="Picture 2"/>
          <p:cNvPicPr>
            <a:picLocks noChangeAspect="1" noChangeArrowheads="1"/>
          </p:cNvPicPr>
          <p:nvPr/>
        </p:nvPicPr>
        <p:blipFill>
          <a:blip r:embed="rId2" cstate="print">
            <a:duotone>
              <a:prstClr val="black"/>
              <a:srgbClr val="D9C3A5">
                <a:tint val="50000"/>
                <a:satMod val="180000"/>
              </a:srgbClr>
            </a:duotone>
            <a:lum bright="11000" contrast="9000"/>
          </a:blip>
          <a:srcRect/>
          <a:stretch>
            <a:fillRect/>
          </a:stretch>
        </p:blipFill>
        <p:spPr bwMode="auto">
          <a:xfrm>
            <a:off x="0" y="0"/>
            <a:ext cx="3168352" cy="2267322"/>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duotone>
              <a:prstClr val="black"/>
              <a:srgbClr val="D9C3A5">
                <a:tint val="50000"/>
                <a:satMod val="180000"/>
              </a:srgbClr>
            </a:duotone>
            <a:lum bright="14000"/>
          </a:blip>
          <a:srcRect/>
          <a:stretch>
            <a:fillRect/>
          </a:stretch>
        </p:blipFill>
        <p:spPr bwMode="auto">
          <a:xfrm>
            <a:off x="6858000" y="4149080"/>
            <a:ext cx="2286000" cy="1943100"/>
          </a:xfrm>
          <a:prstGeom prst="rect">
            <a:avLst/>
          </a:prstGeom>
          <a:noFill/>
          <a:ln w="9525">
            <a:noFill/>
            <a:miter lim="800000"/>
            <a:headEnd/>
            <a:tailEnd/>
          </a:ln>
        </p:spPr>
      </p:pic>
      <p:sp>
        <p:nvSpPr>
          <p:cNvPr id="13314" name="Title 1"/>
          <p:cNvSpPr>
            <a:spLocks noGrp="1"/>
          </p:cNvSpPr>
          <p:nvPr>
            <p:ph type="title"/>
          </p:nvPr>
        </p:nvSpPr>
        <p:spPr bwMode="auto">
          <a:xfrm>
            <a:off x="1691680" y="188640"/>
            <a:ext cx="6372225" cy="571500"/>
          </a:xfrm>
          <a:ln>
            <a:miter lim="800000"/>
            <a:headEnd/>
            <a:tailEnd/>
          </a:ln>
        </p:spPr>
        <p:txBody>
          <a:bodyPr vert="horz" wrap="square" lIns="91440" tIns="45720" rIns="91440" bIns="45720" numCol="1" anchor="t" anchorCtr="0" compatLnSpc="1">
            <a:prstTxWarp prst="textNoShape">
              <a:avLst/>
            </a:prstTxWarp>
          </a:bodyPr>
          <a:lstStyle/>
          <a:p>
            <a:pPr>
              <a:defRPr/>
            </a:pPr>
            <a:r>
              <a:rPr lang="en-GB" sz="4000" dirty="0" smtClean="0">
                <a:solidFill>
                  <a:srgbClr val="002060"/>
                </a:solidFill>
                <a:effectLst>
                  <a:outerShdw blurRad="38100" dist="38100" dir="2700000" algn="tl">
                    <a:srgbClr val="000000">
                      <a:alpha val="43137"/>
                    </a:srgbClr>
                  </a:outerShdw>
                </a:effectLst>
                <a:latin typeface="Arial Black" pitchFamily="34" charset="0"/>
              </a:rPr>
              <a:t>Telehealth</a:t>
            </a:r>
            <a:endParaRPr lang="en-GB" sz="4000" dirty="0" smtClean="0">
              <a:solidFill>
                <a:srgbClr val="002060"/>
              </a:solidFill>
              <a:effectLst>
                <a:outerShdw blurRad="38100" dist="38100" dir="2700000" algn="tl">
                  <a:srgbClr val="000000">
                    <a:alpha val="43137"/>
                  </a:srgbClr>
                </a:outerShdw>
              </a:effectLst>
              <a:latin typeface="Arial Black" pitchFamily="34" charset="0"/>
              <a:cs typeface="Arial" charset="0"/>
            </a:endParaRPr>
          </a:p>
        </p:txBody>
      </p:sp>
      <p:sp>
        <p:nvSpPr>
          <p:cNvPr id="13315" name="Content Placeholder 2"/>
          <p:cNvSpPr>
            <a:spLocks noGrp="1"/>
          </p:cNvSpPr>
          <p:nvPr>
            <p:ph idx="1"/>
          </p:nvPr>
        </p:nvSpPr>
        <p:spPr bwMode="auto">
          <a:xfrm>
            <a:off x="457200" y="659606"/>
            <a:ext cx="8229600" cy="5538787"/>
          </a:xfrm>
          <a:noFill/>
          <a:ln>
            <a:miter lim="800000"/>
            <a:headEnd/>
            <a:tailEnd/>
          </a:ln>
        </p:spPr>
        <p:txBody>
          <a:bodyPr vert="horz" wrap="square" lIns="91440" tIns="45720" rIns="91440" bIns="45720" numCol="1" anchor="t" anchorCtr="0" compatLnSpc="1">
            <a:prstTxWarp prst="textNoShape">
              <a:avLst/>
            </a:prstTxWarp>
          </a:bodyPr>
          <a:lstStyle/>
          <a:p>
            <a:endParaRPr lang="en-GB" dirty="0" smtClean="0">
              <a:solidFill>
                <a:srgbClr val="002060"/>
              </a:solidFill>
            </a:endParaRPr>
          </a:p>
          <a:p>
            <a:pPr marL="990600" algn="just">
              <a:buNone/>
            </a:pPr>
            <a:r>
              <a:rPr lang="en-GB" sz="2800" b="1" dirty="0" smtClean="0">
                <a:solidFill>
                  <a:srgbClr val="002060"/>
                </a:solidFill>
              </a:rPr>
              <a:t>   	</a:t>
            </a:r>
            <a:r>
              <a:rPr lang="en-GB" b="1" dirty="0" smtClean="0">
                <a:solidFill>
                  <a:srgbClr val="002060"/>
                </a:solidFill>
              </a:rPr>
              <a:t>…is the remote exchange of data between an individual and a health care professional and aims to assist in the diagnosis and management of health care conditions.</a:t>
            </a:r>
            <a:endParaRPr lang="en-GB" sz="2400" dirty="0" smtClean="0">
              <a:solidFill>
                <a:srgbClr val="002060"/>
              </a:solidFill>
            </a:endParaRPr>
          </a:p>
          <a:p>
            <a:pPr lvl="0" algn="just">
              <a:buNone/>
            </a:pPr>
            <a:endParaRPr kumimoji="0" lang="en-GB" sz="2800" i="1" u="none" strike="noStrike" kern="0" cap="none" spc="0" normalizeH="0" baseline="0" noProof="0" dirty="0" smtClean="0">
              <a:ln>
                <a:noFill/>
              </a:ln>
              <a:solidFill>
                <a:schemeClr val="accent6">
                  <a:lumMod val="75000"/>
                </a:schemeClr>
              </a:solidFill>
              <a:effectLst/>
              <a:uLnTx/>
              <a:uFillTx/>
              <a:latin typeface="+mn-lt"/>
              <a:ea typeface="+mn-ea"/>
              <a:cs typeface="+mn-cs"/>
            </a:endParaRPr>
          </a:p>
          <a:p>
            <a:pPr algn="just">
              <a:buNone/>
            </a:pPr>
            <a:endParaRPr lang="en-GB" sz="2800" dirty="0" smtClean="0">
              <a:solidFill>
                <a:srgbClr val="002060"/>
              </a:solidFill>
              <a:latin typeface="Arial" charset="0"/>
              <a:cs typeface="Arial" charset="0"/>
            </a:endParaRPr>
          </a:p>
        </p:txBody>
      </p:sp>
      <p:sp>
        <p:nvSpPr>
          <p:cNvPr id="7" name="Slide Number Placeholder 3"/>
          <p:cNvSpPr txBox="1">
            <a:spLocks/>
          </p:cNvSpPr>
          <p:nvPr/>
        </p:nvSpPr>
        <p:spPr>
          <a:xfrm>
            <a:off x="8382000" y="6492875"/>
            <a:ext cx="7620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DB68A2-D781-4CE7-8831-0D755903EC4C}" type="slidenum">
              <a:rPr kumimoji="0" lang="en-GB" sz="18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GB" sz="1800" b="0" i="0" u="none" strike="noStrike" kern="1200" cap="none" spc="0" normalizeH="0" baseline="0" noProof="0" dirty="0">
              <a:ln>
                <a:noFill/>
              </a:ln>
              <a:solidFill>
                <a:schemeClr val="bg1"/>
              </a:solidFill>
              <a:effectLst/>
              <a:uLnTx/>
              <a:uFillTx/>
              <a:latin typeface="+mn-lt"/>
              <a:ea typeface="+mn-ea"/>
              <a:cs typeface="+mn-cs"/>
            </a:endParaRPr>
          </a:p>
        </p:txBody>
      </p:sp>
      <p:pic>
        <p:nvPicPr>
          <p:cNvPr id="9" name="Picture 3"/>
          <p:cNvPicPr>
            <a:picLocks noChangeAspect="1" noChangeArrowheads="1"/>
          </p:cNvPicPr>
          <p:nvPr/>
        </p:nvPicPr>
        <p:blipFill>
          <a:blip r:embed="rId4" cstate="print"/>
          <a:srcRect/>
          <a:stretch>
            <a:fillRect/>
          </a:stretch>
        </p:blipFill>
        <p:spPr bwMode="auto">
          <a:xfrm>
            <a:off x="0" y="908720"/>
            <a:ext cx="1403648" cy="146107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duotone>
              <a:prstClr val="black"/>
              <a:srgbClr val="D9C3A5">
                <a:tint val="50000"/>
                <a:satMod val="180000"/>
              </a:srgbClr>
            </a:duotone>
            <a:lum bright="14000"/>
          </a:blip>
          <a:srcRect/>
          <a:stretch>
            <a:fillRect/>
          </a:stretch>
        </p:blipFill>
        <p:spPr bwMode="auto">
          <a:xfrm>
            <a:off x="6858000" y="4437112"/>
            <a:ext cx="2286000" cy="1943100"/>
          </a:xfrm>
          <a:prstGeom prst="rect">
            <a:avLst/>
          </a:prstGeom>
          <a:noFill/>
          <a:ln w="9525">
            <a:noFill/>
            <a:miter lim="800000"/>
            <a:headEnd/>
            <a:tailEnd/>
          </a:ln>
        </p:spPr>
      </p:pic>
      <p:sp>
        <p:nvSpPr>
          <p:cNvPr id="13314" name="Title 1"/>
          <p:cNvSpPr>
            <a:spLocks noGrp="1"/>
          </p:cNvSpPr>
          <p:nvPr>
            <p:ph type="title"/>
          </p:nvPr>
        </p:nvSpPr>
        <p:spPr bwMode="auto">
          <a:xfrm>
            <a:off x="1691680" y="188640"/>
            <a:ext cx="6372225" cy="571500"/>
          </a:xfrm>
          <a:ln>
            <a:miter lim="800000"/>
            <a:headEnd/>
            <a:tailEnd/>
          </a:ln>
        </p:spPr>
        <p:txBody>
          <a:bodyPr vert="horz" wrap="square" lIns="91440" tIns="45720" rIns="91440" bIns="45720" numCol="1" anchor="t" anchorCtr="0" compatLnSpc="1">
            <a:prstTxWarp prst="textNoShape">
              <a:avLst/>
            </a:prstTxWarp>
          </a:bodyPr>
          <a:lstStyle/>
          <a:p>
            <a:pPr>
              <a:defRPr/>
            </a:pPr>
            <a:r>
              <a:rPr lang="en-GB" sz="4200" dirty="0" smtClean="0">
                <a:solidFill>
                  <a:srgbClr val="002060"/>
                </a:solidFill>
                <a:effectLst>
                  <a:outerShdw blurRad="38100" dist="38100" dir="2700000" algn="tl">
                    <a:srgbClr val="000000">
                      <a:alpha val="43137"/>
                    </a:srgbClr>
                  </a:outerShdw>
                </a:effectLst>
                <a:latin typeface="Arial Black" pitchFamily="34" charset="0"/>
                <a:cs typeface="Arial" charset="0"/>
              </a:rPr>
              <a:t>King’s Fund</a:t>
            </a:r>
          </a:p>
        </p:txBody>
      </p:sp>
      <p:sp>
        <p:nvSpPr>
          <p:cNvPr id="13315" name="Content Placeholder 2"/>
          <p:cNvSpPr>
            <a:spLocks noGrp="1"/>
          </p:cNvSpPr>
          <p:nvPr>
            <p:ph idx="1"/>
          </p:nvPr>
        </p:nvSpPr>
        <p:spPr bwMode="auto">
          <a:xfrm>
            <a:off x="457200" y="659606"/>
            <a:ext cx="8229600" cy="5538787"/>
          </a:xfrm>
          <a:noFill/>
          <a:ln>
            <a:miter lim="800000"/>
            <a:headEnd/>
            <a:tailEnd/>
          </a:ln>
        </p:spPr>
        <p:txBody>
          <a:bodyPr vert="horz" wrap="square" lIns="91440" tIns="45720" rIns="91440" bIns="45720" numCol="1" anchor="t" anchorCtr="0" compatLnSpc="1">
            <a:prstTxWarp prst="textNoShape">
              <a:avLst/>
            </a:prstTxWarp>
          </a:bodyPr>
          <a:lstStyle/>
          <a:p>
            <a:endParaRPr lang="en-GB" dirty="0" smtClean="0">
              <a:solidFill>
                <a:srgbClr val="002060"/>
              </a:solidFill>
            </a:endParaRPr>
          </a:p>
          <a:p>
            <a:pPr marL="990600" algn="just">
              <a:buNone/>
            </a:pPr>
            <a:r>
              <a:rPr lang="en-GB" sz="2800" b="1" dirty="0" smtClean="0">
                <a:solidFill>
                  <a:srgbClr val="002060"/>
                </a:solidFill>
              </a:rPr>
              <a:t>  	</a:t>
            </a:r>
            <a:r>
              <a:rPr lang="en-GB" sz="2800" dirty="0" smtClean="0"/>
              <a:t>The King's Fund is an independent charity working to improve health and health care in England. We help to shape policy and practice through research and analysis; develop individuals, teams and organisations; promote understanding of the health and social care system; and bring people together to learn, share knowledge and debate......</a:t>
            </a:r>
            <a:endParaRPr lang="en-GB" sz="2800" dirty="0" smtClean="0">
              <a:solidFill>
                <a:srgbClr val="002060"/>
              </a:solidFill>
            </a:endParaRPr>
          </a:p>
          <a:p>
            <a:pPr lvl="0" algn="just">
              <a:buNone/>
            </a:pPr>
            <a:endParaRPr kumimoji="0" lang="en-GB" sz="2800" i="1" u="none" strike="noStrike" kern="0" cap="none" spc="0" normalizeH="0" baseline="0" noProof="0" dirty="0" smtClean="0">
              <a:ln>
                <a:noFill/>
              </a:ln>
              <a:solidFill>
                <a:schemeClr val="accent6">
                  <a:lumMod val="75000"/>
                </a:schemeClr>
              </a:solidFill>
              <a:effectLst/>
              <a:uLnTx/>
              <a:uFillTx/>
              <a:latin typeface="+mn-lt"/>
              <a:ea typeface="+mn-ea"/>
              <a:cs typeface="+mn-cs"/>
            </a:endParaRPr>
          </a:p>
          <a:p>
            <a:pPr algn="just">
              <a:buNone/>
            </a:pPr>
            <a:endParaRPr lang="en-GB" sz="2800" dirty="0" smtClean="0">
              <a:solidFill>
                <a:srgbClr val="002060"/>
              </a:solidFill>
              <a:latin typeface="Arial" charset="0"/>
              <a:cs typeface="Arial" charset="0"/>
            </a:endParaRPr>
          </a:p>
        </p:txBody>
      </p:sp>
      <p:sp>
        <p:nvSpPr>
          <p:cNvPr id="7" name="Slide Number Placeholder 3"/>
          <p:cNvSpPr txBox="1">
            <a:spLocks/>
          </p:cNvSpPr>
          <p:nvPr/>
        </p:nvSpPr>
        <p:spPr>
          <a:xfrm>
            <a:off x="8382000" y="6492875"/>
            <a:ext cx="7620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DB68A2-D781-4CE7-8831-0D755903EC4C}" type="slidenum">
              <a:rPr kumimoji="0" lang="en-GB" sz="18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GB" sz="1800" b="0" i="0" u="none" strike="noStrike" kern="1200" cap="none" spc="0" normalizeH="0" baseline="0" noProof="0" dirty="0">
              <a:ln>
                <a:noFill/>
              </a:ln>
              <a:solidFill>
                <a:schemeClr val="bg1"/>
              </a:solidFill>
              <a:effectLst/>
              <a:uLnTx/>
              <a:uFillTx/>
              <a:latin typeface="+mn-lt"/>
              <a:ea typeface="+mn-ea"/>
              <a:cs typeface="+mn-cs"/>
            </a:endParaRPr>
          </a:p>
        </p:txBody>
      </p:sp>
      <p:pic>
        <p:nvPicPr>
          <p:cNvPr id="9" name="Picture 3"/>
          <p:cNvPicPr>
            <a:picLocks noChangeAspect="1" noChangeArrowheads="1"/>
          </p:cNvPicPr>
          <p:nvPr/>
        </p:nvPicPr>
        <p:blipFill>
          <a:blip r:embed="rId4" cstate="print"/>
          <a:srcRect/>
          <a:stretch>
            <a:fillRect/>
          </a:stretch>
        </p:blipFill>
        <p:spPr bwMode="auto">
          <a:xfrm>
            <a:off x="0" y="908720"/>
            <a:ext cx="1403648" cy="146107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2500313" y="0"/>
            <a:ext cx="6643687" cy="847725"/>
          </a:xfrm>
          <a:ln>
            <a:miter lim="800000"/>
            <a:headEnd/>
            <a:tailEnd/>
          </a:ln>
        </p:spPr>
        <p:txBody>
          <a:bodyPr vert="horz" wrap="square" lIns="91440" tIns="45720" rIns="91440" bIns="45720" numCol="1" anchor="t" anchorCtr="0" compatLnSpc="1">
            <a:prstTxWarp prst="textNoShape">
              <a:avLst/>
            </a:prstTxWarp>
          </a:bodyPr>
          <a:lstStyle/>
          <a:p>
            <a:pPr>
              <a:defRPr/>
            </a:pPr>
            <a:endParaRPr lang="en-GB" b="1" dirty="0" smtClean="0">
              <a:effectLst>
                <a:outerShdw blurRad="38100" dist="38100" dir="2700000" algn="tl">
                  <a:srgbClr val="000000">
                    <a:alpha val="43137"/>
                  </a:srgbClr>
                </a:outerShdw>
              </a:effectLst>
            </a:endParaRPr>
          </a:p>
        </p:txBody>
      </p:sp>
      <p:sp>
        <p:nvSpPr>
          <p:cNvPr id="17411" name="Content Placeholder 2"/>
          <p:cNvSpPr>
            <a:spLocks noGrp="1"/>
          </p:cNvSpPr>
          <p:nvPr>
            <p:ph idx="1"/>
          </p:nvPr>
        </p:nvSpPr>
        <p:spPr bwMode="auto">
          <a:xfrm>
            <a:off x="457200" y="1285875"/>
            <a:ext cx="8229600" cy="4786313"/>
          </a:xfrm>
          <a:noFill/>
          <a:ln>
            <a:miter lim="800000"/>
            <a:headEnd/>
            <a:tailEnd/>
          </a:ln>
        </p:spPr>
        <p:txBody>
          <a:bodyPr vert="horz" wrap="square" lIns="91440" tIns="45720" rIns="91440" bIns="45720" numCol="1" anchor="t" anchorCtr="0" compatLnSpc="1">
            <a:prstTxWarp prst="textNoShape">
              <a:avLst/>
            </a:prstTxWarp>
          </a:bodyPr>
          <a:lstStyle/>
          <a:p>
            <a:endParaRPr lang="en-GB" dirty="0" smtClean="0"/>
          </a:p>
          <a:p>
            <a:endParaRPr lang="en-GB" dirty="0" smtClean="0"/>
          </a:p>
        </p:txBody>
      </p:sp>
      <p:sp>
        <p:nvSpPr>
          <p:cNvPr id="5" name="Slide Number Placeholder 3"/>
          <p:cNvSpPr txBox="1">
            <a:spLocks/>
          </p:cNvSpPr>
          <p:nvPr/>
        </p:nvSpPr>
        <p:spPr>
          <a:xfrm>
            <a:off x="8382000" y="6492875"/>
            <a:ext cx="7620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DB68A2-D781-4CE7-8831-0D755903EC4C}" type="slidenum">
              <a:rPr kumimoji="0" lang="en-GB" sz="18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GB" sz="1800" b="0" i="0" u="none" strike="noStrike" kern="1200" cap="none" spc="0" normalizeH="0" baseline="0" noProof="0" dirty="0">
              <a:ln>
                <a:noFill/>
              </a:ln>
              <a:solidFill>
                <a:schemeClr val="bg1"/>
              </a:solidFill>
              <a:effectLst/>
              <a:uLnTx/>
              <a:uFillTx/>
              <a:latin typeface="+mn-lt"/>
              <a:ea typeface="+mn-ea"/>
              <a:cs typeface="+mn-cs"/>
            </a:endParaRPr>
          </a:p>
        </p:txBody>
      </p:sp>
      <p:pic>
        <p:nvPicPr>
          <p:cNvPr id="6"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7" name="TextBox 6"/>
          <p:cNvSpPr txBox="1"/>
          <p:nvPr/>
        </p:nvSpPr>
        <p:spPr>
          <a:xfrm>
            <a:off x="0" y="5733256"/>
            <a:ext cx="9144000" cy="253916"/>
          </a:xfrm>
          <a:prstGeom prst="rect">
            <a:avLst/>
          </a:prstGeom>
          <a:noFill/>
        </p:spPr>
        <p:txBody>
          <a:bodyPr wrap="square" rtlCol="0">
            <a:spAutoFit/>
          </a:bodyPr>
          <a:lstStyle/>
          <a:p>
            <a:r>
              <a:rPr lang="en-GB" sz="1050" dirty="0" smtClean="0"/>
              <a:t>Telecare operates across the operating model and facilitates the flow to the left in that people moving to the left of the customer pathway are reabled</a:t>
            </a:r>
            <a:endParaRPr lang="en-GB" sz="105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251520" y="1052736"/>
          <a:ext cx="8640960" cy="45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187624" y="188640"/>
            <a:ext cx="7396512" cy="707886"/>
          </a:xfrm>
          <a:prstGeom prst="rect">
            <a:avLst/>
          </a:prstGeom>
          <a:noFill/>
        </p:spPr>
        <p:txBody>
          <a:bodyPr wrap="none" rtlCol="0">
            <a:spAutoFit/>
          </a:bodyPr>
          <a:lstStyle/>
          <a:p>
            <a:r>
              <a:rPr lang="en-GB" sz="4000" dirty="0" smtClean="0">
                <a:latin typeface="Arial Black" pitchFamily="34" charset="0"/>
              </a:rPr>
              <a:t>Historical Model Telecare</a:t>
            </a:r>
            <a:endParaRPr lang="en-GB" sz="4000" dirty="0">
              <a:latin typeface="Arial Black" pitchFamily="34" charset="0"/>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0" y="1124744"/>
          <a:ext cx="8712968"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395536" y="188640"/>
            <a:ext cx="7416824" cy="707886"/>
          </a:xfrm>
          <a:prstGeom prst="rect">
            <a:avLst/>
          </a:prstGeom>
          <a:noFill/>
        </p:spPr>
        <p:txBody>
          <a:bodyPr wrap="square" rtlCol="0">
            <a:spAutoFit/>
          </a:bodyPr>
          <a:lstStyle/>
          <a:p>
            <a:r>
              <a:rPr lang="en-GB" sz="4000" dirty="0" smtClean="0">
                <a:solidFill>
                  <a:srgbClr val="002060"/>
                </a:solidFill>
                <a:effectLst>
                  <a:outerShdw blurRad="38100" dist="38100" dir="2700000" algn="tl">
                    <a:srgbClr val="000000">
                      <a:alpha val="43137"/>
                    </a:srgbClr>
                  </a:outerShdw>
                </a:effectLst>
                <a:latin typeface="Arial Black" pitchFamily="34" charset="0"/>
              </a:rPr>
              <a:t>New Model Telecare </a:t>
            </a:r>
            <a:endParaRPr lang="en-GB" sz="4000" dirty="0"/>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robartstudio.com/Illustration%20Educational/SME10_124b%20%20greyscale_cnv%20(Small).jpg"/>
          <p:cNvPicPr>
            <a:picLocks noChangeAspect="1" noChangeArrowheads="1"/>
          </p:cNvPicPr>
          <p:nvPr/>
        </p:nvPicPr>
        <p:blipFill>
          <a:blip r:embed="rId2" cstate="print"/>
          <a:srcRect/>
          <a:stretch>
            <a:fillRect/>
          </a:stretch>
        </p:blipFill>
        <p:spPr bwMode="auto">
          <a:xfrm>
            <a:off x="0" y="980728"/>
            <a:ext cx="8964488" cy="4896544"/>
          </a:xfrm>
          <a:prstGeom prst="rect">
            <a:avLst/>
          </a:prstGeom>
          <a:noFill/>
        </p:spPr>
      </p:pic>
      <p:sp>
        <p:nvSpPr>
          <p:cNvPr id="10" name="Rectangle 9"/>
          <p:cNvSpPr/>
          <p:nvPr/>
        </p:nvSpPr>
        <p:spPr>
          <a:xfrm>
            <a:off x="251520" y="260648"/>
            <a:ext cx="8640960" cy="707886"/>
          </a:xfrm>
          <a:prstGeom prst="rect">
            <a:avLst/>
          </a:prstGeom>
        </p:spPr>
        <p:txBody>
          <a:bodyPr wrap="square">
            <a:spAutoFit/>
          </a:bodyPr>
          <a:lstStyle/>
          <a:p>
            <a:r>
              <a:rPr lang="en-GB" sz="4000" dirty="0" smtClean="0">
                <a:solidFill>
                  <a:srgbClr val="002060"/>
                </a:solidFill>
                <a:effectLst>
                  <a:outerShdw blurRad="38100" dist="38100" dir="2700000" algn="tl">
                    <a:srgbClr val="000000">
                      <a:alpha val="43137"/>
                    </a:srgbClr>
                  </a:outerShdw>
                </a:effectLst>
                <a:latin typeface="Arial Black" pitchFamily="34" charset="0"/>
              </a:rPr>
              <a:t>Spot the Difference </a:t>
            </a:r>
            <a:endParaRPr lang="en-GB" sz="4000" dirty="0"/>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3816424" cy="720080"/>
          </a:xfrm>
        </p:spPr>
        <p:txBody>
          <a:bodyPr/>
          <a:lstStyle/>
          <a:p>
            <a:pPr>
              <a:buNone/>
            </a:pPr>
            <a:r>
              <a:rPr lang="en-US" sz="3600" dirty="0" smtClean="0">
                <a:solidFill>
                  <a:srgbClr val="002060"/>
                </a:solidFill>
                <a:effectLst>
                  <a:outerShdw blurRad="38100" dist="38100" dir="2700000" algn="tl">
                    <a:srgbClr val="000000">
                      <a:alpha val="43137"/>
                    </a:srgbClr>
                  </a:outerShdw>
                </a:effectLst>
                <a:latin typeface="Arial Black" pitchFamily="34" charset="0"/>
              </a:rPr>
              <a:t>UK Population</a:t>
            </a:r>
            <a:r>
              <a:rPr lang="en-US" sz="3600" dirty="0" smtClean="0">
                <a:latin typeface="Arial Black" pitchFamily="34" charset="0"/>
              </a:rPr>
              <a:t> </a:t>
            </a:r>
          </a:p>
          <a:p>
            <a:pPr>
              <a:buNone/>
            </a:pPr>
            <a:endParaRPr lang="en-GB" dirty="0"/>
          </a:p>
        </p:txBody>
      </p:sp>
      <p:graphicFrame>
        <p:nvGraphicFramePr>
          <p:cNvPr id="5" name="Chart 4"/>
          <p:cNvGraphicFramePr/>
          <p:nvPr/>
        </p:nvGraphicFramePr>
        <p:xfrm>
          <a:off x="611561" y="1196752"/>
          <a:ext cx="7920880" cy="4464496"/>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539552" y="5517233"/>
            <a:ext cx="8280920" cy="600164"/>
          </a:xfrm>
          <a:prstGeom prst="rect">
            <a:avLst/>
          </a:prstGeom>
        </p:spPr>
        <p:txBody>
          <a:bodyPr wrap="square">
            <a:spAutoFit/>
          </a:bodyPr>
          <a:lstStyle/>
          <a:p>
            <a:pPr lvl="0"/>
            <a:r>
              <a:rPr lang="en-GB" sz="800" dirty="0" smtClean="0">
                <a:latin typeface="Arial" pitchFamily="34" charset="0"/>
                <a:ea typeface="Calibri" pitchFamily="34" charset="0"/>
                <a:cs typeface="Arial" pitchFamily="34" charset="0"/>
              </a:rPr>
              <a:t>Office for National Statistics (ONC) Census 2011 England  Wales: 56.1 million  + North Ireland 1.8 million ,  ONC October 2011, Population Projection 2027 to reach 70 million</a:t>
            </a:r>
            <a:r>
              <a:rPr lang="en-GB" sz="1100" dirty="0" smtClean="0">
                <a:latin typeface="Arial" pitchFamily="34" charset="0"/>
                <a:ea typeface="Calibri" pitchFamily="34" charset="0"/>
                <a:cs typeface="Arial" pitchFamily="34" charset="0"/>
              </a:rPr>
              <a:t>.   </a:t>
            </a:r>
          </a:p>
          <a:p>
            <a:pPr lvl="0"/>
            <a:endParaRPr lang="en-GB" sz="1100" dirty="0" smtClean="0">
              <a:latin typeface="Arial" pitchFamily="34" charset="0"/>
              <a:ea typeface="Calibri" pitchFamily="34" charset="0"/>
              <a:cs typeface="Arial" pitchFamily="34" charset="0"/>
            </a:endParaRPr>
          </a:p>
          <a:p>
            <a:pPr lvl="0" eaLnBrk="0" hangingPunct="0"/>
            <a:endParaRPr lang="en-GB" sz="1100" dirty="0" smtClean="0">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701749"/>
          </a:xfrm>
        </p:spPr>
        <p:txBody>
          <a:bodyPr/>
          <a:lstStyle/>
          <a:p>
            <a:pPr>
              <a:buNone/>
            </a:pPr>
            <a:r>
              <a:rPr lang="en-GB" sz="4000" dirty="0" smtClean="0">
                <a:solidFill>
                  <a:srgbClr val="002060"/>
                </a:solidFill>
                <a:effectLst>
                  <a:outerShdw blurRad="38100" dist="38100" dir="2700000" algn="tl">
                    <a:srgbClr val="000000">
                      <a:alpha val="43137"/>
                    </a:srgbClr>
                  </a:outerShdw>
                </a:effectLst>
                <a:latin typeface="Arial Black" pitchFamily="34" charset="0"/>
              </a:rPr>
              <a:t>Walsall Population</a:t>
            </a:r>
          </a:p>
          <a:p>
            <a:pPr>
              <a:buNone/>
            </a:pPr>
            <a:endParaRPr lang="en-GB" sz="4000" dirty="0">
              <a:solidFill>
                <a:srgbClr val="002060"/>
              </a:solidFill>
            </a:endParaRPr>
          </a:p>
        </p:txBody>
      </p:sp>
      <p:graphicFrame>
        <p:nvGraphicFramePr>
          <p:cNvPr id="5" name="Chart 4"/>
          <p:cNvGraphicFramePr/>
          <p:nvPr/>
        </p:nvGraphicFramePr>
        <p:xfrm>
          <a:off x="719064" y="836712"/>
          <a:ext cx="8424936"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179512" y="5301208"/>
            <a:ext cx="5440913" cy="215444"/>
          </a:xfrm>
          <a:prstGeom prst="rect">
            <a:avLst/>
          </a:prstGeom>
          <a:noFill/>
        </p:spPr>
        <p:txBody>
          <a:bodyPr wrap="none" rtlCol="0">
            <a:spAutoFit/>
          </a:bodyPr>
          <a:lstStyle/>
          <a:p>
            <a:r>
              <a:rPr lang="en-GB" sz="800" dirty="0" smtClean="0"/>
              <a:t>Simcox 2012, Older people commissioning strategy from the joint commission unit NHS Walsall and Walsall council</a:t>
            </a:r>
            <a:endParaRPr lang="en-GB" sz="800" dirty="0"/>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6" name="Picture 3">
            <a:hlinkClick r:id="rId2" tooltip="Compare data between different locations"/>
          </p:cNvPr>
          <p:cNvPicPr>
            <a:picLocks noChangeAspect="1" noChangeArrowheads="1"/>
          </p:cNvPicPr>
          <p:nvPr/>
        </p:nvPicPr>
        <p:blipFill>
          <a:blip r:embed="rId3" cstate="print"/>
          <a:srcRect/>
          <a:stretch>
            <a:fillRect/>
          </a:stretch>
        </p:blipFill>
        <p:spPr bwMode="auto">
          <a:xfrm>
            <a:off x="0" y="561975"/>
            <a:ext cx="238125" cy="133350"/>
          </a:xfrm>
          <a:prstGeom prst="rect">
            <a:avLst/>
          </a:prstGeom>
          <a:noFill/>
        </p:spPr>
      </p:pic>
      <p:pic>
        <p:nvPicPr>
          <p:cNvPr id="56328" name="Picture 3">
            <a:hlinkClick r:id="rId4" tooltip="Compare data between different locations"/>
          </p:cNvPr>
          <p:cNvPicPr>
            <a:picLocks noChangeAspect="1" noChangeArrowheads="1"/>
          </p:cNvPicPr>
          <p:nvPr/>
        </p:nvPicPr>
        <p:blipFill>
          <a:blip r:embed="rId3" cstate="print"/>
          <a:srcRect/>
          <a:stretch>
            <a:fillRect/>
          </a:stretch>
        </p:blipFill>
        <p:spPr bwMode="auto">
          <a:xfrm>
            <a:off x="0" y="180975"/>
            <a:ext cx="247650" cy="133350"/>
          </a:xfrm>
          <a:prstGeom prst="rect">
            <a:avLst/>
          </a:prstGeom>
          <a:noFill/>
        </p:spPr>
      </p:pic>
      <p:pic>
        <p:nvPicPr>
          <p:cNvPr id="56327" name="Picture 4">
            <a:hlinkClick r:id="rId5" tooltip="Compare data between different locations"/>
          </p:cNvPr>
          <p:cNvPicPr>
            <a:picLocks noChangeAspect="1" noChangeArrowheads="1"/>
          </p:cNvPicPr>
          <p:nvPr/>
        </p:nvPicPr>
        <p:blipFill>
          <a:blip r:embed="rId3" cstate="print"/>
          <a:srcRect/>
          <a:stretch>
            <a:fillRect/>
          </a:stretch>
        </p:blipFill>
        <p:spPr bwMode="auto">
          <a:xfrm>
            <a:off x="0" y="752475"/>
            <a:ext cx="247650" cy="133350"/>
          </a:xfrm>
          <a:prstGeom prst="rect">
            <a:avLst/>
          </a:prstGeom>
          <a:noFill/>
        </p:spPr>
      </p:pic>
      <p:graphicFrame>
        <p:nvGraphicFramePr>
          <p:cNvPr id="6" name="Table 5"/>
          <p:cNvGraphicFramePr>
            <a:graphicFrameLocks noGrp="1"/>
          </p:cNvGraphicFramePr>
          <p:nvPr/>
        </p:nvGraphicFramePr>
        <p:xfrm>
          <a:off x="323528" y="1141706"/>
          <a:ext cx="3251508" cy="4119245"/>
        </p:xfrm>
        <a:graphic>
          <a:graphicData uri="http://schemas.openxmlformats.org/drawingml/2006/table">
            <a:tbl>
              <a:tblPr/>
              <a:tblGrid>
                <a:gridCol w="795647"/>
                <a:gridCol w="1165943"/>
                <a:gridCol w="1289918"/>
              </a:tblGrid>
              <a:tr h="438150">
                <a:tc>
                  <a:txBody>
                    <a:bodyPr/>
                    <a:lstStyle/>
                    <a:p>
                      <a:pPr>
                        <a:spcAft>
                          <a:spcPts val="0"/>
                        </a:spcAft>
                      </a:pPr>
                      <a:r>
                        <a:rPr lang="en-GB" sz="1300" b="1" dirty="0">
                          <a:solidFill>
                            <a:srgbClr val="000000"/>
                          </a:solidFill>
                          <a:latin typeface="Calibri"/>
                          <a:ea typeface="Times New Roman"/>
                          <a:cs typeface="Times New Roman"/>
                        </a:rPr>
                        <a:t>Age Band </a:t>
                      </a:r>
                      <a:endParaRPr lang="en-GB" sz="1300" dirty="0">
                        <a:latin typeface="Calibri"/>
                        <a:ea typeface="Arial"/>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6EA0B0"/>
                    </a:solidFill>
                  </a:tcPr>
                </a:tc>
                <a:tc>
                  <a:txBody>
                    <a:bodyPr/>
                    <a:lstStyle/>
                    <a:p>
                      <a:pPr>
                        <a:spcAft>
                          <a:spcPts val="0"/>
                        </a:spcAft>
                      </a:pPr>
                      <a:r>
                        <a:rPr lang="en-GB" sz="1300" b="1" dirty="0">
                          <a:solidFill>
                            <a:srgbClr val="000000"/>
                          </a:solidFill>
                          <a:latin typeface="Calibri"/>
                          <a:ea typeface="Times New Roman"/>
                          <a:cs typeface="Times New Roman"/>
                        </a:rPr>
                        <a:t>2012</a:t>
                      </a:r>
                      <a:endParaRPr lang="en-GB" sz="1300" dirty="0">
                        <a:latin typeface="Calibri"/>
                        <a:ea typeface="Arial"/>
                        <a:cs typeface="Times New Roman"/>
                      </a:endParaRPr>
                    </a:p>
                    <a:p>
                      <a:pPr algn="ctr">
                        <a:spcAft>
                          <a:spcPts val="0"/>
                        </a:spcAft>
                      </a:pPr>
                      <a:endParaRPr lang="en-GB" sz="1100" dirty="0">
                        <a:latin typeface="Calibri"/>
                        <a:ea typeface="Arial"/>
                        <a:cs typeface="Times New Roman"/>
                      </a:endParaRPr>
                    </a:p>
                    <a:p>
                      <a:pPr algn="ctr">
                        <a:spcAft>
                          <a:spcPts val="0"/>
                        </a:spcAft>
                      </a:pPr>
                      <a:endParaRPr lang="en-GB" sz="1100" dirty="0">
                        <a:latin typeface="Calibri"/>
                        <a:ea typeface="Arial"/>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6EA0B0"/>
                    </a:solidFill>
                  </a:tcPr>
                </a:tc>
                <a:tc>
                  <a:txBody>
                    <a:bodyPr/>
                    <a:lstStyle/>
                    <a:p>
                      <a:pPr>
                        <a:spcAft>
                          <a:spcPts val="0"/>
                        </a:spcAft>
                      </a:pPr>
                      <a:r>
                        <a:rPr lang="en-GB" sz="1300" b="1" dirty="0">
                          <a:solidFill>
                            <a:srgbClr val="000000"/>
                          </a:solidFill>
                          <a:latin typeface="Calibri"/>
                          <a:ea typeface="Times New Roman"/>
                          <a:cs typeface="Times New Roman"/>
                        </a:rPr>
                        <a:t>As % of total 65 plus population </a:t>
                      </a:r>
                      <a:endParaRPr lang="en-GB" sz="1300" dirty="0">
                        <a:latin typeface="Calibri"/>
                        <a:ea typeface="Arial"/>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6EA0B0"/>
                    </a:solidFill>
                  </a:tcPr>
                </a:tc>
              </a:tr>
              <a:tr h="375285">
                <a:tc>
                  <a:txBody>
                    <a:bodyPr/>
                    <a:lstStyle/>
                    <a:p>
                      <a:pPr>
                        <a:spcAft>
                          <a:spcPts val="0"/>
                        </a:spcAft>
                      </a:pPr>
                      <a:r>
                        <a:rPr lang="en-GB" sz="1100" b="1" dirty="0">
                          <a:solidFill>
                            <a:srgbClr val="000000"/>
                          </a:solidFill>
                          <a:latin typeface="Calibri"/>
                          <a:ea typeface="Times New Roman"/>
                          <a:cs typeface="Times New Roman"/>
                        </a:rPr>
                        <a:t>People aged 65-69</a:t>
                      </a:r>
                      <a:endParaRPr lang="en-GB" sz="1100" dirty="0">
                        <a:latin typeface="Calibri"/>
                        <a:ea typeface="Arial"/>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6EA0B0"/>
                    </a:solidFill>
                  </a:tcPr>
                </a:tc>
                <a:tc>
                  <a:txBody>
                    <a:bodyPr/>
                    <a:lstStyle/>
                    <a:p>
                      <a:pPr algn="r">
                        <a:spcAft>
                          <a:spcPts val="0"/>
                        </a:spcAft>
                      </a:pPr>
                      <a:r>
                        <a:rPr lang="en-GB" sz="2400" dirty="0">
                          <a:solidFill>
                            <a:srgbClr val="000000"/>
                          </a:solidFill>
                          <a:latin typeface="Calibri"/>
                          <a:ea typeface="Times New Roman"/>
                          <a:cs typeface="Times New Roman"/>
                        </a:rPr>
                        <a:t>13,500</a:t>
                      </a:r>
                      <a:endParaRPr lang="en-GB" sz="2400" dirty="0">
                        <a:latin typeface="Calibri"/>
                        <a:ea typeface="Arial"/>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FFFF00"/>
                    </a:solidFill>
                  </a:tcPr>
                </a:tc>
                <a:tc>
                  <a:txBody>
                    <a:bodyPr/>
                    <a:lstStyle/>
                    <a:p>
                      <a:pPr algn="r">
                        <a:spcAft>
                          <a:spcPts val="0"/>
                        </a:spcAft>
                      </a:pPr>
                      <a:r>
                        <a:rPr lang="en-GB" sz="2400" dirty="0">
                          <a:solidFill>
                            <a:srgbClr val="000000"/>
                          </a:solidFill>
                          <a:latin typeface="Calibri"/>
                          <a:ea typeface="Times New Roman"/>
                          <a:cs typeface="Times New Roman"/>
                        </a:rPr>
                        <a:t>29%</a:t>
                      </a:r>
                      <a:endParaRPr lang="en-GB" sz="2400" dirty="0">
                        <a:latin typeface="Calibri"/>
                        <a:ea typeface="Arial"/>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FFFF00"/>
                    </a:solidFill>
                  </a:tcPr>
                </a:tc>
              </a:tr>
              <a:tr h="364490">
                <a:tc>
                  <a:txBody>
                    <a:bodyPr/>
                    <a:lstStyle/>
                    <a:p>
                      <a:pPr>
                        <a:spcAft>
                          <a:spcPts val="0"/>
                        </a:spcAft>
                      </a:pPr>
                      <a:r>
                        <a:rPr lang="en-GB" sz="1100" b="1" dirty="0">
                          <a:solidFill>
                            <a:srgbClr val="000000"/>
                          </a:solidFill>
                          <a:latin typeface="Calibri"/>
                          <a:ea typeface="Times New Roman"/>
                          <a:cs typeface="Times New Roman"/>
                        </a:rPr>
                        <a:t>People aged 70-74</a:t>
                      </a:r>
                      <a:endParaRPr lang="en-GB" sz="1100" dirty="0">
                        <a:latin typeface="Calibri"/>
                        <a:ea typeface="Arial"/>
                        <a:cs typeface="Times New Roman"/>
                      </a:endParaRPr>
                    </a:p>
                  </a:txBody>
                  <a:tcPr marL="68580" marR="68580" marT="0" marB="0">
                    <a:lnL>
                      <a:noFill/>
                    </a:lnL>
                    <a:lnR>
                      <a:noFill/>
                    </a:lnR>
                    <a:lnT>
                      <a:noFill/>
                    </a:lnT>
                    <a:lnB>
                      <a:noFill/>
                    </a:lnB>
                    <a:solidFill>
                      <a:srgbClr val="6EA0B0"/>
                    </a:solidFill>
                  </a:tcPr>
                </a:tc>
                <a:tc>
                  <a:txBody>
                    <a:bodyPr/>
                    <a:lstStyle/>
                    <a:p>
                      <a:pPr algn="r">
                        <a:spcAft>
                          <a:spcPts val="0"/>
                        </a:spcAft>
                      </a:pPr>
                      <a:r>
                        <a:rPr lang="en-GB" sz="2400" dirty="0">
                          <a:solidFill>
                            <a:srgbClr val="000000"/>
                          </a:solidFill>
                          <a:latin typeface="Calibri"/>
                          <a:ea typeface="Times New Roman"/>
                          <a:cs typeface="Times New Roman"/>
                        </a:rPr>
                        <a:t>11,300</a:t>
                      </a:r>
                      <a:endParaRPr lang="en-GB" sz="2400" dirty="0">
                        <a:latin typeface="Calibri"/>
                        <a:ea typeface="Arial"/>
                        <a:cs typeface="Times New Roman"/>
                      </a:endParaRPr>
                    </a:p>
                  </a:txBody>
                  <a:tcPr marL="68580" marR="68580" marT="0" marB="0">
                    <a:lnL>
                      <a:noFill/>
                    </a:lnL>
                    <a:lnR>
                      <a:noFill/>
                    </a:lnR>
                    <a:lnT>
                      <a:noFill/>
                    </a:lnT>
                    <a:lnB>
                      <a:noFill/>
                    </a:lnB>
                    <a:solidFill>
                      <a:srgbClr val="FFFF00"/>
                    </a:solidFill>
                  </a:tcPr>
                </a:tc>
                <a:tc>
                  <a:txBody>
                    <a:bodyPr/>
                    <a:lstStyle/>
                    <a:p>
                      <a:pPr algn="r">
                        <a:spcAft>
                          <a:spcPts val="0"/>
                        </a:spcAft>
                      </a:pPr>
                      <a:r>
                        <a:rPr lang="en-GB" sz="2400" dirty="0">
                          <a:solidFill>
                            <a:srgbClr val="000000"/>
                          </a:solidFill>
                          <a:latin typeface="Calibri"/>
                          <a:ea typeface="Times New Roman"/>
                          <a:cs typeface="Times New Roman"/>
                        </a:rPr>
                        <a:t>24%</a:t>
                      </a:r>
                      <a:endParaRPr lang="en-GB" sz="2400" dirty="0">
                        <a:latin typeface="Calibri"/>
                        <a:ea typeface="Arial"/>
                        <a:cs typeface="Times New Roman"/>
                      </a:endParaRPr>
                    </a:p>
                  </a:txBody>
                  <a:tcPr marL="68580" marR="68580" marT="0" marB="0">
                    <a:lnL>
                      <a:noFill/>
                    </a:lnL>
                    <a:lnR>
                      <a:noFill/>
                    </a:lnR>
                    <a:lnT>
                      <a:noFill/>
                    </a:lnT>
                    <a:lnB>
                      <a:noFill/>
                    </a:lnB>
                    <a:solidFill>
                      <a:srgbClr val="FFFF00"/>
                    </a:solidFill>
                  </a:tcPr>
                </a:tc>
              </a:tr>
              <a:tr h="360680">
                <a:tc>
                  <a:txBody>
                    <a:bodyPr/>
                    <a:lstStyle/>
                    <a:p>
                      <a:pPr>
                        <a:spcAft>
                          <a:spcPts val="0"/>
                        </a:spcAft>
                      </a:pPr>
                      <a:r>
                        <a:rPr lang="en-GB" sz="1100" b="1" dirty="0">
                          <a:solidFill>
                            <a:srgbClr val="000000"/>
                          </a:solidFill>
                          <a:latin typeface="Calibri"/>
                          <a:ea typeface="Times New Roman"/>
                          <a:cs typeface="Times New Roman"/>
                        </a:rPr>
                        <a:t>People aged 75-79</a:t>
                      </a:r>
                      <a:endParaRPr lang="en-GB" sz="1100" dirty="0">
                        <a:latin typeface="Calibri"/>
                        <a:ea typeface="Arial"/>
                        <a:cs typeface="Times New Roman"/>
                      </a:endParaRPr>
                    </a:p>
                  </a:txBody>
                  <a:tcPr marL="68580" marR="68580" marT="0" marB="0">
                    <a:lnL>
                      <a:noFill/>
                    </a:lnL>
                    <a:lnR>
                      <a:noFill/>
                    </a:lnR>
                    <a:lnT>
                      <a:noFill/>
                    </a:lnT>
                    <a:lnB>
                      <a:noFill/>
                    </a:lnB>
                    <a:solidFill>
                      <a:srgbClr val="6EA0B0"/>
                    </a:solidFill>
                  </a:tcPr>
                </a:tc>
                <a:tc>
                  <a:txBody>
                    <a:bodyPr/>
                    <a:lstStyle/>
                    <a:p>
                      <a:pPr algn="r">
                        <a:spcAft>
                          <a:spcPts val="0"/>
                        </a:spcAft>
                      </a:pPr>
                      <a:r>
                        <a:rPr lang="en-GB" sz="1100" dirty="0">
                          <a:solidFill>
                            <a:srgbClr val="000000"/>
                          </a:solidFill>
                          <a:latin typeface="Calibri"/>
                          <a:ea typeface="Times New Roman"/>
                          <a:cs typeface="Times New Roman"/>
                        </a:rPr>
                        <a:t>9,200</a:t>
                      </a:r>
                      <a:endParaRPr lang="en-GB" sz="1100" dirty="0">
                        <a:latin typeface="Calibri"/>
                        <a:ea typeface="Arial"/>
                        <a:cs typeface="Times New Roman"/>
                      </a:endParaRPr>
                    </a:p>
                  </a:txBody>
                  <a:tcPr marL="68580" marR="68580" marT="0" marB="0">
                    <a:lnL>
                      <a:noFill/>
                    </a:lnL>
                    <a:lnR>
                      <a:noFill/>
                    </a:lnR>
                    <a:lnT>
                      <a:noFill/>
                    </a:lnT>
                    <a:lnB>
                      <a:noFill/>
                    </a:lnB>
                    <a:solidFill>
                      <a:srgbClr val="D8D8D8"/>
                    </a:solidFill>
                  </a:tcPr>
                </a:tc>
                <a:tc>
                  <a:txBody>
                    <a:bodyPr/>
                    <a:lstStyle/>
                    <a:p>
                      <a:pPr algn="r">
                        <a:spcAft>
                          <a:spcPts val="0"/>
                        </a:spcAft>
                      </a:pPr>
                      <a:r>
                        <a:rPr lang="en-GB" sz="1100" dirty="0">
                          <a:solidFill>
                            <a:srgbClr val="000000"/>
                          </a:solidFill>
                          <a:latin typeface="Calibri"/>
                          <a:ea typeface="Times New Roman"/>
                          <a:cs typeface="Times New Roman"/>
                        </a:rPr>
                        <a:t>20%</a:t>
                      </a:r>
                      <a:endParaRPr lang="en-GB" sz="1100" dirty="0">
                        <a:latin typeface="Calibri"/>
                        <a:ea typeface="Arial"/>
                        <a:cs typeface="Times New Roman"/>
                      </a:endParaRPr>
                    </a:p>
                  </a:txBody>
                  <a:tcPr marL="68580" marR="68580" marT="0" marB="0">
                    <a:lnL>
                      <a:noFill/>
                    </a:lnL>
                    <a:lnR>
                      <a:noFill/>
                    </a:lnR>
                    <a:lnT>
                      <a:noFill/>
                    </a:lnT>
                    <a:lnB>
                      <a:noFill/>
                    </a:lnB>
                    <a:solidFill>
                      <a:srgbClr val="D8D8D8"/>
                    </a:solidFill>
                  </a:tcPr>
                </a:tc>
              </a:tr>
              <a:tr h="571500">
                <a:tc>
                  <a:txBody>
                    <a:bodyPr/>
                    <a:lstStyle/>
                    <a:p>
                      <a:pPr>
                        <a:spcAft>
                          <a:spcPts val="0"/>
                        </a:spcAft>
                      </a:pPr>
                      <a:r>
                        <a:rPr lang="en-GB" sz="1100" b="1" dirty="0">
                          <a:solidFill>
                            <a:srgbClr val="000000"/>
                          </a:solidFill>
                          <a:latin typeface="Calibri"/>
                          <a:ea typeface="Times New Roman"/>
                          <a:cs typeface="Times New Roman"/>
                        </a:rPr>
                        <a:t>People aged 80-84</a:t>
                      </a:r>
                      <a:endParaRPr lang="en-GB" sz="1100" dirty="0">
                        <a:latin typeface="Calibri"/>
                        <a:ea typeface="Arial"/>
                        <a:cs typeface="Times New Roman"/>
                      </a:endParaRPr>
                    </a:p>
                  </a:txBody>
                  <a:tcPr marL="68580" marR="68580" marT="0" marB="0">
                    <a:lnL>
                      <a:noFill/>
                    </a:lnL>
                    <a:lnR>
                      <a:noFill/>
                    </a:lnR>
                    <a:lnT>
                      <a:noFill/>
                    </a:lnT>
                    <a:lnB>
                      <a:noFill/>
                    </a:lnB>
                    <a:solidFill>
                      <a:srgbClr val="6EA0B0"/>
                    </a:solidFill>
                  </a:tcPr>
                </a:tc>
                <a:tc>
                  <a:txBody>
                    <a:bodyPr/>
                    <a:lstStyle/>
                    <a:p>
                      <a:pPr algn="r">
                        <a:spcAft>
                          <a:spcPts val="0"/>
                        </a:spcAft>
                      </a:pPr>
                      <a:r>
                        <a:rPr lang="en-GB" sz="1100" dirty="0">
                          <a:solidFill>
                            <a:srgbClr val="000000"/>
                          </a:solidFill>
                          <a:latin typeface="Calibri"/>
                          <a:ea typeface="Times New Roman"/>
                          <a:cs typeface="Times New Roman"/>
                        </a:rPr>
                        <a:t>6,800</a:t>
                      </a:r>
                      <a:endParaRPr lang="en-GB" sz="1100" dirty="0">
                        <a:latin typeface="Calibri"/>
                        <a:ea typeface="Arial"/>
                        <a:cs typeface="Times New Roman"/>
                      </a:endParaRPr>
                    </a:p>
                  </a:txBody>
                  <a:tcPr marL="68580" marR="68580" marT="0" marB="0">
                    <a:lnL>
                      <a:noFill/>
                    </a:lnL>
                    <a:lnR>
                      <a:noFill/>
                    </a:lnR>
                    <a:lnT>
                      <a:noFill/>
                    </a:lnT>
                    <a:lnB>
                      <a:noFill/>
                    </a:lnB>
                  </a:tcPr>
                </a:tc>
                <a:tc>
                  <a:txBody>
                    <a:bodyPr/>
                    <a:lstStyle/>
                    <a:p>
                      <a:pPr algn="r">
                        <a:spcAft>
                          <a:spcPts val="0"/>
                        </a:spcAft>
                      </a:pPr>
                      <a:r>
                        <a:rPr lang="en-GB" sz="1100" dirty="0">
                          <a:solidFill>
                            <a:srgbClr val="000000"/>
                          </a:solidFill>
                          <a:latin typeface="Calibri"/>
                          <a:ea typeface="Times New Roman"/>
                          <a:cs typeface="Times New Roman"/>
                        </a:rPr>
                        <a:t>15%</a:t>
                      </a:r>
                      <a:endParaRPr lang="en-GB" sz="1100" dirty="0">
                        <a:latin typeface="Calibri"/>
                        <a:ea typeface="Arial"/>
                        <a:cs typeface="Times New Roman"/>
                      </a:endParaRPr>
                    </a:p>
                  </a:txBody>
                  <a:tcPr marL="68580" marR="68580" marT="0" marB="0">
                    <a:lnL>
                      <a:noFill/>
                    </a:lnL>
                    <a:lnR>
                      <a:noFill/>
                    </a:lnR>
                    <a:lnT>
                      <a:noFill/>
                    </a:lnT>
                    <a:lnB>
                      <a:noFill/>
                    </a:lnB>
                  </a:tcPr>
                </a:tc>
              </a:tr>
              <a:tr h="571500">
                <a:tc>
                  <a:txBody>
                    <a:bodyPr/>
                    <a:lstStyle/>
                    <a:p>
                      <a:pPr>
                        <a:spcAft>
                          <a:spcPts val="0"/>
                        </a:spcAft>
                      </a:pPr>
                      <a:r>
                        <a:rPr lang="en-GB" sz="1100" b="1" dirty="0">
                          <a:solidFill>
                            <a:srgbClr val="000000"/>
                          </a:solidFill>
                          <a:latin typeface="Calibri"/>
                          <a:ea typeface="Times New Roman"/>
                          <a:cs typeface="Times New Roman"/>
                        </a:rPr>
                        <a:t>People aged 85-89</a:t>
                      </a:r>
                      <a:endParaRPr lang="en-GB" sz="1100" dirty="0">
                        <a:latin typeface="Calibri"/>
                        <a:ea typeface="Arial"/>
                        <a:cs typeface="Times New Roman"/>
                      </a:endParaRPr>
                    </a:p>
                  </a:txBody>
                  <a:tcPr marL="68580" marR="68580" marT="0" marB="0">
                    <a:lnL>
                      <a:noFill/>
                    </a:lnL>
                    <a:lnR>
                      <a:noFill/>
                    </a:lnR>
                    <a:lnT>
                      <a:noFill/>
                    </a:lnT>
                    <a:lnB>
                      <a:noFill/>
                    </a:lnB>
                    <a:solidFill>
                      <a:srgbClr val="6EA0B0"/>
                    </a:solidFill>
                  </a:tcPr>
                </a:tc>
                <a:tc>
                  <a:txBody>
                    <a:bodyPr/>
                    <a:lstStyle/>
                    <a:p>
                      <a:pPr algn="r">
                        <a:spcAft>
                          <a:spcPts val="0"/>
                        </a:spcAft>
                      </a:pPr>
                      <a:r>
                        <a:rPr lang="en-GB" sz="1100" dirty="0">
                          <a:solidFill>
                            <a:srgbClr val="000000"/>
                          </a:solidFill>
                          <a:latin typeface="Calibri"/>
                          <a:ea typeface="Times New Roman"/>
                          <a:cs typeface="Times New Roman"/>
                        </a:rPr>
                        <a:t>3,800</a:t>
                      </a:r>
                      <a:endParaRPr lang="en-GB" sz="1100" dirty="0">
                        <a:latin typeface="Calibri"/>
                        <a:ea typeface="Arial"/>
                        <a:cs typeface="Times New Roman"/>
                      </a:endParaRPr>
                    </a:p>
                  </a:txBody>
                  <a:tcPr marL="68580" marR="68580" marT="0" marB="0">
                    <a:lnL>
                      <a:noFill/>
                    </a:lnL>
                    <a:lnR>
                      <a:noFill/>
                    </a:lnR>
                    <a:lnT>
                      <a:noFill/>
                    </a:lnT>
                    <a:lnB>
                      <a:noFill/>
                    </a:lnB>
                    <a:solidFill>
                      <a:srgbClr val="D8D8D8"/>
                    </a:solidFill>
                  </a:tcPr>
                </a:tc>
                <a:tc>
                  <a:txBody>
                    <a:bodyPr/>
                    <a:lstStyle/>
                    <a:p>
                      <a:pPr algn="r">
                        <a:spcAft>
                          <a:spcPts val="0"/>
                        </a:spcAft>
                      </a:pPr>
                      <a:r>
                        <a:rPr lang="en-GB" sz="1100" dirty="0">
                          <a:solidFill>
                            <a:srgbClr val="000000"/>
                          </a:solidFill>
                          <a:latin typeface="Calibri"/>
                          <a:ea typeface="Times New Roman"/>
                          <a:cs typeface="Times New Roman"/>
                        </a:rPr>
                        <a:t>8%</a:t>
                      </a:r>
                      <a:endParaRPr lang="en-GB" sz="1100" dirty="0">
                        <a:latin typeface="Calibri"/>
                        <a:ea typeface="Arial"/>
                        <a:cs typeface="Times New Roman"/>
                      </a:endParaRPr>
                    </a:p>
                  </a:txBody>
                  <a:tcPr marL="68580" marR="68580" marT="0" marB="0">
                    <a:lnL>
                      <a:noFill/>
                    </a:lnL>
                    <a:lnR>
                      <a:noFill/>
                    </a:lnR>
                    <a:lnT>
                      <a:noFill/>
                    </a:lnT>
                    <a:lnB>
                      <a:noFill/>
                    </a:lnB>
                    <a:solidFill>
                      <a:srgbClr val="D8D8D8"/>
                    </a:solidFill>
                  </a:tcPr>
                </a:tc>
              </a:tr>
              <a:tr h="571500">
                <a:tc>
                  <a:txBody>
                    <a:bodyPr/>
                    <a:lstStyle/>
                    <a:p>
                      <a:pPr>
                        <a:spcAft>
                          <a:spcPts val="0"/>
                        </a:spcAft>
                      </a:pPr>
                      <a:endParaRPr lang="en-GB" sz="1100" dirty="0">
                        <a:latin typeface="Calibri"/>
                        <a:ea typeface="Arial"/>
                        <a:cs typeface="Times New Roman"/>
                      </a:endParaRPr>
                    </a:p>
                    <a:p>
                      <a:pPr>
                        <a:spcAft>
                          <a:spcPts val="0"/>
                        </a:spcAft>
                      </a:pPr>
                      <a:r>
                        <a:rPr lang="en-GB" sz="1100" b="1" dirty="0">
                          <a:solidFill>
                            <a:srgbClr val="000000"/>
                          </a:solidFill>
                          <a:latin typeface="Calibri"/>
                          <a:ea typeface="Times New Roman"/>
                          <a:cs typeface="Times New Roman"/>
                        </a:rPr>
                        <a:t>People aged 90 and over</a:t>
                      </a:r>
                      <a:endParaRPr lang="en-GB" sz="1100" dirty="0">
                        <a:latin typeface="Calibri"/>
                        <a:ea typeface="Arial"/>
                        <a:cs typeface="Times New Roman"/>
                      </a:endParaRPr>
                    </a:p>
                  </a:txBody>
                  <a:tcPr marL="68580" marR="68580" marT="0" marB="0">
                    <a:lnL>
                      <a:noFill/>
                    </a:lnL>
                    <a:lnR>
                      <a:noFill/>
                    </a:lnR>
                    <a:lnT>
                      <a:noFill/>
                    </a:lnT>
                    <a:lnB>
                      <a:noFill/>
                    </a:lnB>
                    <a:solidFill>
                      <a:srgbClr val="6EA0B0"/>
                    </a:solidFill>
                  </a:tcPr>
                </a:tc>
                <a:tc>
                  <a:txBody>
                    <a:bodyPr/>
                    <a:lstStyle/>
                    <a:p>
                      <a:pPr algn="r">
                        <a:spcAft>
                          <a:spcPts val="0"/>
                        </a:spcAft>
                      </a:pPr>
                      <a:endParaRPr lang="en-GB" sz="1100" dirty="0" smtClean="0">
                        <a:solidFill>
                          <a:srgbClr val="000000"/>
                        </a:solidFill>
                        <a:latin typeface="Calibri"/>
                        <a:ea typeface="Times New Roman"/>
                        <a:cs typeface="Times New Roman"/>
                      </a:endParaRPr>
                    </a:p>
                    <a:p>
                      <a:pPr algn="r">
                        <a:spcAft>
                          <a:spcPts val="0"/>
                        </a:spcAft>
                      </a:pPr>
                      <a:endParaRPr lang="en-GB" sz="1100" dirty="0" smtClean="0">
                        <a:solidFill>
                          <a:srgbClr val="000000"/>
                        </a:solidFill>
                        <a:latin typeface="Calibri"/>
                        <a:ea typeface="Times New Roman"/>
                        <a:cs typeface="Times New Roman"/>
                      </a:endParaRPr>
                    </a:p>
                    <a:p>
                      <a:pPr algn="r">
                        <a:spcAft>
                          <a:spcPts val="0"/>
                        </a:spcAft>
                      </a:pPr>
                      <a:r>
                        <a:rPr lang="en-GB" sz="1100" dirty="0" smtClean="0">
                          <a:solidFill>
                            <a:srgbClr val="000000"/>
                          </a:solidFill>
                          <a:latin typeface="Calibri"/>
                          <a:ea typeface="Times New Roman"/>
                          <a:cs typeface="Times New Roman"/>
                        </a:rPr>
                        <a:t>2,100</a:t>
                      </a:r>
                      <a:endParaRPr lang="en-GB" sz="1100" dirty="0">
                        <a:latin typeface="Calibri"/>
                        <a:ea typeface="Arial"/>
                        <a:cs typeface="Times New Roman"/>
                      </a:endParaRPr>
                    </a:p>
                  </a:txBody>
                  <a:tcPr marL="68580" marR="68580" marT="0" marB="0">
                    <a:lnL>
                      <a:noFill/>
                    </a:lnL>
                    <a:lnR>
                      <a:noFill/>
                    </a:lnR>
                    <a:lnT>
                      <a:noFill/>
                    </a:lnT>
                    <a:lnB>
                      <a:noFill/>
                    </a:lnB>
                  </a:tcPr>
                </a:tc>
                <a:tc>
                  <a:txBody>
                    <a:bodyPr/>
                    <a:lstStyle/>
                    <a:p>
                      <a:pPr>
                        <a:spcAft>
                          <a:spcPts val="0"/>
                        </a:spcAft>
                      </a:pPr>
                      <a:r>
                        <a:rPr lang="en-GB" sz="1100" dirty="0">
                          <a:solidFill>
                            <a:srgbClr val="000000"/>
                          </a:solidFill>
                          <a:latin typeface="Calibri"/>
                          <a:ea typeface="Times New Roman"/>
                          <a:cs typeface="Times New Roman"/>
                        </a:rPr>
                        <a:t>                                                                     </a:t>
                      </a:r>
                      <a:endParaRPr lang="en-GB" sz="1100" dirty="0">
                        <a:latin typeface="Calibri"/>
                        <a:ea typeface="Arial"/>
                        <a:cs typeface="Times New Roman"/>
                      </a:endParaRPr>
                    </a:p>
                    <a:p>
                      <a:pPr algn="r">
                        <a:spcAft>
                          <a:spcPts val="0"/>
                        </a:spcAft>
                      </a:pPr>
                      <a:r>
                        <a:rPr lang="en-GB" sz="1100" dirty="0">
                          <a:solidFill>
                            <a:srgbClr val="000000"/>
                          </a:solidFill>
                          <a:latin typeface="Calibri"/>
                          <a:ea typeface="Times New Roman"/>
                          <a:cs typeface="Times New Roman"/>
                        </a:rPr>
                        <a:t>                                                     4%</a:t>
                      </a:r>
                      <a:endParaRPr lang="en-GB" sz="1100" dirty="0">
                        <a:latin typeface="Calibri"/>
                        <a:ea typeface="Arial"/>
                        <a:cs typeface="Times New Roman"/>
                      </a:endParaRPr>
                    </a:p>
                    <a:p>
                      <a:pPr algn="ctr">
                        <a:spcAft>
                          <a:spcPts val="0"/>
                        </a:spcAft>
                      </a:pPr>
                      <a:endParaRPr lang="en-GB" sz="1100" dirty="0">
                        <a:latin typeface="Calibri"/>
                        <a:ea typeface="Arial"/>
                        <a:cs typeface="Times New Roman"/>
                      </a:endParaRPr>
                    </a:p>
                  </a:txBody>
                  <a:tcPr marL="68580" marR="68580" marT="0" marB="0">
                    <a:lnL>
                      <a:noFill/>
                    </a:lnL>
                    <a:lnR>
                      <a:noFill/>
                    </a:lnR>
                    <a:lnT>
                      <a:noFill/>
                    </a:lnT>
                    <a:lnB>
                      <a:noFill/>
                    </a:lnB>
                  </a:tcPr>
                </a:tc>
              </a:tr>
              <a:tr h="399489">
                <a:tc>
                  <a:txBody>
                    <a:bodyPr/>
                    <a:lstStyle/>
                    <a:p>
                      <a:pPr>
                        <a:spcAft>
                          <a:spcPts val="0"/>
                        </a:spcAft>
                      </a:pPr>
                      <a:r>
                        <a:rPr lang="en-GB" sz="1100" b="1" u="none" strike="noStrike" dirty="0">
                          <a:solidFill>
                            <a:schemeClr val="tx1"/>
                          </a:solidFill>
                          <a:latin typeface="Calibri"/>
                          <a:ea typeface="Times New Roman"/>
                          <a:cs typeface="Times New Roman"/>
                          <a:hlinkClick r:id="rId2" tooltip="Compare data between different locations"/>
                        </a:rPr>
                        <a:t>Total population 65 and over</a:t>
                      </a:r>
                      <a:endParaRPr lang="en-GB" sz="1100" dirty="0">
                        <a:solidFill>
                          <a:schemeClr val="tx1"/>
                        </a:solidFill>
                        <a:latin typeface="Calibri"/>
                        <a:ea typeface="Arial"/>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6EA0B0"/>
                    </a:solidFill>
                  </a:tcPr>
                </a:tc>
                <a:tc>
                  <a:txBody>
                    <a:bodyPr/>
                    <a:lstStyle/>
                    <a:p>
                      <a:pPr algn="r">
                        <a:spcAft>
                          <a:spcPts val="0"/>
                        </a:spcAft>
                      </a:pPr>
                      <a:r>
                        <a:rPr lang="en-GB" sz="2400" dirty="0">
                          <a:solidFill>
                            <a:srgbClr val="000000"/>
                          </a:solidFill>
                          <a:latin typeface="Calibri"/>
                          <a:ea typeface="Times New Roman"/>
                          <a:cs typeface="Times New Roman"/>
                        </a:rPr>
                        <a:t>46,700</a:t>
                      </a:r>
                      <a:endParaRPr lang="en-GB" sz="2400" dirty="0">
                        <a:latin typeface="Calibri"/>
                        <a:ea typeface="Arial"/>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FFFF00"/>
                    </a:solidFill>
                  </a:tcPr>
                </a:tc>
                <a:tc>
                  <a:txBody>
                    <a:bodyPr/>
                    <a:lstStyle/>
                    <a:p>
                      <a:pPr algn="r">
                        <a:spcAft>
                          <a:spcPts val="0"/>
                        </a:spcAft>
                      </a:pPr>
                      <a:r>
                        <a:rPr lang="en-GB" sz="2400" dirty="0">
                          <a:solidFill>
                            <a:srgbClr val="000000"/>
                          </a:solidFill>
                          <a:latin typeface="Calibri"/>
                          <a:ea typeface="Times New Roman"/>
                          <a:cs typeface="Times New Roman"/>
                        </a:rPr>
                        <a:t>100%</a:t>
                      </a:r>
                      <a:endParaRPr lang="en-GB" sz="2400" dirty="0">
                        <a:latin typeface="Calibri"/>
                        <a:ea typeface="Arial"/>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FFFF00"/>
                    </a:solidFill>
                  </a:tcPr>
                </a:tc>
              </a:tr>
            </a:tbl>
          </a:graphicData>
        </a:graphic>
      </p:graphicFrame>
      <p:pic>
        <p:nvPicPr>
          <p:cNvPr id="57345" name="Picture 3">
            <a:hlinkClick r:id="rId2" tooltip="Compare data between different locations"/>
          </p:cNvPr>
          <p:cNvPicPr>
            <a:picLocks noChangeAspect="1" noChangeArrowheads="1"/>
          </p:cNvPicPr>
          <p:nvPr/>
        </p:nvPicPr>
        <p:blipFill>
          <a:blip r:embed="rId3" cstate="print"/>
          <a:srcRect/>
          <a:stretch>
            <a:fillRect/>
          </a:stretch>
        </p:blipFill>
        <p:spPr bwMode="auto">
          <a:xfrm>
            <a:off x="0" y="561975"/>
            <a:ext cx="238125" cy="133350"/>
          </a:xfrm>
          <a:prstGeom prst="rect">
            <a:avLst/>
          </a:prstGeom>
          <a:noFill/>
        </p:spPr>
      </p:pic>
      <p:sp>
        <p:nvSpPr>
          <p:cNvPr id="57346" name="Rectangle 2"/>
          <p:cNvSpPr>
            <a:spLocks noChangeArrowheads="1"/>
          </p:cNvSpPr>
          <p:nvPr/>
        </p:nvSpPr>
        <p:spPr bwMode="auto">
          <a:xfrm>
            <a:off x="0" y="43934"/>
            <a:ext cx="184731" cy="369332"/>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Box 9"/>
          <p:cNvSpPr txBox="1"/>
          <p:nvPr/>
        </p:nvSpPr>
        <p:spPr>
          <a:xfrm>
            <a:off x="4499992" y="1052737"/>
            <a:ext cx="4392488" cy="5150322"/>
          </a:xfrm>
          <a:prstGeom prst="rect">
            <a:avLst/>
          </a:prstGeom>
          <a:noFill/>
        </p:spPr>
        <p:txBody>
          <a:bodyPr wrap="square" rtlCol="0">
            <a:spAutoFit/>
          </a:bodyPr>
          <a:lstStyle/>
          <a:p>
            <a:r>
              <a:rPr lang="en-GB" dirty="0" smtClean="0"/>
              <a:t> </a:t>
            </a:r>
          </a:p>
          <a:p>
            <a:pPr algn="just">
              <a:buFont typeface="Arial" pitchFamily="34" charset="0"/>
              <a:buChar char="•"/>
            </a:pPr>
            <a:r>
              <a:rPr lang="en-GB" sz="2400" dirty="0" smtClean="0">
                <a:solidFill>
                  <a:srgbClr val="002060"/>
                </a:solidFill>
                <a:effectLst>
                  <a:outerShdw blurRad="38100" dist="38100" dir="2700000" algn="tl">
                    <a:srgbClr val="000000">
                      <a:alpha val="43137"/>
                    </a:srgbClr>
                  </a:outerShdw>
                </a:effectLst>
                <a:latin typeface="Arial Black" pitchFamily="34" charset="0"/>
              </a:rPr>
              <a:t>It is estimated for 2012 there are approximately 46, 700 people 65 &amp; over in Walsall accounting for around 18% of Walsall's total population.  </a:t>
            </a:r>
          </a:p>
          <a:p>
            <a:pPr algn="just"/>
            <a:endParaRPr lang="en-GB" sz="2400" dirty="0" smtClean="0">
              <a:solidFill>
                <a:srgbClr val="002060"/>
              </a:solidFill>
              <a:effectLst>
                <a:outerShdw blurRad="38100" dist="38100" dir="2700000" algn="tl">
                  <a:srgbClr val="000000">
                    <a:alpha val="43137"/>
                  </a:srgbClr>
                </a:outerShdw>
              </a:effectLst>
              <a:latin typeface="Arial Black" pitchFamily="34" charset="0"/>
            </a:endParaRPr>
          </a:p>
          <a:p>
            <a:pPr algn="just">
              <a:buFont typeface="Arial" pitchFamily="34" charset="0"/>
              <a:buChar char="•"/>
            </a:pPr>
            <a:r>
              <a:rPr lang="en-GB" sz="2400" dirty="0" smtClean="0">
                <a:solidFill>
                  <a:srgbClr val="002060"/>
                </a:solidFill>
                <a:effectLst>
                  <a:outerShdw blurRad="38100" dist="38100" dir="2700000" algn="tl">
                    <a:srgbClr val="000000">
                      <a:alpha val="43137"/>
                    </a:srgbClr>
                  </a:outerShdw>
                </a:effectLst>
                <a:latin typeface="Arial Black" pitchFamily="34" charset="0"/>
              </a:rPr>
              <a:t>The majority of people within the 65 plus age band are aged between 65-69 (29%) &amp; 70-74 (24%).  </a:t>
            </a:r>
            <a:endParaRPr lang="en-GB" sz="2400" dirty="0" smtClean="0"/>
          </a:p>
          <a:p>
            <a:endParaRPr lang="en-GB" dirty="0"/>
          </a:p>
        </p:txBody>
      </p:sp>
      <p:sp>
        <p:nvSpPr>
          <p:cNvPr id="9" name="TextBox 8"/>
          <p:cNvSpPr txBox="1"/>
          <p:nvPr/>
        </p:nvSpPr>
        <p:spPr>
          <a:xfrm>
            <a:off x="179512" y="0"/>
            <a:ext cx="8784976" cy="1308050"/>
          </a:xfrm>
          <a:prstGeom prst="rect">
            <a:avLst/>
          </a:prstGeom>
          <a:noFill/>
        </p:spPr>
        <p:txBody>
          <a:bodyPr wrap="square" rtlCol="0">
            <a:spAutoFit/>
          </a:bodyPr>
          <a:lstStyle/>
          <a:p>
            <a:pPr algn="ctr"/>
            <a:endParaRPr lang="en-GB" sz="3200" dirty="0" smtClean="0">
              <a:solidFill>
                <a:srgbClr val="002060"/>
              </a:solidFill>
              <a:effectLst>
                <a:outerShdw blurRad="38100" dist="38100" dir="2700000" algn="tl">
                  <a:srgbClr val="000000">
                    <a:alpha val="43137"/>
                  </a:srgbClr>
                </a:outerShdw>
              </a:effectLst>
              <a:latin typeface="Arial Black" pitchFamily="34" charset="0"/>
            </a:endParaRPr>
          </a:p>
          <a:p>
            <a:r>
              <a:rPr lang="en-GB" sz="2300" dirty="0" smtClean="0">
                <a:solidFill>
                  <a:srgbClr val="002060"/>
                </a:solidFill>
                <a:effectLst>
                  <a:outerShdw blurRad="38100" dist="38100" dir="2700000" algn="tl">
                    <a:srgbClr val="000000">
                      <a:alpha val="43137"/>
                    </a:srgbClr>
                  </a:outerShdw>
                </a:effectLst>
                <a:latin typeface="Arial Black" pitchFamily="34" charset="0"/>
              </a:rPr>
              <a:t> </a:t>
            </a:r>
          </a:p>
          <a:p>
            <a:endParaRPr lang="en-GB" sz="2400" dirty="0" smtClean="0"/>
          </a:p>
        </p:txBody>
      </p:sp>
      <p:sp>
        <p:nvSpPr>
          <p:cNvPr id="11" name="TextBox 10"/>
          <p:cNvSpPr txBox="1"/>
          <p:nvPr/>
        </p:nvSpPr>
        <p:spPr>
          <a:xfrm>
            <a:off x="539552" y="5589240"/>
            <a:ext cx="2805576" cy="492443"/>
          </a:xfrm>
          <a:prstGeom prst="rect">
            <a:avLst/>
          </a:prstGeom>
          <a:noFill/>
        </p:spPr>
        <p:txBody>
          <a:bodyPr wrap="none" rtlCol="0">
            <a:spAutoFit/>
          </a:bodyPr>
          <a:lstStyle/>
          <a:p>
            <a:r>
              <a:rPr lang="en-GB" sz="800" dirty="0" smtClean="0"/>
              <a:t>Simcox . T, 2012 Older people analysis, housing services</a:t>
            </a:r>
          </a:p>
          <a:p>
            <a:endParaRPr lang="en-GB" dirty="0"/>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bwMode="auto">
          <a:xfrm>
            <a:off x="457200" y="1340769"/>
            <a:ext cx="8229600" cy="4392487"/>
          </a:xfrm>
          <a:noFill/>
          <a:ln>
            <a:miter lim="800000"/>
            <a:headEnd/>
            <a:tailEnd/>
          </a:ln>
        </p:spPr>
        <p:txBody>
          <a:bodyPr vert="horz" wrap="square" lIns="91440" tIns="45720" rIns="91440" bIns="45720" numCol="1" anchor="t" anchorCtr="0" compatLnSpc="1">
            <a:prstTxWarp prst="textNoShape">
              <a:avLst/>
            </a:prstTxWarp>
          </a:bodyPr>
          <a:lstStyle/>
          <a:p>
            <a:pPr lvl="0">
              <a:buNone/>
            </a:pPr>
            <a:endParaRPr lang="en-GB" sz="2400" dirty="0" smtClean="0">
              <a:solidFill>
                <a:srgbClr val="002060"/>
              </a:solidFill>
            </a:endParaRPr>
          </a:p>
          <a:p>
            <a:pPr lvl="0">
              <a:buFont typeface="Wingdings" pitchFamily="2" charset="2"/>
              <a:buChar char="Ø"/>
            </a:pPr>
            <a:r>
              <a:rPr lang="en-GB" sz="2800" b="1" dirty="0" smtClean="0">
                <a:solidFill>
                  <a:srgbClr val="002060"/>
                </a:solidFill>
              </a:rPr>
              <a:t>Respect </a:t>
            </a:r>
          </a:p>
          <a:p>
            <a:pPr lvl="0">
              <a:buFont typeface="Wingdings" pitchFamily="2" charset="2"/>
              <a:buChar char="Ø"/>
            </a:pPr>
            <a:r>
              <a:rPr lang="en-GB" sz="2800" b="1" dirty="0" smtClean="0">
                <a:solidFill>
                  <a:srgbClr val="002060"/>
                </a:solidFill>
              </a:rPr>
              <a:t>Listen to each other </a:t>
            </a:r>
          </a:p>
          <a:p>
            <a:pPr lvl="0">
              <a:buFont typeface="Wingdings" pitchFamily="2" charset="2"/>
              <a:buChar char="Ø"/>
            </a:pPr>
            <a:r>
              <a:rPr lang="en-GB" sz="2800" b="1" dirty="0" smtClean="0">
                <a:solidFill>
                  <a:srgbClr val="002060"/>
                </a:solidFill>
              </a:rPr>
              <a:t>One person speaking at a time please</a:t>
            </a:r>
          </a:p>
          <a:p>
            <a:pPr lvl="0">
              <a:buFont typeface="Wingdings" pitchFamily="2" charset="2"/>
              <a:buChar char="Ø"/>
            </a:pPr>
            <a:r>
              <a:rPr lang="en-GB" sz="2800" b="1" dirty="0" smtClean="0">
                <a:solidFill>
                  <a:srgbClr val="002060"/>
                </a:solidFill>
              </a:rPr>
              <a:t>Issues of confidentiality</a:t>
            </a:r>
          </a:p>
          <a:p>
            <a:pPr lvl="0">
              <a:buFont typeface="Wingdings" pitchFamily="2" charset="2"/>
              <a:buChar char="Ø"/>
            </a:pPr>
            <a:r>
              <a:rPr lang="en-GB" sz="2800" b="1" dirty="0" smtClean="0">
                <a:solidFill>
                  <a:srgbClr val="002060"/>
                </a:solidFill>
              </a:rPr>
              <a:t>Please be punctual</a:t>
            </a:r>
          </a:p>
          <a:p>
            <a:pPr lvl="0">
              <a:buFont typeface="Wingdings" pitchFamily="2" charset="2"/>
              <a:buChar char="Ø"/>
            </a:pPr>
            <a:r>
              <a:rPr lang="en-GB" sz="2800" b="1" dirty="0" smtClean="0">
                <a:solidFill>
                  <a:srgbClr val="002060"/>
                </a:solidFill>
              </a:rPr>
              <a:t>Challenge constructively the views not the person</a:t>
            </a:r>
          </a:p>
          <a:p>
            <a:pPr lvl="0">
              <a:buFont typeface="Wingdings" pitchFamily="2" charset="2"/>
              <a:buChar char="Ø"/>
            </a:pPr>
            <a:r>
              <a:rPr lang="en-GB" sz="2800" b="1" dirty="0" smtClean="0">
                <a:solidFill>
                  <a:srgbClr val="002060"/>
                </a:solidFill>
              </a:rPr>
              <a:t>Minors/school</a:t>
            </a:r>
          </a:p>
          <a:p>
            <a:pPr lvl="0">
              <a:buNone/>
            </a:pPr>
            <a:endParaRPr lang="en-GB" sz="2800" b="1" dirty="0" smtClean="0">
              <a:solidFill>
                <a:srgbClr val="002060"/>
              </a:solidFill>
            </a:endParaRPr>
          </a:p>
          <a:p>
            <a:pPr lvl="0">
              <a:buNone/>
            </a:pPr>
            <a:endParaRPr lang="en-GB" sz="2400" b="1" dirty="0" smtClean="0">
              <a:solidFill>
                <a:srgbClr val="002060"/>
              </a:solidFill>
            </a:endParaRPr>
          </a:p>
          <a:p>
            <a:pPr lvl="0">
              <a:buNone/>
            </a:pPr>
            <a:endParaRPr lang="en-GB" sz="2800" dirty="0" smtClean="0">
              <a:solidFill>
                <a:srgbClr val="002060"/>
              </a:solidFill>
            </a:endParaRPr>
          </a:p>
          <a:p>
            <a:pPr lvl="0" algn="just">
              <a:buNone/>
            </a:pPr>
            <a:endParaRPr lang="en-GB" b="1" dirty="0" smtClean="0">
              <a:solidFill>
                <a:srgbClr val="002060"/>
              </a:solidFill>
            </a:endParaRPr>
          </a:p>
          <a:p>
            <a:pPr lvl="0" algn="just">
              <a:buNone/>
            </a:pPr>
            <a:endParaRPr lang="en-GB" b="1" dirty="0" smtClean="0">
              <a:solidFill>
                <a:srgbClr val="002060"/>
              </a:solidFill>
            </a:endParaRPr>
          </a:p>
          <a:p>
            <a:pPr lvl="0" algn="r">
              <a:buNone/>
            </a:pPr>
            <a:r>
              <a:rPr lang="en-GB" sz="2400" dirty="0" smtClean="0">
                <a:solidFill>
                  <a:srgbClr val="002060"/>
                </a:solidFill>
              </a:rPr>
              <a:t>                                                    </a:t>
            </a:r>
            <a:r>
              <a:rPr lang="en-US" sz="2400" dirty="0" smtClean="0">
                <a:solidFill>
                  <a:srgbClr val="002060"/>
                </a:solidFill>
              </a:rPr>
              <a:t> </a:t>
            </a:r>
            <a:endParaRPr lang="en-GB" sz="2400" dirty="0" smtClean="0"/>
          </a:p>
          <a:p>
            <a:pPr>
              <a:buFont typeface="Arial" charset="0"/>
              <a:buNone/>
            </a:pPr>
            <a:endParaRPr lang="en-GB" dirty="0" smtClean="0">
              <a:latin typeface="Arial" charset="0"/>
              <a:cs typeface="Arial" charset="0"/>
            </a:endParaRPr>
          </a:p>
        </p:txBody>
      </p:sp>
      <p:sp>
        <p:nvSpPr>
          <p:cNvPr id="7" name="Rectangle 6"/>
          <p:cNvSpPr/>
          <p:nvPr/>
        </p:nvSpPr>
        <p:spPr>
          <a:xfrm>
            <a:off x="0" y="188640"/>
            <a:ext cx="8278613" cy="615553"/>
          </a:xfrm>
          <a:prstGeom prst="rect">
            <a:avLst/>
          </a:prstGeom>
        </p:spPr>
        <p:txBody>
          <a:bodyPr wrap="none">
            <a:spAutoFit/>
          </a:bodyPr>
          <a:lstStyle/>
          <a:p>
            <a:r>
              <a:rPr lang="en-GB" sz="3400" dirty="0" smtClean="0">
                <a:solidFill>
                  <a:srgbClr val="002060"/>
                </a:solidFill>
                <a:effectLst>
                  <a:outerShdw blurRad="38100" dist="38100" dir="2700000" algn="tl">
                    <a:srgbClr val="000000">
                      <a:alpha val="43137"/>
                    </a:srgbClr>
                  </a:outerShdw>
                </a:effectLst>
                <a:latin typeface="Arial Black" pitchFamily="34" charset="0"/>
              </a:rPr>
              <a:t>Group Learning Agreement Points</a:t>
            </a:r>
            <a:endParaRPr lang="en-GB" sz="3400" dirty="0">
              <a:solidFill>
                <a:srgbClr val="002060"/>
              </a:solidFill>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6" name="Picture 3">
            <a:hlinkClick r:id="rId2" tooltip="Compare data between different locations"/>
          </p:cNvPr>
          <p:cNvPicPr>
            <a:picLocks noChangeAspect="1" noChangeArrowheads="1"/>
          </p:cNvPicPr>
          <p:nvPr/>
        </p:nvPicPr>
        <p:blipFill>
          <a:blip r:embed="rId3" cstate="print"/>
          <a:srcRect/>
          <a:stretch>
            <a:fillRect/>
          </a:stretch>
        </p:blipFill>
        <p:spPr bwMode="auto">
          <a:xfrm>
            <a:off x="0" y="561975"/>
            <a:ext cx="238125" cy="133350"/>
          </a:xfrm>
          <a:prstGeom prst="rect">
            <a:avLst/>
          </a:prstGeom>
          <a:noFill/>
        </p:spPr>
      </p:pic>
      <p:graphicFrame>
        <p:nvGraphicFramePr>
          <p:cNvPr id="14" name="Table 13"/>
          <p:cNvGraphicFramePr>
            <a:graphicFrameLocks noGrp="1"/>
          </p:cNvGraphicFramePr>
          <p:nvPr/>
        </p:nvGraphicFramePr>
        <p:xfrm>
          <a:off x="251520" y="1124743"/>
          <a:ext cx="8280919" cy="2933023"/>
        </p:xfrm>
        <a:graphic>
          <a:graphicData uri="http://schemas.openxmlformats.org/drawingml/2006/table">
            <a:tbl>
              <a:tblPr/>
              <a:tblGrid>
                <a:gridCol w="2731215"/>
                <a:gridCol w="1018558"/>
                <a:gridCol w="1170520"/>
                <a:gridCol w="1170520"/>
                <a:gridCol w="1170520"/>
                <a:gridCol w="1019586"/>
              </a:tblGrid>
              <a:tr h="372122">
                <a:tc>
                  <a:txBody>
                    <a:bodyPr/>
                    <a:lstStyle/>
                    <a:p>
                      <a:pPr>
                        <a:spcAft>
                          <a:spcPts val="0"/>
                        </a:spcAft>
                      </a:pPr>
                      <a:r>
                        <a:rPr lang="en-GB" sz="1800" b="1" dirty="0">
                          <a:solidFill>
                            <a:srgbClr val="000000"/>
                          </a:solidFill>
                          <a:latin typeface="Calibri"/>
                          <a:ea typeface="Times New Roman"/>
                          <a:cs typeface="Times New Roman"/>
                        </a:rPr>
                        <a:t>Total Population as %</a:t>
                      </a:r>
                      <a:endParaRPr lang="en-GB" sz="1800" dirty="0">
                        <a:latin typeface="Calibri"/>
                        <a:ea typeface="Arial"/>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6EA0B0"/>
                    </a:solidFill>
                  </a:tcPr>
                </a:tc>
                <a:tc>
                  <a:txBody>
                    <a:bodyPr/>
                    <a:lstStyle/>
                    <a:p>
                      <a:pPr>
                        <a:spcAft>
                          <a:spcPts val="0"/>
                        </a:spcAft>
                      </a:pPr>
                      <a:r>
                        <a:rPr lang="en-GB" sz="1800" b="1" dirty="0" smtClean="0">
                          <a:solidFill>
                            <a:srgbClr val="000000"/>
                          </a:solidFill>
                          <a:latin typeface="Calibri"/>
                          <a:ea typeface="Times New Roman"/>
                          <a:cs typeface="Times New Roman"/>
                        </a:rPr>
                        <a:t>2012</a:t>
                      </a:r>
                      <a:endParaRPr lang="en-GB" sz="1800" dirty="0">
                        <a:latin typeface="Calibri"/>
                        <a:ea typeface="Arial"/>
                        <a:cs typeface="Times New Roman"/>
                      </a:endParaRPr>
                    </a:p>
                    <a:p>
                      <a:pPr algn="ctr">
                        <a:spcAft>
                          <a:spcPts val="0"/>
                        </a:spcAft>
                      </a:pPr>
                      <a:endParaRPr lang="en-GB" sz="1800" dirty="0">
                        <a:latin typeface="Calibri"/>
                        <a:ea typeface="Arial"/>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6EA0B0"/>
                    </a:solidFill>
                  </a:tcPr>
                </a:tc>
                <a:tc>
                  <a:txBody>
                    <a:bodyPr/>
                    <a:lstStyle/>
                    <a:p>
                      <a:pPr>
                        <a:spcAft>
                          <a:spcPts val="0"/>
                        </a:spcAft>
                      </a:pPr>
                      <a:r>
                        <a:rPr lang="en-GB" sz="1800" b="1" dirty="0">
                          <a:solidFill>
                            <a:srgbClr val="000000"/>
                          </a:solidFill>
                          <a:latin typeface="Calibri"/>
                          <a:ea typeface="Times New Roman"/>
                          <a:cs typeface="Times New Roman"/>
                        </a:rPr>
                        <a:t>2015</a:t>
                      </a:r>
                      <a:endParaRPr lang="en-GB" sz="1800" dirty="0">
                        <a:latin typeface="Calibri"/>
                        <a:ea typeface="Arial"/>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6EA0B0"/>
                    </a:solidFill>
                  </a:tcPr>
                </a:tc>
                <a:tc>
                  <a:txBody>
                    <a:bodyPr/>
                    <a:lstStyle/>
                    <a:p>
                      <a:pPr>
                        <a:spcAft>
                          <a:spcPts val="0"/>
                        </a:spcAft>
                      </a:pPr>
                      <a:r>
                        <a:rPr lang="en-GB" sz="1800" b="1" dirty="0">
                          <a:solidFill>
                            <a:srgbClr val="000000"/>
                          </a:solidFill>
                          <a:latin typeface="Calibri"/>
                          <a:ea typeface="Times New Roman"/>
                          <a:cs typeface="Times New Roman"/>
                        </a:rPr>
                        <a:t>2020</a:t>
                      </a:r>
                      <a:endParaRPr lang="en-GB" sz="1800" dirty="0">
                        <a:latin typeface="Calibri"/>
                        <a:ea typeface="Arial"/>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6EA0B0"/>
                    </a:solidFill>
                  </a:tcPr>
                </a:tc>
                <a:tc>
                  <a:txBody>
                    <a:bodyPr/>
                    <a:lstStyle/>
                    <a:p>
                      <a:pPr>
                        <a:spcAft>
                          <a:spcPts val="0"/>
                        </a:spcAft>
                      </a:pPr>
                      <a:r>
                        <a:rPr lang="en-GB" sz="1800" b="1" dirty="0">
                          <a:solidFill>
                            <a:srgbClr val="000000"/>
                          </a:solidFill>
                          <a:latin typeface="Calibri"/>
                          <a:ea typeface="Times New Roman"/>
                          <a:cs typeface="Times New Roman"/>
                        </a:rPr>
                        <a:t>2025</a:t>
                      </a:r>
                      <a:endParaRPr lang="en-GB" sz="1800" dirty="0">
                        <a:latin typeface="Calibri"/>
                        <a:ea typeface="Arial"/>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6EA0B0"/>
                    </a:solidFill>
                  </a:tcPr>
                </a:tc>
                <a:tc>
                  <a:txBody>
                    <a:bodyPr/>
                    <a:lstStyle/>
                    <a:p>
                      <a:pPr>
                        <a:spcAft>
                          <a:spcPts val="0"/>
                        </a:spcAft>
                      </a:pPr>
                      <a:r>
                        <a:rPr lang="en-GB" sz="1800" b="1" dirty="0">
                          <a:solidFill>
                            <a:srgbClr val="000000"/>
                          </a:solidFill>
                          <a:latin typeface="Calibri"/>
                          <a:ea typeface="Times New Roman"/>
                          <a:cs typeface="Times New Roman"/>
                        </a:rPr>
                        <a:t>2030</a:t>
                      </a:r>
                      <a:endParaRPr lang="en-GB" sz="1800" dirty="0">
                        <a:latin typeface="Calibri"/>
                        <a:ea typeface="Arial"/>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6EA0B0"/>
                    </a:solidFill>
                  </a:tcPr>
                </a:tc>
              </a:tr>
              <a:tr h="211433">
                <a:tc>
                  <a:txBody>
                    <a:bodyPr/>
                    <a:lstStyle/>
                    <a:p>
                      <a:pPr>
                        <a:spcAft>
                          <a:spcPts val="0"/>
                        </a:spcAft>
                      </a:pPr>
                      <a:r>
                        <a:rPr lang="en-GB" sz="1600" b="1" dirty="0">
                          <a:solidFill>
                            <a:srgbClr val="000000"/>
                          </a:solidFill>
                          <a:latin typeface="Calibri"/>
                          <a:ea typeface="Times New Roman"/>
                          <a:cs typeface="Times New Roman"/>
                        </a:rPr>
                        <a:t>Total population</a:t>
                      </a:r>
                      <a:endParaRPr lang="en-GB" sz="1600" dirty="0">
                        <a:latin typeface="Calibri"/>
                        <a:ea typeface="Arial"/>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6EA0B0"/>
                    </a:solidFill>
                  </a:tcPr>
                </a:tc>
                <a:tc>
                  <a:txBody>
                    <a:bodyPr/>
                    <a:lstStyle/>
                    <a:p>
                      <a:pPr>
                        <a:spcAft>
                          <a:spcPts val="0"/>
                        </a:spcAft>
                      </a:pPr>
                      <a:r>
                        <a:rPr lang="en-GB" sz="2100" dirty="0">
                          <a:solidFill>
                            <a:srgbClr val="000000"/>
                          </a:solidFill>
                          <a:latin typeface="Calibri"/>
                          <a:ea typeface="Times New Roman"/>
                          <a:cs typeface="Times New Roman"/>
                        </a:rPr>
                        <a:t>260,300</a:t>
                      </a:r>
                      <a:endParaRPr lang="en-GB" sz="2100" dirty="0">
                        <a:latin typeface="Calibri"/>
                        <a:ea typeface="Arial"/>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FFFF00"/>
                    </a:solidFill>
                  </a:tcPr>
                </a:tc>
                <a:tc>
                  <a:txBody>
                    <a:bodyPr/>
                    <a:lstStyle/>
                    <a:p>
                      <a:pPr>
                        <a:spcAft>
                          <a:spcPts val="0"/>
                        </a:spcAft>
                      </a:pPr>
                      <a:r>
                        <a:rPr lang="en-GB" sz="1100" dirty="0">
                          <a:solidFill>
                            <a:srgbClr val="000000"/>
                          </a:solidFill>
                          <a:latin typeface="Calibri"/>
                          <a:ea typeface="Times New Roman"/>
                          <a:cs typeface="Times New Roman"/>
                        </a:rPr>
                        <a:t>264,600</a:t>
                      </a:r>
                      <a:endParaRPr lang="en-GB" sz="1100" dirty="0">
                        <a:latin typeface="Calibri"/>
                        <a:ea typeface="Arial"/>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a:spcAft>
                          <a:spcPts val="0"/>
                        </a:spcAft>
                      </a:pPr>
                      <a:r>
                        <a:rPr lang="en-GB" sz="2100" dirty="0">
                          <a:solidFill>
                            <a:srgbClr val="000000"/>
                          </a:solidFill>
                          <a:latin typeface="Calibri"/>
                          <a:ea typeface="Times New Roman"/>
                          <a:cs typeface="Times New Roman"/>
                        </a:rPr>
                        <a:t>271,800</a:t>
                      </a:r>
                      <a:endParaRPr lang="en-GB" sz="2100" dirty="0">
                        <a:latin typeface="Calibri"/>
                        <a:ea typeface="Arial"/>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FFFF00"/>
                    </a:solidFill>
                  </a:tcPr>
                </a:tc>
                <a:tc>
                  <a:txBody>
                    <a:bodyPr/>
                    <a:lstStyle/>
                    <a:p>
                      <a:pPr>
                        <a:spcAft>
                          <a:spcPts val="0"/>
                        </a:spcAft>
                      </a:pPr>
                      <a:r>
                        <a:rPr lang="en-GB" sz="1100" dirty="0">
                          <a:solidFill>
                            <a:srgbClr val="000000"/>
                          </a:solidFill>
                          <a:latin typeface="Calibri"/>
                          <a:ea typeface="Times New Roman"/>
                          <a:cs typeface="Times New Roman"/>
                        </a:rPr>
                        <a:t>278,500</a:t>
                      </a:r>
                      <a:endParaRPr lang="en-GB" sz="1100" dirty="0">
                        <a:latin typeface="Calibri"/>
                        <a:ea typeface="Arial"/>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a:spcAft>
                          <a:spcPts val="0"/>
                        </a:spcAft>
                      </a:pPr>
                      <a:r>
                        <a:rPr lang="en-GB" sz="2100" dirty="0">
                          <a:solidFill>
                            <a:srgbClr val="000000"/>
                          </a:solidFill>
                          <a:latin typeface="Calibri"/>
                          <a:ea typeface="Times New Roman"/>
                          <a:cs typeface="Times New Roman"/>
                        </a:rPr>
                        <a:t>284,700</a:t>
                      </a:r>
                      <a:endParaRPr lang="en-GB" sz="2100" dirty="0">
                        <a:latin typeface="Calibri"/>
                        <a:ea typeface="Arial"/>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FFFF00"/>
                    </a:solidFill>
                  </a:tcPr>
                </a:tc>
              </a:tr>
              <a:tr h="372122">
                <a:tc>
                  <a:txBody>
                    <a:bodyPr/>
                    <a:lstStyle/>
                    <a:p>
                      <a:pPr>
                        <a:spcAft>
                          <a:spcPts val="0"/>
                        </a:spcAft>
                      </a:pPr>
                      <a:r>
                        <a:rPr lang="en-GB" sz="1600" b="1" dirty="0">
                          <a:solidFill>
                            <a:srgbClr val="000000"/>
                          </a:solidFill>
                          <a:latin typeface="Calibri"/>
                          <a:ea typeface="Times New Roman"/>
                          <a:cs typeface="Times New Roman"/>
                        </a:rPr>
                        <a:t>Population aged 65 and over</a:t>
                      </a:r>
                      <a:endParaRPr lang="en-GB" sz="1600" dirty="0">
                        <a:latin typeface="Calibri"/>
                        <a:ea typeface="Arial"/>
                        <a:cs typeface="Times New Roman"/>
                      </a:endParaRPr>
                    </a:p>
                  </a:txBody>
                  <a:tcPr marL="68580" marR="68580" marT="0" marB="0">
                    <a:lnL>
                      <a:noFill/>
                    </a:lnL>
                    <a:lnR>
                      <a:noFill/>
                    </a:lnR>
                    <a:lnT>
                      <a:noFill/>
                    </a:lnT>
                    <a:lnB>
                      <a:noFill/>
                    </a:lnB>
                    <a:solidFill>
                      <a:srgbClr val="6EA0B0"/>
                    </a:solidFill>
                  </a:tcPr>
                </a:tc>
                <a:tc>
                  <a:txBody>
                    <a:bodyPr/>
                    <a:lstStyle/>
                    <a:p>
                      <a:pPr>
                        <a:spcAft>
                          <a:spcPts val="0"/>
                        </a:spcAft>
                      </a:pPr>
                      <a:r>
                        <a:rPr lang="en-GB" sz="2100" dirty="0">
                          <a:solidFill>
                            <a:srgbClr val="000000"/>
                          </a:solidFill>
                          <a:latin typeface="Calibri"/>
                          <a:ea typeface="Times New Roman"/>
                          <a:cs typeface="Times New Roman"/>
                        </a:rPr>
                        <a:t>46,700</a:t>
                      </a:r>
                      <a:endParaRPr lang="en-GB" sz="2100" dirty="0">
                        <a:latin typeface="Calibri"/>
                        <a:ea typeface="Arial"/>
                        <a:cs typeface="Times New Roman"/>
                      </a:endParaRPr>
                    </a:p>
                  </a:txBody>
                  <a:tcPr marL="68580" marR="68580" marT="0" marB="0">
                    <a:lnL>
                      <a:noFill/>
                    </a:lnL>
                    <a:lnR>
                      <a:noFill/>
                    </a:lnR>
                    <a:lnT>
                      <a:noFill/>
                    </a:lnT>
                    <a:lnB>
                      <a:noFill/>
                    </a:lnB>
                    <a:solidFill>
                      <a:srgbClr val="FFFF00"/>
                    </a:solidFill>
                  </a:tcPr>
                </a:tc>
                <a:tc>
                  <a:txBody>
                    <a:bodyPr/>
                    <a:lstStyle/>
                    <a:p>
                      <a:pPr>
                        <a:spcAft>
                          <a:spcPts val="0"/>
                        </a:spcAft>
                      </a:pPr>
                      <a:r>
                        <a:rPr lang="en-GB" sz="1100" dirty="0">
                          <a:solidFill>
                            <a:srgbClr val="000000"/>
                          </a:solidFill>
                          <a:latin typeface="Calibri"/>
                          <a:ea typeface="Times New Roman"/>
                          <a:cs typeface="Times New Roman"/>
                        </a:rPr>
                        <a:t>48,600</a:t>
                      </a:r>
                      <a:endParaRPr lang="en-GB" sz="1100" dirty="0">
                        <a:latin typeface="Calibri"/>
                        <a:ea typeface="Arial"/>
                        <a:cs typeface="Times New Roman"/>
                      </a:endParaRPr>
                    </a:p>
                  </a:txBody>
                  <a:tcPr marL="68580" marR="68580" marT="0" marB="0">
                    <a:lnL>
                      <a:noFill/>
                    </a:lnL>
                    <a:lnR>
                      <a:noFill/>
                    </a:lnR>
                    <a:lnT>
                      <a:noFill/>
                    </a:lnT>
                    <a:lnB>
                      <a:noFill/>
                    </a:lnB>
                  </a:tcPr>
                </a:tc>
                <a:tc>
                  <a:txBody>
                    <a:bodyPr/>
                    <a:lstStyle/>
                    <a:p>
                      <a:pPr>
                        <a:spcAft>
                          <a:spcPts val="0"/>
                        </a:spcAft>
                      </a:pPr>
                      <a:r>
                        <a:rPr lang="en-GB" sz="2100" dirty="0">
                          <a:solidFill>
                            <a:srgbClr val="000000"/>
                          </a:solidFill>
                          <a:latin typeface="Calibri"/>
                          <a:ea typeface="Times New Roman"/>
                          <a:cs typeface="Times New Roman"/>
                        </a:rPr>
                        <a:t>50,700</a:t>
                      </a:r>
                      <a:endParaRPr lang="en-GB" sz="2100" dirty="0">
                        <a:latin typeface="Calibri"/>
                        <a:ea typeface="Arial"/>
                        <a:cs typeface="Times New Roman"/>
                      </a:endParaRPr>
                    </a:p>
                  </a:txBody>
                  <a:tcPr marL="68580" marR="68580" marT="0" marB="0">
                    <a:lnL>
                      <a:noFill/>
                    </a:lnL>
                    <a:lnR>
                      <a:noFill/>
                    </a:lnR>
                    <a:lnT>
                      <a:noFill/>
                    </a:lnT>
                    <a:lnB>
                      <a:noFill/>
                    </a:lnB>
                    <a:solidFill>
                      <a:srgbClr val="FFFF00"/>
                    </a:solidFill>
                  </a:tcPr>
                </a:tc>
                <a:tc>
                  <a:txBody>
                    <a:bodyPr/>
                    <a:lstStyle/>
                    <a:p>
                      <a:pPr>
                        <a:spcAft>
                          <a:spcPts val="0"/>
                        </a:spcAft>
                      </a:pPr>
                      <a:r>
                        <a:rPr lang="en-GB" sz="1100" dirty="0">
                          <a:solidFill>
                            <a:srgbClr val="000000"/>
                          </a:solidFill>
                          <a:latin typeface="Calibri"/>
                          <a:ea typeface="Times New Roman"/>
                          <a:cs typeface="Times New Roman"/>
                        </a:rPr>
                        <a:t>53,400</a:t>
                      </a:r>
                      <a:endParaRPr lang="en-GB" sz="1100" dirty="0">
                        <a:latin typeface="Calibri"/>
                        <a:ea typeface="Arial"/>
                        <a:cs typeface="Times New Roman"/>
                      </a:endParaRPr>
                    </a:p>
                  </a:txBody>
                  <a:tcPr marL="68580" marR="68580" marT="0" marB="0">
                    <a:lnL>
                      <a:noFill/>
                    </a:lnL>
                    <a:lnR>
                      <a:noFill/>
                    </a:lnR>
                    <a:lnT>
                      <a:noFill/>
                    </a:lnT>
                    <a:lnB>
                      <a:noFill/>
                    </a:lnB>
                  </a:tcPr>
                </a:tc>
                <a:tc>
                  <a:txBody>
                    <a:bodyPr/>
                    <a:lstStyle/>
                    <a:p>
                      <a:pPr>
                        <a:spcAft>
                          <a:spcPts val="0"/>
                        </a:spcAft>
                      </a:pPr>
                      <a:r>
                        <a:rPr lang="en-GB" sz="2100" dirty="0">
                          <a:solidFill>
                            <a:srgbClr val="000000"/>
                          </a:solidFill>
                          <a:latin typeface="Calibri"/>
                          <a:ea typeface="Times New Roman"/>
                          <a:cs typeface="Times New Roman"/>
                        </a:rPr>
                        <a:t>58,000</a:t>
                      </a:r>
                      <a:endParaRPr lang="en-GB" sz="2100" dirty="0">
                        <a:latin typeface="Calibri"/>
                        <a:ea typeface="Arial"/>
                        <a:cs typeface="Times New Roman"/>
                      </a:endParaRPr>
                    </a:p>
                  </a:txBody>
                  <a:tcPr marL="68580" marR="68580" marT="0" marB="0">
                    <a:lnL>
                      <a:noFill/>
                    </a:lnL>
                    <a:lnR>
                      <a:noFill/>
                    </a:lnR>
                    <a:lnT>
                      <a:noFill/>
                    </a:lnT>
                    <a:lnB>
                      <a:noFill/>
                    </a:lnB>
                    <a:solidFill>
                      <a:srgbClr val="FFFF00"/>
                    </a:solidFill>
                  </a:tcPr>
                </a:tc>
              </a:tr>
              <a:tr h="372122">
                <a:tc>
                  <a:txBody>
                    <a:bodyPr/>
                    <a:lstStyle/>
                    <a:p>
                      <a:pPr>
                        <a:spcAft>
                          <a:spcPts val="0"/>
                        </a:spcAft>
                      </a:pPr>
                      <a:r>
                        <a:rPr lang="en-GB" sz="1600" b="1" dirty="0">
                          <a:solidFill>
                            <a:srgbClr val="000000"/>
                          </a:solidFill>
                          <a:latin typeface="Calibri"/>
                          <a:ea typeface="Times New Roman"/>
                          <a:cs typeface="Times New Roman"/>
                        </a:rPr>
                        <a:t>Population aged 85 and over</a:t>
                      </a:r>
                      <a:endParaRPr lang="en-GB" sz="1600" dirty="0">
                        <a:latin typeface="Calibri"/>
                        <a:ea typeface="Arial"/>
                        <a:cs typeface="Times New Roman"/>
                      </a:endParaRPr>
                    </a:p>
                  </a:txBody>
                  <a:tcPr marL="68580" marR="68580" marT="0" marB="0">
                    <a:lnL>
                      <a:noFill/>
                    </a:lnL>
                    <a:lnR>
                      <a:noFill/>
                    </a:lnR>
                    <a:lnT>
                      <a:noFill/>
                    </a:lnT>
                    <a:lnB>
                      <a:noFill/>
                    </a:lnB>
                    <a:solidFill>
                      <a:srgbClr val="6EA0B0"/>
                    </a:solidFill>
                  </a:tcPr>
                </a:tc>
                <a:tc>
                  <a:txBody>
                    <a:bodyPr/>
                    <a:lstStyle/>
                    <a:p>
                      <a:pPr>
                        <a:spcAft>
                          <a:spcPts val="0"/>
                        </a:spcAft>
                      </a:pPr>
                      <a:r>
                        <a:rPr lang="en-GB" sz="1100" dirty="0">
                          <a:solidFill>
                            <a:srgbClr val="000000"/>
                          </a:solidFill>
                          <a:latin typeface="Calibri"/>
                          <a:ea typeface="Times New Roman"/>
                          <a:cs typeface="Times New Roman"/>
                        </a:rPr>
                        <a:t>5,900</a:t>
                      </a:r>
                      <a:endParaRPr lang="en-GB" sz="1100" dirty="0">
                        <a:latin typeface="Calibri"/>
                        <a:ea typeface="Arial"/>
                        <a:cs typeface="Times New Roman"/>
                      </a:endParaRPr>
                    </a:p>
                  </a:txBody>
                  <a:tcPr marL="68580" marR="68580" marT="0" marB="0">
                    <a:lnL>
                      <a:noFill/>
                    </a:lnL>
                    <a:lnR>
                      <a:noFill/>
                    </a:lnR>
                    <a:lnT>
                      <a:noFill/>
                    </a:lnT>
                    <a:lnB>
                      <a:noFill/>
                    </a:lnB>
                    <a:solidFill>
                      <a:srgbClr val="D8D8D8"/>
                    </a:solidFill>
                  </a:tcPr>
                </a:tc>
                <a:tc>
                  <a:txBody>
                    <a:bodyPr/>
                    <a:lstStyle/>
                    <a:p>
                      <a:pPr>
                        <a:spcAft>
                          <a:spcPts val="0"/>
                        </a:spcAft>
                      </a:pPr>
                      <a:r>
                        <a:rPr lang="en-GB" sz="1100" dirty="0">
                          <a:solidFill>
                            <a:srgbClr val="000000"/>
                          </a:solidFill>
                          <a:latin typeface="Calibri"/>
                          <a:ea typeface="Times New Roman"/>
                          <a:cs typeface="Times New Roman"/>
                        </a:rPr>
                        <a:t>6,600</a:t>
                      </a:r>
                      <a:endParaRPr lang="en-GB" sz="1100" dirty="0">
                        <a:latin typeface="Calibri"/>
                        <a:ea typeface="Arial"/>
                        <a:cs typeface="Times New Roman"/>
                      </a:endParaRPr>
                    </a:p>
                  </a:txBody>
                  <a:tcPr marL="68580" marR="68580" marT="0" marB="0">
                    <a:lnL>
                      <a:noFill/>
                    </a:lnL>
                    <a:lnR>
                      <a:noFill/>
                    </a:lnR>
                    <a:lnT>
                      <a:noFill/>
                    </a:lnT>
                    <a:lnB>
                      <a:noFill/>
                    </a:lnB>
                    <a:solidFill>
                      <a:srgbClr val="D8D8D8"/>
                    </a:solidFill>
                  </a:tcPr>
                </a:tc>
                <a:tc>
                  <a:txBody>
                    <a:bodyPr/>
                    <a:lstStyle/>
                    <a:p>
                      <a:pPr>
                        <a:spcAft>
                          <a:spcPts val="0"/>
                        </a:spcAft>
                      </a:pPr>
                      <a:r>
                        <a:rPr lang="en-GB" sz="1100" dirty="0">
                          <a:solidFill>
                            <a:srgbClr val="000000"/>
                          </a:solidFill>
                          <a:latin typeface="Calibri"/>
                          <a:ea typeface="Times New Roman"/>
                          <a:cs typeface="Times New Roman"/>
                        </a:rPr>
                        <a:t>7,800</a:t>
                      </a:r>
                      <a:endParaRPr lang="en-GB" sz="1100" dirty="0">
                        <a:latin typeface="Calibri"/>
                        <a:ea typeface="Arial"/>
                        <a:cs typeface="Times New Roman"/>
                      </a:endParaRPr>
                    </a:p>
                  </a:txBody>
                  <a:tcPr marL="68580" marR="68580" marT="0" marB="0">
                    <a:lnL>
                      <a:noFill/>
                    </a:lnL>
                    <a:lnR>
                      <a:noFill/>
                    </a:lnR>
                    <a:lnT>
                      <a:noFill/>
                    </a:lnT>
                    <a:lnB>
                      <a:noFill/>
                    </a:lnB>
                    <a:solidFill>
                      <a:srgbClr val="D8D8D8"/>
                    </a:solidFill>
                  </a:tcPr>
                </a:tc>
                <a:tc>
                  <a:txBody>
                    <a:bodyPr/>
                    <a:lstStyle/>
                    <a:p>
                      <a:pPr>
                        <a:spcAft>
                          <a:spcPts val="0"/>
                        </a:spcAft>
                      </a:pPr>
                      <a:r>
                        <a:rPr lang="en-GB" sz="1100" dirty="0">
                          <a:solidFill>
                            <a:srgbClr val="000000"/>
                          </a:solidFill>
                          <a:latin typeface="Calibri"/>
                          <a:ea typeface="Times New Roman"/>
                          <a:cs typeface="Times New Roman"/>
                        </a:rPr>
                        <a:t>9,300</a:t>
                      </a:r>
                      <a:endParaRPr lang="en-GB" sz="1100" dirty="0">
                        <a:latin typeface="Calibri"/>
                        <a:ea typeface="Arial"/>
                        <a:cs typeface="Times New Roman"/>
                      </a:endParaRPr>
                    </a:p>
                  </a:txBody>
                  <a:tcPr marL="68580" marR="68580" marT="0" marB="0">
                    <a:lnL>
                      <a:noFill/>
                    </a:lnL>
                    <a:lnR>
                      <a:noFill/>
                    </a:lnR>
                    <a:lnT>
                      <a:noFill/>
                    </a:lnT>
                    <a:lnB>
                      <a:noFill/>
                    </a:lnB>
                    <a:solidFill>
                      <a:srgbClr val="D8D8D8"/>
                    </a:solidFill>
                  </a:tcPr>
                </a:tc>
                <a:tc>
                  <a:txBody>
                    <a:bodyPr/>
                    <a:lstStyle/>
                    <a:p>
                      <a:pPr>
                        <a:spcAft>
                          <a:spcPts val="0"/>
                        </a:spcAft>
                      </a:pPr>
                      <a:r>
                        <a:rPr lang="en-GB" sz="1100" dirty="0">
                          <a:solidFill>
                            <a:srgbClr val="000000"/>
                          </a:solidFill>
                          <a:latin typeface="Calibri"/>
                          <a:ea typeface="Times New Roman"/>
                          <a:cs typeface="Times New Roman"/>
                        </a:rPr>
                        <a:t>10,800</a:t>
                      </a:r>
                      <a:endParaRPr lang="en-GB" sz="1100" dirty="0">
                        <a:latin typeface="Calibri"/>
                        <a:ea typeface="Arial"/>
                        <a:cs typeface="Times New Roman"/>
                      </a:endParaRPr>
                    </a:p>
                  </a:txBody>
                  <a:tcPr marL="68580" marR="68580" marT="0" marB="0">
                    <a:lnL>
                      <a:noFill/>
                    </a:lnL>
                    <a:lnR>
                      <a:noFill/>
                    </a:lnR>
                    <a:lnT>
                      <a:noFill/>
                    </a:lnT>
                    <a:lnB>
                      <a:noFill/>
                    </a:lnB>
                    <a:solidFill>
                      <a:srgbClr val="D8D8D8"/>
                    </a:solidFill>
                  </a:tcPr>
                </a:tc>
              </a:tr>
              <a:tr h="634299">
                <a:tc>
                  <a:txBody>
                    <a:bodyPr/>
                    <a:lstStyle/>
                    <a:p>
                      <a:pPr>
                        <a:spcAft>
                          <a:spcPts val="0"/>
                        </a:spcAft>
                      </a:pPr>
                      <a:r>
                        <a:rPr lang="en-GB" sz="1400" b="1" u="none" strike="noStrike" dirty="0">
                          <a:solidFill>
                            <a:srgbClr val="FFFFFF"/>
                          </a:solidFill>
                          <a:latin typeface="Calibri"/>
                          <a:ea typeface="Times New Roman"/>
                          <a:cs typeface="Times New Roman"/>
                          <a:hlinkClick r:id="rId4" tooltip="Compare data between different locations"/>
                        </a:rPr>
                        <a:t>Population aged 65 and over as a proportion of the total population</a:t>
                      </a:r>
                      <a:endParaRPr lang="en-GB" sz="1400" dirty="0">
                        <a:latin typeface="Calibri"/>
                        <a:ea typeface="Arial"/>
                        <a:cs typeface="Times New Roman"/>
                      </a:endParaRPr>
                    </a:p>
                  </a:txBody>
                  <a:tcPr marL="68580" marR="68580" marT="0" marB="0">
                    <a:lnL>
                      <a:noFill/>
                    </a:lnL>
                    <a:lnR>
                      <a:noFill/>
                    </a:lnR>
                    <a:lnT>
                      <a:noFill/>
                    </a:lnT>
                    <a:lnB>
                      <a:noFill/>
                    </a:lnB>
                    <a:solidFill>
                      <a:srgbClr val="6EA0B0"/>
                    </a:solidFill>
                  </a:tcPr>
                </a:tc>
                <a:tc>
                  <a:txBody>
                    <a:bodyPr/>
                    <a:lstStyle/>
                    <a:p>
                      <a:pPr>
                        <a:spcAft>
                          <a:spcPts val="0"/>
                        </a:spcAft>
                      </a:pPr>
                      <a:r>
                        <a:rPr lang="en-GB" sz="1100" dirty="0">
                          <a:solidFill>
                            <a:srgbClr val="000000"/>
                          </a:solidFill>
                          <a:latin typeface="Calibri"/>
                          <a:ea typeface="Times New Roman"/>
                          <a:cs typeface="Times New Roman"/>
                        </a:rPr>
                        <a:t>17.94%</a:t>
                      </a:r>
                      <a:endParaRPr lang="en-GB" sz="1100" dirty="0">
                        <a:latin typeface="Calibri"/>
                        <a:ea typeface="Arial"/>
                        <a:cs typeface="Times New Roman"/>
                      </a:endParaRPr>
                    </a:p>
                  </a:txBody>
                  <a:tcPr marL="68580" marR="68580" marT="0" marB="0">
                    <a:lnL>
                      <a:noFill/>
                    </a:lnL>
                    <a:lnR>
                      <a:noFill/>
                    </a:lnR>
                    <a:lnT>
                      <a:noFill/>
                    </a:lnT>
                    <a:lnB>
                      <a:noFill/>
                    </a:lnB>
                  </a:tcPr>
                </a:tc>
                <a:tc>
                  <a:txBody>
                    <a:bodyPr/>
                    <a:lstStyle/>
                    <a:p>
                      <a:pPr>
                        <a:spcAft>
                          <a:spcPts val="0"/>
                        </a:spcAft>
                      </a:pPr>
                      <a:r>
                        <a:rPr lang="en-GB" sz="2400" dirty="0">
                          <a:solidFill>
                            <a:srgbClr val="000000"/>
                          </a:solidFill>
                          <a:latin typeface="Calibri"/>
                          <a:ea typeface="Times New Roman"/>
                          <a:cs typeface="Times New Roman"/>
                        </a:rPr>
                        <a:t>18.37%</a:t>
                      </a:r>
                      <a:endParaRPr lang="en-GB" sz="2400" dirty="0">
                        <a:latin typeface="Calibri"/>
                        <a:ea typeface="Arial"/>
                        <a:cs typeface="Times New Roman"/>
                      </a:endParaRPr>
                    </a:p>
                  </a:txBody>
                  <a:tcPr marL="68580" marR="68580" marT="0" marB="0">
                    <a:lnL>
                      <a:noFill/>
                    </a:lnL>
                    <a:lnR>
                      <a:noFill/>
                    </a:lnR>
                    <a:lnT>
                      <a:noFill/>
                    </a:lnT>
                    <a:lnB>
                      <a:noFill/>
                    </a:lnB>
                    <a:solidFill>
                      <a:srgbClr val="FFFF00"/>
                    </a:solidFill>
                  </a:tcPr>
                </a:tc>
                <a:tc>
                  <a:txBody>
                    <a:bodyPr/>
                    <a:lstStyle/>
                    <a:p>
                      <a:pPr>
                        <a:spcAft>
                          <a:spcPts val="0"/>
                        </a:spcAft>
                      </a:pPr>
                      <a:r>
                        <a:rPr lang="en-GB" sz="1100" dirty="0">
                          <a:solidFill>
                            <a:srgbClr val="000000"/>
                          </a:solidFill>
                          <a:latin typeface="Calibri"/>
                          <a:ea typeface="Times New Roman"/>
                          <a:cs typeface="Times New Roman"/>
                        </a:rPr>
                        <a:t>18.65%</a:t>
                      </a:r>
                      <a:endParaRPr lang="en-GB" sz="1100" dirty="0">
                        <a:latin typeface="Calibri"/>
                        <a:ea typeface="Arial"/>
                        <a:cs typeface="Times New Roman"/>
                      </a:endParaRPr>
                    </a:p>
                  </a:txBody>
                  <a:tcPr marL="68580" marR="68580" marT="0" marB="0">
                    <a:lnL>
                      <a:noFill/>
                    </a:lnL>
                    <a:lnR>
                      <a:noFill/>
                    </a:lnR>
                    <a:lnT>
                      <a:noFill/>
                    </a:lnT>
                    <a:lnB>
                      <a:noFill/>
                    </a:lnB>
                  </a:tcPr>
                </a:tc>
                <a:tc>
                  <a:txBody>
                    <a:bodyPr/>
                    <a:lstStyle/>
                    <a:p>
                      <a:pPr>
                        <a:spcAft>
                          <a:spcPts val="0"/>
                        </a:spcAft>
                      </a:pPr>
                      <a:r>
                        <a:rPr lang="en-GB" sz="1100" dirty="0">
                          <a:solidFill>
                            <a:srgbClr val="000000"/>
                          </a:solidFill>
                          <a:latin typeface="Calibri"/>
                          <a:ea typeface="Times New Roman"/>
                          <a:cs typeface="Times New Roman"/>
                        </a:rPr>
                        <a:t>19.17%</a:t>
                      </a:r>
                      <a:endParaRPr lang="en-GB" sz="1100" dirty="0">
                        <a:latin typeface="Calibri"/>
                        <a:ea typeface="Arial"/>
                        <a:cs typeface="Times New Roman"/>
                      </a:endParaRPr>
                    </a:p>
                  </a:txBody>
                  <a:tcPr marL="68580" marR="68580" marT="0" marB="0">
                    <a:lnL>
                      <a:noFill/>
                    </a:lnL>
                    <a:lnR>
                      <a:noFill/>
                    </a:lnR>
                    <a:lnT>
                      <a:noFill/>
                    </a:lnT>
                    <a:lnB>
                      <a:noFill/>
                    </a:lnB>
                  </a:tcPr>
                </a:tc>
                <a:tc>
                  <a:txBody>
                    <a:bodyPr/>
                    <a:lstStyle/>
                    <a:p>
                      <a:pPr>
                        <a:spcAft>
                          <a:spcPts val="0"/>
                        </a:spcAft>
                      </a:pPr>
                      <a:r>
                        <a:rPr lang="en-GB" sz="2300" dirty="0">
                          <a:solidFill>
                            <a:srgbClr val="000000"/>
                          </a:solidFill>
                          <a:latin typeface="Calibri"/>
                          <a:ea typeface="Times New Roman"/>
                          <a:cs typeface="Times New Roman"/>
                        </a:rPr>
                        <a:t>20.37%</a:t>
                      </a:r>
                      <a:endParaRPr lang="en-GB" sz="2300" dirty="0">
                        <a:latin typeface="Calibri"/>
                        <a:ea typeface="Arial"/>
                        <a:cs typeface="Times New Roman"/>
                      </a:endParaRPr>
                    </a:p>
                  </a:txBody>
                  <a:tcPr marL="68580" marR="68580" marT="0" marB="0">
                    <a:lnL>
                      <a:noFill/>
                    </a:lnL>
                    <a:lnR>
                      <a:noFill/>
                    </a:lnR>
                    <a:lnT>
                      <a:noFill/>
                    </a:lnT>
                    <a:lnB>
                      <a:noFill/>
                    </a:lnB>
                    <a:solidFill>
                      <a:srgbClr val="FFFF00"/>
                    </a:solidFill>
                  </a:tcPr>
                </a:tc>
              </a:tr>
              <a:tr h="558183">
                <a:tc>
                  <a:txBody>
                    <a:bodyPr/>
                    <a:lstStyle/>
                    <a:p>
                      <a:pPr>
                        <a:spcAft>
                          <a:spcPts val="0"/>
                        </a:spcAft>
                      </a:pPr>
                      <a:r>
                        <a:rPr lang="en-GB" sz="1500" b="1" u="none" strike="noStrike" dirty="0">
                          <a:solidFill>
                            <a:srgbClr val="FFFFFF"/>
                          </a:solidFill>
                          <a:latin typeface="Calibri"/>
                          <a:ea typeface="Times New Roman"/>
                          <a:cs typeface="Times New Roman"/>
                          <a:hlinkClick r:id="rId5" tooltip="Compare data between different locations"/>
                        </a:rPr>
                        <a:t>Population aged 85 and over as a proportion of the total population</a:t>
                      </a:r>
                      <a:endParaRPr lang="en-GB" sz="1500" dirty="0">
                        <a:latin typeface="Calibri"/>
                        <a:ea typeface="Arial"/>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6EA0B0"/>
                    </a:solidFill>
                  </a:tcPr>
                </a:tc>
                <a:tc>
                  <a:txBody>
                    <a:bodyPr/>
                    <a:lstStyle/>
                    <a:p>
                      <a:pPr>
                        <a:spcAft>
                          <a:spcPts val="0"/>
                        </a:spcAft>
                      </a:pPr>
                      <a:r>
                        <a:rPr lang="en-GB" sz="1100" dirty="0">
                          <a:solidFill>
                            <a:srgbClr val="000000"/>
                          </a:solidFill>
                          <a:latin typeface="Calibri"/>
                          <a:ea typeface="Times New Roman"/>
                          <a:cs typeface="Times New Roman"/>
                        </a:rPr>
                        <a:t>2.27%</a:t>
                      </a:r>
                      <a:endParaRPr lang="en-GB" sz="1100" dirty="0">
                        <a:latin typeface="Calibri"/>
                        <a:ea typeface="Arial"/>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a:spcAft>
                          <a:spcPts val="0"/>
                        </a:spcAft>
                      </a:pPr>
                      <a:r>
                        <a:rPr lang="en-GB" sz="1100" dirty="0">
                          <a:solidFill>
                            <a:srgbClr val="000000"/>
                          </a:solidFill>
                          <a:latin typeface="Calibri"/>
                          <a:ea typeface="Times New Roman"/>
                          <a:cs typeface="Times New Roman"/>
                        </a:rPr>
                        <a:t>2.49%</a:t>
                      </a:r>
                      <a:endParaRPr lang="en-GB" sz="1100" dirty="0">
                        <a:latin typeface="Calibri"/>
                        <a:ea typeface="Arial"/>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a:spcAft>
                          <a:spcPts val="0"/>
                        </a:spcAft>
                      </a:pPr>
                      <a:r>
                        <a:rPr lang="en-GB" sz="1100" dirty="0">
                          <a:solidFill>
                            <a:srgbClr val="000000"/>
                          </a:solidFill>
                          <a:latin typeface="Calibri"/>
                          <a:ea typeface="Times New Roman"/>
                          <a:cs typeface="Times New Roman"/>
                        </a:rPr>
                        <a:t>2.87%</a:t>
                      </a:r>
                      <a:endParaRPr lang="en-GB" sz="1100" dirty="0">
                        <a:latin typeface="Calibri"/>
                        <a:ea typeface="Arial"/>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a:spcAft>
                          <a:spcPts val="0"/>
                        </a:spcAft>
                      </a:pPr>
                      <a:r>
                        <a:rPr lang="en-GB" sz="1100" dirty="0">
                          <a:solidFill>
                            <a:srgbClr val="000000"/>
                          </a:solidFill>
                          <a:latin typeface="Calibri"/>
                          <a:ea typeface="Times New Roman"/>
                          <a:cs typeface="Times New Roman"/>
                        </a:rPr>
                        <a:t>3.34%</a:t>
                      </a:r>
                      <a:endParaRPr lang="en-GB" sz="1100" dirty="0">
                        <a:latin typeface="Calibri"/>
                        <a:ea typeface="Arial"/>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a:spcAft>
                          <a:spcPts val="0"/>
                        </a:spcAft>
                      </a:pPr>
                      <a:r>
                        <a:rPr lang="en-GB" sz="1100" dirty="0">
                          <a:solidFill>
                            <a:srgbClr val="000000"/>
                          </a:solidFill>
                          <a:latin typeface="Calibri"/>
                          <a:ea typeface="Times New Roman"/>
                          <a:cs typeface="Times New Roman"/>
                        </a:rPr>
                        <a:t>3.79% </a:t>
                      </a:r>
                      <a:endParaRPr lang="en-GB" sz="1100" dirty="0">
                        <a:latin typeface="Calibri"/>
                        <a:ea typeface="Arial"/>
                        <a:cs typeface="Times New Roman"/>
                      </a:endParaRPr>
                    </a:p>
                    <a:p>
                      <a:pPr algn="ctr">
                        <a:spcAft>
                          <a:spcPts val="0"/>
                        </a:spcAft>
                      </a:pPr>
                      <a:endParaRPr lang="en-GB" sz="1100" dirty="0">
                        <a:latin typeface="Calibri"/>
                        <a:ea typeface="Arial"/>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r>
            </a:tbl>
          </a:graphicData>
        </a:graphic>
      </p:graphicFrame>
      <p:pic>
        <p:nvPicPr>
          <p:cNvPr id="56328" name="Picture 3">
            <a:hlinkClick r:id="rId4" tooltip="Compare data between different locations"/>
          </p:cNvPr>
          <p:cNvPicPr>
            <a:picLocks noChangeAspect="1" noChangeArrowheads="1"/>
          </p:cNvPicPr>
          <p:nvPr/>
        </p:nvPicPr>
        <p:blipFill>
          <a:blip r:embed="rId3" cstate="print"/>
          <a:srcRect/>
          <a:stretch>
            <a:fillRect/>
          </a:stretch>
        </p:blipFill>
        <p:spPr bwMode="auto">
          <a:xfrm>
            <a:off x="0" y="180975"/>
            <a:ext cx="247650" cy="133350"/>
          </a:xfrm>
          <a:prstGeom prst="rect">
            <a:avLst/>
          </a:prstGeom>
          <a:noFill/>
        </p:spPr>
      </p:pic>
      <p:pic>
        <p:nvPicPr>
          <p:cNvPr id="56327" name="Picture 4">
            <a:hlinkClick r:id="rId5" tooltip="Compare data between different locations"/>
          </p:cNvPr>
          <p:cNvPicPr>
            <a:picLocks noChangeAspect="1" noChangeArrowheads="1"/>
          </p:cNvPicPr>
          <p:nvPr/>
        </p:nvPicPr>
        <p:blipFill>
          <a:blip r:embed="rId3" cstate="print"/>
          <a:srcRect/>
          <a:stretch>
            <a:fillRect/>
          </a:stretch>
        </p:blipFill>
        <p:spPr bwMode="auto">
          <a:xfrm>
            <a:off x="0" y="752475"/>
            <a:ext cx="247650" cy="133350"/>
          </a:xfrm>
          <a:prstGeom prst="rect">
            <a:avLst/>
          </a:prstGeom>
          <a:noFill/>
        </p:spPr>
      </p:pic>
      <p:sp>
        <p:nvSpPr>
          <p:cNvPr id="6" name="TextBox 5"/>
          <p:cNvSpPr txBox="1"/>
          <p:nvPr/>
        </p:nvSpPr>
        <p:spPr>
          <a:xfrm>
            <a:off x="251520" y="4149080"/>
            <a:ext cx="8568952" cy="1015663"/>
          </a:xfrm>
          <a:prstGeom prst="rect">
            <a:avLst/>
          </a:prstGeom>
          <a:noFill/>
        </p:spPr>
        <p:txBody>
          <a:bodyPr wrap="square" rtlCol="0">
            <a:spAutoFit/>
          </a:bodyPr>
          <a:lstStyle/>
          <a:p>
            <a:pPr algn="just">
              <a:buFont typeface="Arial" pitchFamily="34" charset="0"/>
              <a:buChar char="•"/>
            </a:pPr>
            <a:endParaRPr lang="en-GB" sz="2000" dirty="0" smtClean="0">
              <a:solidFill>
                <a:srgbClr val="002060"/>
              </a:solidFill>
              <a:effectLst>
                <a:outerShdw blurRad="38100" dist="38100" dir="2700000" algn="tl">
                  <a:srgbClr val="000000">
                    <a:alpha val="43137"/>
                  </a:srgbClr>
                </a:outerShdw>
              </a:effectLst>
              <a:latin typeface="Arial Black" pitchFamily="34" charset="0"/>
            </a:endParaRPr>
          </a:p>
          <a:p>
            <a:pPr algn="just">
              <a:buFont typeface="Arial" pitchFamily="34" charset="0"/>
              <a:buChar char="•"/>
            </a:pPr>
            <a:r>
              <a:rPr lang="en-GB" sz="2000" dirty="0" smtClean="0">
                <a:solidFill>
                  <a:srgbClr val="002060"/>
                </a:solidFill>
                <a:effectLst>
                  <a:outerShdw blurRad="38100" dist="38100" dir="2700000" algn="tl">
                    <a:srgbClr val="000000">
                      <a:alpha val="43137"/>
                    </a:srgbClr>
                  </a:outerShdw>
                </a:effectLst>
                <a:latin typeface="Arial Black" pitchFamily="34" charset="0"/>
              </a:rPr>
              <a:t>As at 2015  people over 65 will account for 18.37% of the boroughs population  &amp; 20.37%  by 2030. </a:t>
            </a:r>
            <a:endParaRPr lang="en-GB" sz="2000" dirty="0"/>
          </a:p>
        </p:txBody>
      </p:sp>
      <p:sp>
        <p:nvSpPr>
          <p:cNvPr id="8" name="Rectangle 7"/>
          <p:cNvSpPr/>
          <p:nvPr/>
        </p:nvSpPr>
        <p:spPr>
          <a:xfrm>
            <a:off x="395536" y="332656"/>
            <a:ext cx="7992888" cy="523220"/>
          </a:xfrm>
          <a:prstGeom prst="rect">
            <a:avLst/>
          </a:prstGeom>
        </p:spPr>
        <p:txBody>
          <a:bodyPr wrap="square">
            <a:spAutoFit/>
          </a:bodyPr>
          <a:lstStyle/>
          <a:p>
            <a:r>
              <a:rPr lang="en-GB" sz="2800" dirty="0" smtClean="0">
                <a:solidFill>
                  <a:srgbClr val="002060"/>
                </a:solidFill>
                <a:effectLst>
                  <a:outerShdw blurRad="38100" dist="38100" dir="2700000" algn="tl">
                    <a:srgbClr val="000000">
                      <a:alpha val="43137"/>
                    </a:srgbClr>
                  </a:outerShdw>
                </a:effectLst>
                <a:latin typeface="Arial Black" pitchFamily="34" charset="0"/>
              </a:rPr>
              <a:t>Projecting Walsall Population </a:t>
            </a:r>
            <a:endParaRPr lang="en-GB" sz="2800" dirty="0"/>
          </a:p>
        </p:txBody>
      </p:sp>
      <p:sp>
        <p:nvSpPr>
          <p:cNvPr id="9" name="TextBox 8"/>
          <p:cNvSpPr txBox="1"/>
          <p:nvPr/>
        </p:nvSpPr>
        <p:spPr>
          <a:xfrm>
            <a:off x="179512" y="5589240"/>
            <a:ext cx="2805576" cy="215444"/>
          </a:xfrm>
          <a:prstGeom prst="rect">
            <a:avLst/>
          </a:prstGeom>
          <a:noFill/>
        </p:spPr>
        <p:txBody>
          <a:bodyPr wrap="none" rtlCol="0">
            <a:spAutoFit/>
          </a:bodyPr>
          <a:lstStyle/>
          <a:p>
            <a:r>
              <a:rPr lang="en-GB" sz="800" dirty="0" smtClean="0"/>
              <a:t>Simcox . T, 2012 Older people analysis, housing services</a:t>
            </a:r>
            <a:endParaRPr lang="en-GB" sz="800" dirty="0"/>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179512" y="188640"/>
            <a:ext cx="8568952" cy="847725"/>
          </a:xfrm>
          <a:ln>
            <a:miter lim="800000"/>
            <a:headEnd/>
            <a:tailEnd/>
          </a:ln>
        </p:spPr>
        <p:txBody>
          <a:bodyPr vert="horz" wrap="square" lIns="91440" tIns="45720" rIns="91440" bIns="45720" numCol="1" anchor="t" anchorCtr="0" compatLnSpc="1">
            <a:prstTxWarp prst="textNoShape">
              <a:avLst/>
            </a:prstTxWarp>
          </a:bodyPr>
          <a:lstStyle/>
          <a:p>
            <a:pPr>
              <a:defRPr/>
            </a:pPr>
            <a:endParaRPr lang="en-GB" sz="3600" b="1" dirty="0" smtClean="0">
              <a:solidFill>
                <a:srgbClr val="002060"/>
              </a:solidFill>
              <a:effectLst>
                <a:outerShdw blurRad="38100" dist="38100" dir="2700000" algn="tl">
                  <a:srgbClr val="000000">
                    <a:alpha val="43137"/>
                  </a:srgbClr>
                </a:outerShdw>
              </a:effectLst>
              <a:latin typeface="Arial Black" pitchFamily="34" charset="0"/>
            </a:endParaRPr>
          </a:p>
        </p:txBody>
      </p:sp>
      <p:sp>
        <p:nvSpPr>
          <p:cNvPr id="5" name="Slide Number Placeholder 3"/>
          <p:cNvSpPr txBox="1">
            <a:spLocks/>
          </p:cNvSpPr>
          <p:nvPr/>
        </p:nvSpPr>
        <p:spPr>
          <a:xfrm>
            <a:off x="8382000" y="6492875"/>
            <a:ext cx="7620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DB68A2-D781-4CE7-8831-0D755903EC4C}" type="slidenum">
              <a:rPr kumimoji="0" lang="en-GB" sz="18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GB"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6" name="Content Placeholder 5"/>
          <p:cNvSpPr>
            <a:spLocks noGrp="1"/>
          </p:cNvSpPr>
          <p:nvPr>
            <p:ph idx="1"/>
          </p:nvPr>
        </p:nvSpPr>
        <p:spPr>
          <a:xfrm>
            <a:off x="323528" y="1340768"/>
            <a:ext cx="8229600" cy="4389437"/>
          </a:xfrm>
        </p:spPr>
        <p:txBody>
          <a:bodyPr/>
          <a:lstStyle/>
          <a:p>
            <a:pPr algn="ctr">
              <a:buNone/>
            </a:pPr>
            <a:r>
              <a:rPr lang="en-GB" sz="2800" dirty="0" smtClean="0"/>
              <a:t>   </a:t>
            </a:r>
            <a:endParaRPr lang="en-GB" sz="4000" b="1" dirty="0" smtClean="0">
              <a:solidFill>
                <a:srgbClr val="002060"/>
              </a:solidFill>
              <a:effectLst>
                <a:outerShdw blurRad="38100" dist="38100" dir="2700000" algn="tl">
                  <a:srgbClr val="000000">
                    <a:alpha val="43137"/>
                  </a:srgbClr>
                </a:outerShdw>
              </a:effectLst>
              <a:latin typeface="Arial Black" pitchFamily="34" charset="0"/>
            </a:endParaRPr>
          </a:p>
          <a:p>
            <a:pPr>
              <a:buNone/>
            </a:pPr>
            <a:r>
              <a:rPr lang="en-GB" sz="4000" b="1" dirty="0" smtClean="0">
                <a:solidFill>
                  <a:srgbClr val="002060"/>
                </a:solidFill>
                <a:effectLst>
                  <a:outerShdw blurRad="38100" dist="38100" dir="2700000" algn="tl">
                    <a:srgbClr val="000000">
                      <a:alpha val="43137"/>
                    </a:srgbClr>
                  </a:outerShdw>
                </a:effectLst>
                <a:latin typeface="Arial Black" pitchFamily="34" charset="0"/>
              </a:rPr>
              <a:t>	</a:t>
            </a:r>
            <a:r>
              <a:rPr lang="en-GB" sz="4400" b="1" dirty="0" smtClean="0">
                <a:solidFill>
                  <a:srgbClr val="002060"/>
                </a:solidFill>
                <a:effectLst>
                  <a:outerShdw blurRad="38100" dist="38100" dir="2700000" algn="tl">
                    <a:srgbClr val="000000">
                      <a:alpha val="43137"/>
                    </a:srgbClr>
                  </a:outerShdw>
                </a:effectLst>
                <a:latin typeface="Arial Black" pitchFamily="34" charset="0"/>
              </a:rPr>
              <a:t>What are the issues people come to you for? </a:t>
            </a:r>
            <a:endParaRPr lang="en-GB" sz="4400" dirty="0" smtClean="0"/>
          </a:p>
          <a:p>
            <a:endParaRPr lang="en-GB" sz="2800" dirty="0"/>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179512" y="188640"/>
            <a:ext cx="8568952" cy="847725"/>
          </a:xfrm>
          <a:ln>
            <a:miter lim="800000"/>
            <a:headEnd/>
            <a:tailEnd/>
          </a:ln>
        </p:spPr>
        <p:txBody>
          <a:bodyPr vert="horz" wrap="square" lIns="91440" tIns="45720" rIns="91440" bIns="45720" numCol="1" anchor="t" anchorCtr="0" compatLnSpc="1">
            <a:prstTxWarp prst="textNoShape">
              <a:avLst/>
            </a:prstTxWarp>
          </a:bodyPr>
          <a:lstStyle/>
          <a:p>
            <a:pPr>
              <a:defRPr/>
            </a:pPr>
            <a:r>
              <a:rPr lang="en-GB" sz="4000" b="1" dirty="0" smtClean="0">
                <a:solidFill>
                  <a:srgbClr val="002060"/>
                </a:solidFill>
                <a:effectLst>
                  <a:outerShdw blurRad="38100" dist="38100" dir="2700000" algn="tl">
                    <a:srgbClr val="000000">
                      <a:alpha val="43137"/>
                    </a:srgbClr>
                  </a:outerShdw>
                </a:effectLst>
                <a:latin typeface="Arial Black" pitchFamily="34" charset="0"/>
              </a:rPr>
              <a:t>People</a:t>
            </a:r>
            <a:r>
              <a:rPr lang="en-GB" sz="2800" b="1" dirty="0" smtClean="0">
                <a:solidFill>
                  <a:srgbClr val="002060"/>
                </a:solidFill>
                <a:effectLst>
                  <a:outerShdw blurRad="38100" dist="38100" dir="2700000" algn="tl">
                    <a:srgbClr val="000000">
                      <a:alpha val="43137"/>
                    </a:srgbClr>
                  </a:outerShdw>
                </a:effectLst>
                <a:latin typeface="Arial Black" pitchFamily="34" charset="0"/>
              </a:rPr>
              <a:t> </a:t>
            </a:r>
            <a:r>
              <a:rPr lang="en-GB" sz="4000" b="1" dirty="0" smtClean="0">
                <a:solidFill>
                  <a:srgbClr val="002060"/>
                </a:solidFill>
                <a:effectLst>
                  <a:outerShdw blurRad="38100" dist="38100" dir="2700000" algn="tl">
                    <a:srgbClr val="000000">
                      <a:alpha val="43137"/>
                    </a:srgbClr>
                  </a:outerShdw>
                </a:effectLst>
                <a:latin typeface="Arial Black" pitchFamily="34" charset="0"/>
              </a:rPr>
              <a:t>with</a:t>
            </a:r>
            <a:r>
              <a:rPr lang="en-GB" sz="2800" b="1" dirty="0" smtClean="0">
                <a:solidFill>
                  <a:srgbClr val="002060"/>
                </a:solidFill>
                <a:effectLst>
                  <a:outerShdw blurRad="38100" dist="38100" dir="2700000" algn="tl">
                    <a:srgbClr val="000000">
                      <a:alpha val="43137"/>
                    </a:srgbClr>
                  </a:outerShdw>
                </a:effectLst>
                <a:latin typeface="Arial Black" pitchFamily="34" charset="0"/>
              </a:rPr>
              <a:t>....</a:t>
            </a:r>
          </a:p>
        </p:txBody>
      </p:sp>
      <p:sp>
        <p:nvSpPr>
          <p:cNvPr id="5" name="Slide Number Placeholder 3"/>
          <p:cNvSpPr txBox="1">
            <a:spLocks/>
          </p:cNvSpPr>
          <p:nvPr/>
        </p:nvSpPr>
        <p:spPr>
          <a:xfrm>
            <a:off x="8382000" y="6492875"/>
            <a:ext cx="7620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DB68A2-D781-4CE7-8831-0D755903EC4C}" type="slidenum">
              <a:rPr kumimoji="0" lang="en-GB" sz="18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GB"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6" name="Content Placeholder 5"/>
          <p:cNvSpPr>
            <a:spLocks noGrp="1"/>
          </p:cNvSpPr>
          <p:nvPr>
            <p:ph idx="1"/>
          </p:nvPr>
        </p:nvSpPr>
        <p:spPr>
          <a:xfrm>
            <a:off x="323528" y="1340768"/>
            <a:ext cx="8229600" cy="4389437"/>
          </a:xfrm>
        </p:spPr>
        <p:txBody>
          <a:bodyPr/>
          <a:lstStyle/>
          <a:p>
            <a:pPr>
              <a:buNone/>
            </a:pPr>
            <a:endParaRPr lang="en-GB" sz="2800" dirty="0" smtClean="0"/>
          </a:p>
          <a:p>
            <a:r>
              <a:rPr lang="en-GB" b="1" dirty="0" smtClean="0">
                <a:solidFill>
                  <a:srgbClr val="002060"/>
                </a:solidFill>
              </a:rPr>
              <a:t>Learning disabilities </a:t>
            </a:r>
          </a:p>
          <a:p>
            <a:r>
              <a:rPr lang="en-GB" b="1" dirty="0" smtClean="0">
                <a:solidFill>
                  <a:srgbClr val="002060"/>
                </a:solidFill>
              </a:rPr>
              <a:t>Age related conditions</a:t>
            </a:r>
          </a:p>
          <a:p>
            <a:r>
              <a:rPr lang="en-GB" b="1" dirty="0" smtClean="0">
                <a:solidFill>
                  <a:srgbClr val="002060"/>
                </a:solidFill>
              </a:rPr>
              <a:t>Long term health needs</a:t>
            </a:r>
          </a:p>
          <a:p>
            <a:r>
              <a:rPr lang="en-GB" b="1" dirty="0" smtClean="0">
                <a:solidFill>
                  <a:srgbClr val="002060"/>
                </a:solidFill>
              </a:rPr>
              <a:t>Physical  &amp; sensory disabilities </a:t>
            </a:r>
          </a:p>
          <a:p>
            <a:pPr>
              <a:buNone/>
            </a:pPr>
            <a:endParaRPr lang="en-GB" sz="2800" dirty="0"/>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179512" y="188640"/>
            <a:ext cx="8568952" cy="847725"/>
          </a:xfrm>
          <a:ln>
            <a:miter lim="800000"/>
            <a:headEnd/>
            <a:tailEnd/>
          </a:ln>
        </p:spPr>
        <p:txBody>
          <a:bodyPr vert="horz" wrap="square" lIns="91440" tIns="45720" rIns="91440" bIns="45720" numCol="1" anchor="t" anchorCtr="0" compatLnSpc="1">
            <a:prstTxWarp prst="textNoShape">
              <a:avLst/>
            </a:prstTxWarp>
          </a:bodyPr>
          <a:lstStyle/>
          <a:p>
            <a:pPr>
              <a:defRPr/>
            </a:pPr>
            <a:r>
              <a:rPr lang="en-GB" sz="4000" b="1" dirty="0" smtClean="0">
                <a:solidFill>
                  <a:srgbClr val="002060"/>
                </a:solidFill>
                <a:effectLst>
                  <a:outerShdw blurRad="38100" dist="38100" dir="2700000" algn="tl">
                    <a:srgbClr val="000000">
                      <a:alpha val="43137"/>
                    </a:srgbClr>
                  </a:outerShdw>
                </a:effectLst>
                <a:latin typeface="Arial Black" pitchFamily="34" charset="0"/>
              </a:rPr>
              <a:t>Telecare Equipment</a:t>
            </a:r>
          </a:p>
        </p:txBody>
      </p:sp>
      <p:sp>
        <p:nvSpPr>
          <p:cNvPr id="5" name="Slide Number Placeholder 3"/>
          <p:cNvSpPr txBox="1">
            <a:spLocks/>
          </p:cNvSpPr>
          <p:nvPr/>
        </p:nvSpPr>
        <p:spPr>
          <a:xfrm>
            <a:off x="8382000" y="6492875"/>
            <a:ext cx="7620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DB68A2-D781-4CE7-8831-0D755903EC4C}" type="slidenum">
              <a:rPr kumimoji="0" lang="en-GB" sz="18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GB" sz="1800" b="0" i="0" u="none" strike="noStrike" kern="1200" cap="none" spc="0" normalizeH="0" baseline="0" noProof="0" dirty="0">
              <a:ln>
                <a:noFill/>
              </a:ln>
              <a:solidFill>
                <a:schemeClr val="bg1"/>
              </a:solidFill>
              <a:effectLst/>
              <a:uLnTx/>
              <a:uFillTx/>
              <a:latin typeface="+mn-lt"/>
              <a:ea typeface="+mn-ea"/>
              <a:cs typeface="+mn-cs"/>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251520" y="1124744"/>
            <a:ext cx="1990725" cy="212407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483768" y="1124744"/>
            <a:ext cx="2009775" cy="21336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716016" y="1196752"/>
            <a:ext cx="1600200" cy="21240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179512" y="188640"/>
            <a:ext cx="8568952" cy="847725"/>
          </a:xfrm>
          <a:ln>
            <a:miter lim="800000"/>
            <a:headEnd/>
            <a:tailEnd/>
          </a:ln>
        </p:spPr>
        <p:txBody>
          <a:bodyPr vert="horz" wrap="square" lIns="91440" tIns="45720" rIns="91440" bIns="45720" numCol="1" anchor="t" anchorCtr="0" compatLnSpc="1">
            <a:prstTxWarp prst="textNoShape">
              <a:avLst/>
            </a:prstTxWarp>
          </a:bodyPr>
          <a:lstStyle/>
          <a:p>
            <a:pPr>
              <a:defRPr/>
            </a:pPr>
            <a:r>
              <a:rPr lang="en-GB" sz="4000" b="1" dirty="0" smtClean="0">
                <a:solidFill>
                  <a:srgbClr val="002060"/>
                </a:solidFill>
                <a:effectLst>
                  <a:outerShdw blurRad="38100" dist="38100" dir="2700000" algn="tl">
                    <a:srgbClr val="000000">
                      <a:alpha val="43137"/>
                    </a:srgbClr>
                  </a:outerShdw>
                </a:effectLst>
                <a:latin typeface="Arial Black" pitchFamily="34" charset="0"/>
              </a:rPr>
              <a:t>Telecare Equipment</a:t>
            </a:r>
          </a:p>
        </p:txBody>
      </p:sp>
      <p:sp>
        <p:nvSpPr>
          <p:cNvPr id="5" name="Slide Number Placeholder 3"/>
          <p:cNvSpPr txBox="1">
            <a:spLocks/>
          </p:cNvSpPr>
          <p:nvPr/>
        </p:nvSpPr>
        <p:spPr>
          <a:xfrm>
            <a:off x="8382000" y="6492875"/>
            <a:ext cx="7620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DB68A2-D781-4CE7-8831-0D755903EC4C}" type="slidenum">
              <a:rPr kumimoji="0" lang="en-GB" sz="18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GB" sz="1800" b="0" i="0" u="none" strike="noStrike" kern="1200" cap="none" spc="0" normalizeH="0" baseline="0" noProof="0" dirty="0">
              <a:ln>
                <a:noFill/>
              </a:ln>
              <a:solidFill>
                <a:schemeClr val="bg1"/>
              </a:solidFill>
              <a:effectLst/>
              <a:uLnTx/>
              <a:uFillTx/>
              <a:latin typeface="+mn-lt"/>
              <a:ea typeface="+mn-ea"/>
              <a:cs typeface="+mn-cs"/>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251520" y="1124744"/>
            <a:ext cx="1990725" cy="212407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483768" y="1124744"/>
            <a:ext cx="2009775" cy="21336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716016" y="1196752"/>
            <a:ext cx="1600200" cy="2124075"/>
          </a:xfrm>
          <a:prstGeom prst="rect">
            <a:avLst/>
          </a:prstGeom>
          <a:noFill/>
          <a:ln w="9525">
            <a:noFill/>
            <a:miter lim="800000"/>
            <a:headEnd/>
            <a:tailEnd/>
          </a:ln>
        </p:spPr>
      </p:pic>
      <p:sp>
        <p:nvSpPr>
          <p:cNvPr id="8" name="Rectangle 7"/>
          <p:cNvSpPr/>
          <p:nvPr/>
        </p:nvSpPr>
        <p:spPr>
          <a:xfrm>
            <a:off x="323528" y="3429000"/>
            <a:ext cx="8640960" cy="2677656"/>
          </a:xfrm>
          <a:prstGeom prst="rect">
            <a:avLst/>
          </a:prstGeom>
        </p:spPr>
        <p:txBody>
          <a:bodyPr wrap="square">
            <a:spAutoFit/>
          </a:bodyPr>
          <a:lstStyle/>
          <a:p>
            <a:r>
              <a:rPr lang="en-GB" sz="2400" b="1" dirty="0" smtClean="0">
                <a:solidFill>
                  <a:srgbClr val="002060"/>
                </a:solidFill>
                <a:latin typeface="Arial Black" pitchFamily="34" charset="0"/>
              </a:rPr>
              <a:t>Basic Safety Package : </a:t>
            </a:r>
            <a:r>
              <a:rPr lang="en-GB" sz="2400" dirty="0" smtClean="0">
                <a:solidFill>
                  <a:srgbClr val="002060"/>
                </a:solidFill>
                <a:latin typeface="Arial Black" pitchFamily="34" charset="0"/>
              </a:rPr>
              <a:t>an alarm and pendant, Smoke alarm and police approved key safe</a:t>
            </a:r>
            <a:r>
              <a:rPr lang="en-GB" sz="2400" b="1" dirty="0" smtClean="0">
                <a:solidFill>
                  <a:srgbClr val="002060"/>
                </a:solidFill>
                <a:latin typeface="Arial Black" pitchFamily="34" charset="0"/>
              </a:rPr>
              <a:t> </a:t>
            </a:r>
          </a:p>
          <a:p>
            <a:endParaRPr lang="en-GB" sz="2400" b="1" dirty="0" smtClean="0">
              <a:solidFill>
                <a:srgbClr val="002060"/>
              </a:solidFill>
              <a:latin typeface="Arial Black" pitchFamily="34" charset="0"/>
            </a:endParaRPr>
          </a:p>
          <a:p>
            <a:r>
              <a:rPr lang="en-GB" sz="2400" dirty="0" smtClean="0">
                <a:solidFill>
                  <a:srgbClr val="002060"/>
                </a:solidFill>
                <a:latin typeface="Arial Black" pitchFamily="34" charset="0"/>
              </a:rPr>
              <a:t>The package is offered to all new service users.</a:t>
            </a:r>
          </a:p>
          <a:p>
            <a:endParaRPr lang="en-GB" sz="2400" dirty="0" smtClean="0">
              <a:solidFill>
                <a:srgbClr val="002060"/>
              </a:solidFill>
              <a:latin typeface="Arial Black" pitchFamily="34" charset="0"/>
            </a:endParaRPr>
          </a:p>
          <a:p>
            <a:r>
              <a:rPr lang="en-GB" sz="2400" dirty="0" smtClean="0">
                <a:solidFill>
                  <a:srgbClr val="002060"/>
                </a:solidFill>
                <a:latin typeface="Arial Black" pitchFamily="34" charset="0"/>
              </a:rPr>
              <a:t>Existing service users can upgrade to this package if required.</a:t>
            </a:r>
            <a:endParaRPr lang="en-GB" sz="2400" dirty="0">
              <a:solidFill>
                <a:srgbClr val="002060"/>
              </a:solidFill>
              <a:latin typeface="Arial Black" pitchFamily="34" charset="0"/>
            </a:endParaRPr>
          </a:p>
        </p:txBody>
      </p:sp>
    </p:spTree>
    <p:extLst>
      <p:ext uri="{BB962C8B-B14F-4D97-AF65-F5344CB8AC3E}">
        <p14:creationId xmlns="" xmlns:p14="http://schemas.microsoft.com/office/powerpoint/2010/main" val="1934291781"/>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noChangeArrowheads="1"/>
          </p:cNvPicPr>
          <p:nvPr>
            <p:ph idx="1"/>
          </p:nvPr>
        </p:nvPicPr>
        <p:blipFill>
          <a:blip r:embed="rId2" cstate="print"/>
          <a:srcRect/>
          <a:stretch>
            <a:fillRect/>
          </a:stretch>
        </p:blipFill>
        <p:spPr bwMode="auto">
          <a:xfrm>
            <a:off x="323528" y="1268760"/>
            <a:ext cx="5437086" cy="2520280"/>
          </a:xfrm>
          <a:prstGeom prst="rect">
            <a:avLst/>
          </a:prstGeom>
          <a:noFill/>
          <a:ln w="9525">
            <a:noFill/>
            <a:miter lim="800000"/>
            <a:headEnd/>
            <a:tailEnd/>
          </a:ln>
        </p:spPr>
      </p:pic>
      <p:sp>
        <p:nvSpPr>
          <p:cNvPr id="7" name="TextBox 6"/>
          <p:cNvSpPr txBox="1"/>
          <p:nvPr/>
        </p:nvSpPr>
        <p:spPr>
          <a:xfrm>
            <a:off x="323528" y="3861048"/>
            <a:ext cx="8820472" cy="815608"/>
          </a:xfrm>
          <a:prstGeom prst="rect">
            <a:avLst/>
          </a:prstGeom>
          <a:noFill/>
        </p:spPr>
        <p:txBody>
          <a:bodyPr wrap="square" rtlCol="0">
            <a:spAutoFit/>
          </a:bodyPr>
          <a:lstStyle/>
          <a:p>
            <a:endParaRPr lang="en-GB" sz="2000" dirty="0" smtClean="0">
              <a:solidFill>
                <a:srgbClr val="002060"/>
              </a:solidFill>
              <a:latin typeface="Arial Black" pitchFamily="34" charset="0"/>
            </a:endParaRPr>
          </a:p>
          <a:p>
            <a:pPr>
              <a:lnSpc>
                <a:spcPct val="150000"/>
              </a:lnSpc>
            </a:pPr>
            <a:endParaRPr lang="en-GB" dirty="0"/>
          </a:p>
        </p:txBody>
      </p:sp>
      <p:sp>
        <p:nvSpPr>
          <p:cNvPr id="6" name="Rectangle 5"/>
          <p:cNvSpPr/>
          <p:nvPr/>
        </p:nvSpPr>
        <p:spPr>
          <a:xfrm>
            <a:off x="1907704" y="332656"/>
            <a:ext cx="4320480" cy="57606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4000" b="1" dirty="0" smtClean="0">
                <a:solidFill>
                  <a:srgbClr val="002060"/>
                </a:solidFill>
                <a:effectLst>
                  <a:outerShdw blurRad="38100" dist="38100" dir="2700000" algn="tl">
                    <a:srgbClr val="000000">
                      <a:alpha val="43137"/>
                    </a:srgbClr>
                  </a:outerShdw>
                </a:effectLst>
                <a:latin typeface="Arial Black" pitchFamily="34" charset="0"/>
              </a:rPr>
              <a:t>Fall Detector</a:t>
            </a: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noChangeArrowheads="1"/>
          </p:cNvPicPr>
          <p:nvPr>
            <p:ph idx="1"/>
          </p:nvPr>
        </p:nvPicPr>
        <p:blipFill>
          <a:blip r:embed="rId2" cstate="print"/>
          <a:srcRect/>
          <a:stretch>
            <a:fillRect/>
          </a:stretch>
        </p:blipFill>
        <p:spPr bwMode="auto">
          <a:xfrm>
            <a:off x="323528" y="1268760"/>
            <a:ext cx="5437086" cy="2520280"/>
          </a:xfrm>
          <a:prstGeom prst="rect">
            <a:avLst/>
          </a:prstGeom>
          <a:noFill/>
          <a:ln w="9525">
            <a:noFill/>
            <a:miter lim="800000"/>
            <a:headEnd/>
            <a:tailEnd/>
          </a:ln>
        </p:spPr>
      </p:pic>
      <p:sp>
        <p:nvSpPr>
          <p:cNvPr id="7" name="TextBox 6"/>
          <p:cNvSpPr txBox="1"/>
          <p:nvPr/>
        </p:nvSpPr>
        <p:spPr>
          <a:xfrm>
            <a:off x="323528" y="3861048"/>
            <a:ext cx="8820472" cy="1785104"/>
          </a:xfrm>
          <a:prstGeom prst="rect">
            <a:avLst/>
          </a:prstGeom>
          <a:noFill/>
        </p:spPr>
        <p:txBody>
          <a:bodyPr wrap="square" rtlCol="0">
            <a:spAutoFit/>
          </a:bodyPr>
          <a:lstStyle/>
          <a:p>
            <a:endParaRPr lang="en-GB" sz="2000" dirty="0" smtClean="0">
              <a:solidFill>
                <a:srgbClr val="002060"/>
              </a:solidFill>
              <a:latin typeface="Arial Black" pitchFamily="34" charset="0"/>
            </a:endParaRPr>
          </a:p>
          <a:p>
            <a:pPr>
              <a:lnSpc>
                <a:spcPct val="150000"/>
              </a:lnSpc>
            </a:pPr>
            <a:r>
              <a:rPr lang="en-GB" sz="2000" dirty="0" smtClean="0">
                <a:solidFill>
                  <a:srgbClr val="002060"/>
                </a:solidFill>
                <a:latin typeface="Arial Black" pitchFamily="34" charset="0"/>
              </a:rPr>
              <a:t>- ideal for people who are prone to falls and would be unable to raise an alarm themselves due to capacity issues or a certain medical condition such as, epilepsy.</a:t>
            </a:r>
            <a:r>
              <a:rPr lang="en-GB" dirty="0" smtClean="0"/>
              <a:t>  </a:t>
            </a:r>
            <a:endParaRPr lang="en-GB" dirty="0"/>
          </a:p>
        </p:txBody>
      </p:sp>
      <p:sp>
        <p:nvSpPr>
          <p:cNvPr id="6" name="Rectangle 5"/>
          <p:cNvSpPr/>
          <p:nvPr/>
        </p:nvSpPr>
        <p:spPr>
          <a:xfrm>
            <a:off x="1907704" y="332656"/>
            <a:ext cx="4320480" cy="57606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4000" b="1" dirty="0" smtClean="0">
                <a:solidFill>
                  <a:srgbClr val="002060"/>
                </a:solidFill>
                <a:effectLst>
                  <a:outerShdw blurRad="38100" dist="38100" dir="2700000" algn="tl">
                    <a:srgbClr val="000000">
                      <a:alpha val="43137"/>
                    </a:srgbClr>
                  </a:outerShdw>
                </a:effectLst>
                <a:latin typeface="Arial Black" pitchFamily="34" charset="0"/>
              </a:rPr>
              <a:t>Fall Detector</a:t>
            </a:r>
          </a:p>
        </p:txBody>
      </p:sp>
    </p:spTree>
    <p:extLst>
      <p:ext uri="{BB962C8B-B14F-4D97-AF65-F5344CB8AC3E}">
        <p14:creationId xmlns="" xmlns:p14="http://schemas.microsoft.com/office/powerpoint/2010/main" val="1957852066"/>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4294967295"/>
          </p:nvPr>
        </p:nvSpPr>
        <p:spPr>
          <a:xfrm>
            <a:off x="827584" y="116632"/>
            <a:ext cx="7086600" cy="720079"/>
          </a:xfrm>
          <a:prstGeom prst="rect">
            <a:avLst/>
          </a:prstGeom>
        </p:spPr>
        <p:txBody>
          <a:bodyPr/>
          <a:lstStyle/>
          <a:p>
            <a:pPr algn="ctr" eaLnBrk="1" hangingPunct="1">
              <a:buNone/>
            </a:pPr>
            <a:r>
              <a:rPr lang="en-GB" sz="3600" dirty="0" err="1" smtClean="0">
                <a:latin typeface="Arial" pitchFamily="34" charset="0"/>
                <a:cs typeface="Arial" pitchFamily="34" charset="0"/>
              </a:rPr>
              <a:t>iVi</a:t>
            </a:r>
            <a:r>
              <a:rPr lang="en-GB" sz="3600" dirty="0" smtClean="0">
                <a:latin typeface="Arial" pitchFamily="34" charset="0"/>
                <a:cs typeface="Arial" pitchFamily="34" charset="0"/>
              </a:rPr>
              <a:t> ‘The Intelligent Pendant’</a:t>
            </a:r>
          </a:p>
          <a:p>
            <a:pPr algn="ctr" eaLnBrk="1" hangingPunct="1">
              <a:buNone/>
            </a:pPr>
            <a:endParaRPr lang="en-GB" sz="2000" dirty="0" smtClean="0">
              <a:latin typeface="Arial" pitchFamily="34" charset="0"/>
              <a:cs typeface="Arial" pitchFamily="34" charset="0"/>
            </a:endParaRPr>
          </a:p>
        </p:txBody>
      </p:sp>
      <p:sp>
        <p:nvSpPr>
          <p:cNvPr id="4" name="TextBox 3"/>
          <p:cNvSpPr txBox="1"/>
          <p:nvPr/>
        </p:nvSpPr>
        <p:spPr>
          <a:xfrm>
            <a:off x="251520" y="1268760"/>
            <a:ext cx="5760640" cy="2800767"/>
          </a:xfrm>
          <a:prstGeom prst="rect">
            <a:avLst/>
          </a:prstGeom>
          <a:noFill/>
        </p:spPr>
        <p:txBody>
          <a:bodyPr wrap="square" rtlCol="0">
            <a:spAutoFit/>
          </a:bodyPr>
          <a:lstStyle/>
          <a:p>
            <a:r>
              <a:rPr lang="en-GB" sz="2400" b="1" dirty="0" smtClean="0"/>
              <a:t>What is it</a:t>
            </a:r>
          </a:p>
          <a:p>
            <a:endParaRPr lang="en-GB" dirty="0" smtClean="0"/>
          </a:p>
          <a:p>
            <a:r>
              <a:rPr lang="en-GB" sz="2000" dirty="0" smtClean="0">
                <a:latin typeface="Arial" pitchFamily="34" charset="0"/>
                <a:cs typeface="Arial" pitchFamily="34" charset="0"/>
              </a:rPr>
              <a:t>The </a:t>
            </a:r>
            <a:r>
              <a:rPr lang="en-GB" sz="2000" dirty="0" err="1" smtClean="0">
                <a:latin typeface="Arial" pitchFamily="34" charset="0"/>
                <a:cs typeface="Arial" pitchFamily="34" charset="0"/>
              </a:rPr>
              <a:t>iVi</a:t>
            </a:r>
            <a:r>
              <a:rPr lang="en-GB" sz="2000" dirty="0" smtClean="0">
                <a:latin typeface="Arial" pitchFamily="34" charset="0"/>
                <a:cs typeface="Arial" pitchFamily="34" charset="0"/>
              </a:rPr>
              <a:t> has been designed to operate as an intelligent pendant. It provides the standard function of an help button with the addition of automatic fall detection technology. </a:t>
            </a:r>
          </a:p>
          <a:p>
            <a:endParaRPr lang="en-GB" dirty="0" smtClean="0"/>
          </a:p>
          <a:p>
            <a:endParaRPr lang="en-GB" dirty="0" smtClean="0"/>
          </a:p>
          <a:p>
            <a:endParaRPr lang="en-GB" dirty="0"/>
          </a:p>
        </p:txBody>
      </p:sp>
      <p:pic>
        <p:nvPicPr>
          <p:cNvPr id="6" name="Picture 14" descr="X:\transfer\Telecare Product Management\New Products\Current projects\Fall Detector\Neck and waist\render 5.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l="34862" t="24570" r="24602" b="20912"/>
          <a:stretch>
            <a:fillRect/>
          </a:stretch>
        </p:blipFill>
        <p:spPr bwMode="auto">
          <a:xfrm rot="6815488">
            <a:off x="6327379" y="3869787"/>
            <a:ext cx="1655763" cy="1300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72400" y="1844824"/>
            <a:ext cx="768350" cy="246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262378186"/>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51520" y="0"/>
            <a:ext cx="8229600" cy="836712"/>
          </a:xfrm>
        </p:spPr>
        <p:txBody>
          <a:bodyPr/>
          <a:lstStyle/>
          <a:p>
            <a:r>
              <a:rPr lang="en-GB" dirty="0" smtClean="0"/>
              <a:t>How it works</a:t>
            </a:r>
          </a:p>
        </p:txBody>
      </p:sp>
      <p:sp>
        <p:nvSpPr>
          <p:cNvPr id="3" name="Content Placeholder 2"/>
          <p:cNvSpPr>
            <a:spLocks noGrp="1"/>
          </p:cNvSpPr>
          <p:nvPr>
            <p:ph idx="1"/>
          </p:nvPr>
        </p:nvSpPr>
        <p:spPr>
          <a:xfrm>
            <a:off x="395536" y="1124744"/>
            <a:ext cx="8229600" cy="4637087"/>
          </a:xfrm>
        </p:spPr>
        <p:txBody>
          <a:bodyPr>
            <a:normAutofit lnSpcReduction="10000"/>
          </a:bodyPr>
          <a:lstStyle/>
          <a:p>
            <a:pPr>
              <a:buNone/>
              <a:defRPr/>
            </a:pPr>
            <a:endParaRPr lang="en-GB" sz="2000" dirty="0" smtClean="0">
              <a:latin typeface="Arial" pitchFamily="34" charset="0"/>
              <a:cs typeface="Arial" pitchFamily="34" charset="0"/>
            </a:endParaRPr>
          </a:p>
          <a:p>
            <a:pPr>
              <a:defRPr/>
            </a:pPr>
            <a:r>
              <a:rPr lang="en-GB" sz="2000" dirty="0" smtClean="0">
                <a:latin typeface="Arial" pitchFamily="34" charset="0"/>
                <a:cs typeface="Arial" pitchFamily="34" charset="0"/>
              </a:rPr>
              <a:t>The fall detection algorithm is designed to make use of changes in barometric pressure, acceleration and static orientation in order to assess whether a fall event has taken place. How quick it drops or stops/acceleration.  </a:t>
            </a:r>
          </a:p>
          <a:p>
            <a:pPr>
              <a:defRPr/>
            </a:pPr>
            <a:endParaRPr lang="en-GB" sz="2000" dirty="0" smtClean="0">
              <a:latin typeface="Arial" pitchFamily="34" charset="0"/>
              <a:cs typeface="Arial" pitchFamily="34" charset="0"/>
            </a:endParaRPr>
          </a:p>
          <a:p>
            <a:pPr>
              <a:defRPr/>
            </a:pPr>
            <a:r>
              <a:rPr lang="en-GB" sz="2000" dirty="0" smtClean="0">
                <a:latin typeface="Arial" pitchFamily="34" charset="0"/>
                <a:cs typeface="Arial" pitchFamily="34" charset="0"/>
              </a:rPr>
              <a:t>When </a:t>
            </a:r>
            <a:r>
              <a:rPr lang="en-GB" sz="2000" dirty="0">
                <a:latin typeface="Arial" pitchFamily="34" charset="0"/>
                <a:cs typeface="Arial" pitchFamily="34" charset="0"/>
              </a:rPr>
              <a:t>the </a:t>
            </a:r>
            <a:r>
              <a:rPr lang="en-GB" sz="2000" dirty="0" err="1" smtClean="0">
                <a:latin typeface="Arial" pitchFamily="34" charset="0"/>
                <a:cs typeface="Arial" pitchFamily="34" charset="0"/>
              </a:rPr>
              <a:t>iVi</a:t>
            </a:r>
            <a:r>
              <a:rPr lang="en-GB" sz="2000" dirty="0" smtClean="0">
                <a:latin typeface="Arial" pitchFamily="34" charset="0"/>
                <a:cs typeface="Arial" pitchFamily="34" charset="0"/>
              </a:rPr>
              <a:t> </a:t>
            </a:r>
            <a:r>
              <a:rPr lang="en-GB" sz="2000" dirty="0">
                <a:latin typeface="Arial" pitchFamily="34" charset="0"/>
                <a:cs typeface="Arial" pitchFamily="34" charset="0"/>
              </a:rPr>
              <a:t>detects an event which is assessed to be like a fall </a:t>
            </a:r>
            <a:r>
              <a:rPr lang="en-GB" sz="2000" dirty="0" smtClean="0">
                <a:latin typeface="Arial" pitchFamily="34" charset="0"/>
                <a:cs typeface="Arial" pitchFamily="34" charset="0"/>
              </a:rPr>
              <a:t>(up to 20 seconds) then </a:t>
            </a:r>
            <a:r>
              <a:rPr lang="en-GB" sz="2000" dirty="0">
                <a:latin typeface="Arial" pitchFamily="34" charset="0"/>
                <a:cs typeface="Arial" pitchFamily="34" charset="0"/>
              </a:rPr>
              <a:t>it will alert the user by </a:t>
            </a:r>
            <a:r>
              <a:rPr lang="en-GB" sz="2000" dirty="0" smtClean="0">
                <a:latin typeface="Arial" pitchFamily="34" charset="0"/>
                <a:cs typeface="Arial" pitchFamily="34" charset="0"/>
              </a:rPr>
              <a:t>emitting tones from the sounder and lighting the green LED. </a:t>
            </a:r>
            <a:r>
              <a:rPr lang="en-GB" sz="2000" dirty="0">
                <a:latin typeface="Arial" pitchFamily="34" charset="0"/>
                <a:cs typeface="Arial" pitchFamily="34" charset="0"/>
              </a:rPr>
              <a:t>The user </a:t>
            </a:r>
            <a:r>
              <a:rPr lang="en-GB" sz="2000" dirty="0" smtClean="0">
                <a:latin typeface="Arial" pitchFamily="34" charset="0"/>
                <a:cs typeface="Arial" pitchFamily="34" charset="0"/>
              </a:rPr>
              <a:t>then has </a:t>
            </a:r>
            <a:r>
              <a:rPr lang="en-GB" sz="2000" dirty="0">
                <a:solidFill>
                  <a:schemeClr val="accent6">
                    <a:lumMod val="50000"/>
                  </a:schemeClr>
                </a:solidFill>
                <a:latin typeface="Arial" pitchFamily="34" charset="0"/>
                <a:cs typeface="Arial" pitchFamily="34" charset="0"/>
              </a:rPr>
              <a:t>10 </a:t>
            </a:r>
            <a:r>
              <a:rPr lang="en-GB" sz="2000" dirty="0">
                <a:latin typeface="Arial" pitchFamily="34" charset="0"/>
                <a:cs typeface="Arial" pitchFamily="34" charset="0"/>
              </a:rPr>
              <a:t>seconds </a:t>
            </a:r>
            <a:r>
              <a:rPr lang="en-GB" sz="2000" dirty="0" smtClean="0">
                <a:latin typeface="Arial" pitchFamily="34" charset="0"/>
                <a:cs typeface="Arial" pitchFamily="34" charset="0"/>
              </a:rPr>
              <a:t>to cancel </a:t>
            </a:r>
            <a:r>
              <a:rPr lang="en-GB" sz="2000" dirty="0">
                <a:latin typeface="Arial" pitchFamily="34" charset="0"/>
                <a:cs typeface="Arial" pitchFamily="34" charset="0"/>
              </a:rPr>
              <a:t>the alert by </a:t>
            </a:r>
            <a:r>
              <a:rPr lang="en-GB" sz="2000" dirty="0" smtClean="0">
                <a:latin typeface="Arial" pitchFamily="34" charset="0"/>
                <a:cs typeface="Arial" pitchFamily="34" charset="0"/>
              </a:rPr>
              <a:t>pressing </a:t>
            </a:r>
            <a:r>
              <a:rPr lang="en-GB" sz="2000" dirty="0">
                <a:latin typeface="Arial" pitchFamily="34" charset="0"/>
                <a:cs typeface="Arial" pitchFamily="34" charset="0"/>
              </a:rPr>
              <a:t>the </a:t>
            </a:r>
            <a:r>
              <a:rPr lang="en-GB" sz="2000" dirty="0" smtClean="0">
                <a:latin typeface="Arial" pitchFamily="34" charset="0"/>
                <a:cs typeface="Arial" pitchFamily="34" charset="0"/>
              </a:rPr>
              <a:t>cancel </a:t>
            </a:r>
            <a:r>
              <a:rPr lang="en-GB" sz="2000" dirty="0">
                <a:latin typeface="Arial" pitchFamily="34" charset="0"/>
                <a:cs typeface="Arial" pitchFamily="34" charset="0"/>
              </a:rPr>
              <a:t>button</a:t>
            </a:r>
            <a:r>
              <a:rPr lang="en-GB" sz="2000" dirty="0" smtClean="0">
                <a:latin typeface="Arial" pitchFamily="34" charset="0"/>
                <a:cs typeface="Arial" pitchFamily="34" charset="0"/>
              </a:rPr>
              <a:t>.</a:t>
            </a:r>
          </a:p>
          <a:p>
            <a:pPr>
              <a:defRPr/>
            </a:pPr>
            <a:endParaRPr lang="en-GB" sz="2000" dirty="0">
              <a:latin typeface="Arial" pitchFamily="34" charset="0"/>
              <a:cs typeface="Arial" pitchFamily="34" charset="0"/>
            </a:endParaRPr>
          </a:p>
          <a:p>
            <a:pPr>
              <a:defRPr/>
            </a:pPr>
            <a:r>
              <a:rPr lang="en-GB" sz="2000" dirty="0" smtClean="0">
                <a:latin typeface="Arial" pitchFamily="34" charset="0"/>
                <a:cs typeface="Arial" pitchFamily="34" charset="0"/>
              </a:rPr>
              <a:t>The </a:t>
            </a:r>
            <a:r>
              <a:rPr lang="en-GB" sz="2000" dirty="0" err="1" smtClean="0">
                <a:latin typeface="Arial" pitchFamily="34" charset="0"/>
                <a:cs typeface="Arial" pitchFamily="34" charset="0"/>
              </a:rPr>
              <a:t>iVi</a:t>
            </a:r>
            <a:r>
              <a:rPr lang="en-GB" sz="2000" dirty="0" smtClean="0">
                <a:latin typeface="Arial" pitchFamily="34" charset="0"/>
                <a:cs typeface="Arial" pitchFamily="34" charset="0"/>
              </a:rPr>
              <a:t> can also assess </a:t>
            </a:r>
            <a:r>
              <a:rPr lang="en-GB" sz="2000" dirty="0">
                <a:latin typeface="Arial" pitchFamily="34" charset="0"/>
                <a:cs typeface="Arial" pitchFamily="34" charset="0"/>
              </a:rPr>
              <a:t>whether </a:t>
            </a:r>
            <a:r>
              <a:rPr lang="en-GB" sz="2000" dirty="0" smtClean="0">
                <a:latin typeface="Arial" pitchFamily="34" charset="0"/>
                <a:cs typeface="Arial" pitchFamily="34" charset="0"/>
              </a:rPr>
              <a:t>it is </a:t>
            </a:r>
            <a:r>
              <a:rPr lang="en-GB" sz="2000" dirty="0">
                <a:latin typeface="Arial" pitchFamily="34" charset="0"/>
                <a:cs typeface="Arial" pitchFamily="34" charset="0"/>
              </a:rPr>
              <a:t>being </a:t>
            </a:r>
            <a:r>
              <a:rPr lang="en-GB" sz="2000" dirty="0" smtClean="0">
                <a:latin typeface="Arial" pitchFamily="34" charset="0"/>
                <a:cs typeface="Arial" pitchFamily="34" charset="0"/>
              </a:rPr>
              <a:t>worn. </a:t>
            </a:r>
            <a:r>
              <a:rPr lang="en-GB" sz="2000" dirty="0">
                <a:latin typeface="Arial" pitchFamily="34" charset="0"/>
                <a:cs typeface="Arial" pitchFamily="34" charset="0"/>
              </a:rPr>
              <a:t>The period before this raises an alarm is </a:t>
            </a:r>
            <a:r>
              <a:rPr lang="en-GB" sz="2000" dirty="0" smtClean="0">
                <a:latin typeface="Arial" pitchFamily="34" charset="0"/>
                <a:cs typeface="Arial" pitchFamily="34" charset="0"/>
              </a:rPr>
              <a:t>configurable (3, 5 or 7 days). This feature is turned off by default and only turned on in advanced mode.</a:t>
            </a:r>
            <a:endParaRPr lang="en-GB" sz="2000" dirty="0">
              <a:latin typeface="Arial" pitchFamily="34" charset="0"/>
              <a:cs typeface="Arial" pitchFamily="34" charset="0"/>
            </a:endParaRPr>
          </a:p>
        </p:txBody>
      </p:sp>
    </p:spTree>
    <p:extLst>
      <p:ext uri="{BB962C8B-B14F-4D97-AF65-F5344CB8AC3E}">
        <p14:creationId xmlns="" xmlns:p14="http://schemas.microsoft.com/office/powerpoint/2010/main" val="810418312"/>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179512" y="188640"/>
            <a:ext cx="8568952" cy="847725"/>
          </a:xfrm>
          <a:ln>
            <a:miter lim="800000"/>
            <a:headEnd/>
            <a:tailEnd/>
          </a:ln>
        </p:spPr>
        <p:txBody>
          <a:bodyPr vert="horz" wrap="square" lIns="91440" tIns="45720" rIns="91440" bIns="45720" numCol="1" anchor="t" anchorCtr="0" compatLnSpc="1">
            <a:prstTxWarp prst="textNoShape">
              <a:avLst/>
            </a:prstTxWarp>
          </a:bodyPr>
          <a:lstStyle/>
          <a:p>
            <a:r>
              <a:rPr lang="en-GB" sz="4000" b="1" dirty="0" smtClean="0">
                <a:solidFill>
                  <a:srgbClr val="002060"/>
                </a:solidFill>
                <a:effectLst>
                  <a:outerShdw blurRad="38100" dist="38100" dir="2700000" algn="tl">
                    <a:srgbClr val="000000">
                      <a:alpha val="43137"/>
                    </a:srgbClr>
                  </a:outerShdw>
                </a:effectLst>
                <a:latin typeface="Arial Black" pitchFamily="34" charset="0"/>
              </a:rPr>
              <a:t>Magi Plug</a:t>
            </a:r>
          </a:p>
        </p:txBody>
      </p:sp>
      <p:sp>
        <p:nvSpPr>
          <p:cNvPr id="5" name="Slide Number Placeholder 3"/>
          <p:cNvSpPr txBox="1">
            <a:spLocks/>
          </p:cNvSpPr>
          <p:nvPr/>
        </p:nvSpPr>
        <p:spPr>
          <a:xfrm>
            <a:off x="8382000" y="6492875"/>
            <a:ext cx="7620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DB68A2-D781-4CE7-8831-0D755903EC4C}" type="slidenum">
              <a:rPr kumimoji="0" lang="en-GB" sz="18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GB"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10" name="Rectangle 9"/>
          <p:cNvSpPr/>
          <p:nvPr/>
        </p:nvSpPr>
        <p:spPr>
          <a:xfrm>
            <a:off x="611560" y="3356992"/>
            <a:ext cx="8064896" cy="1600438"/>
          </a:xfrm>
          <a:prstGeom prst="rect">
            <a:avLst/>
          </a:prstGeom>
        </p:spPr>
        <p:txBody>
          <a:bodyPr wrap="square">
            <a:spAutoFit/>
          </a:bodyPr>
          <a:lstStyle/>
          <a:p>
            <a:endParaRPr lang="en-GB" b="1" dirty="0" smtClean="0"/>
          </a:p>
          <a:p>
            <a:pPr algn="just">
              <a:lnSpc>
                <a:spcPct val="150000"/>
              </a:lnSpc>
            </a:pPr>
            <a:r>
              <a:rPr lang="en-GB" sz="2000" dirty="0" smtClean="0"/>
              <a:t/>
            </a:r>
            <a:br>
              <a:rPr lang="en-GB" sz="2000" dirty="0" smtClean="0"/>
            </a:br>
            <a:endParaRPr lang="en-GB" sz="2000" dirty="0" smtClean="0">
              <a:solidFill>
                <a:srgbClr val="002060"/>
              </a:solidFill>
              <a:latin typeface="Arial Black" pitchFamily="34" charset="0"/>
            </a:endParaRPr>
          </a:p>
          <a:p>
            <a:endParaRPr lang="en-GB" sz="2000" dirty="0">
              <a:solidFill>
                <a:srgbClr val="002060"/>
              </a:solidFill>
              <a:latin typeface="Arial Black" pitchFamily="34" charset="0"/>
            </a:endParaRPr>
          </a:p>
        </p:txBody>
      </p:sp>
      <p:sp>
        <p:nvSpPr>
          <p:cNvPr id="25602" name="AutoShape 2" descr="data:image/jpeg;base64,/9j/4AAQSkZJRgABAQAAAQABAAD/2wCEAAkGBhAPEBAPDw8QEBAQEA4QEBARDw8QDw0QFRAVFBQQFBQYHCYeFxkjGRIUHy8gIycpLCwsFR4xNTAqNSYrLCkBCQoKDgwOGg8PGTUkHiEsLCkpKS8sLCwsKSwsKSksKSwpKTIsKSwpKSwpLCwpKSwsKSwpNSk1LCkpLCwpLCwsMP/AABEIAOEA4QMBIgACEQEDEQH/xAAcAAEAAQUBAQAAAAAAAAAAAAAAAQIDBAUGBwj/xAA8EAACAQICBwQIBQMFAQEAAAAAAQIDEQQhBQYSMUFRYQdxgZETFCIyQlKh0SNicrHBgpLwFTNDg+HSJP/EABoBAQADAQEBAAAAAAAAAAAAAAABAgUDBAb/xAApEQEAAgIBAwMDBAMAAAAAAAAAAQIDEQQSITEFE0EyUWGRoeHwI0Jx/9oADAMBAAIRAxEAPwD3EAAAAAAAAAAAAAAAAAAAAAAAAAAAAAAAAAAAAAAAAAAAAAAAAAAAAAAAAAAAAAAAAAAAAAAAAAAAAAAAAAAAAAAAAAAAAAAAAAAAAAAAAAAAAAAAAAAAAAAAAAAAAAAAAESlbeY9THxWSvJ9PuBkkOVjXVtINe9KMOizZrq+mY8E5Pq2/oRsb14qHzFLxi5S8jlsbpypTW04TinutTk7+SNLW12Svd1Fb5oyjfzIm0Q5zkrHl6D69+WRHr/5ZHlz7SYXtao+qazL1LtNpJ2k6se+N19Dn79N62r79Pu9K/1BfKypY+HVeBx+A13oVclVg+kvZf1N3Qx9OpyT+jOkWifDpFonw3UcRF/Ei4maedJ2ytfg2roxqeklF7E/ZkuTt9Cdws6IGuo6Qb3NTXlIyaWMi3Z+y+TsSMgEXJAAAAAAAAAAAAAAABDdgDMbEY5RyWb+iMXF41yezHJcy1SokSK5ylN3bvyJVEtYjGRprfd8rnE6e7RaNFuCm6k18FNppPrLcis2iPLnfJWkbtLtqnoo+843382WJaUox3K/hY8hx2veJqe440k+S2peb+xr/wDUK9VpSq1ZyeSipSu+iiivXE+Gff1KkfTG3tT09Dl9UiqOmKU8mr+KdzznRGoGMr2lUj6CDzcqre210hv87HoehNWMPg4+xHan8VWec33cIroizvgzZcs96aj8mK0Xg6kJSrYelsOLcpSpwjaK4t5NHlGO1fwNW7o1K+Ed3aNResUWr5e0rTj5M6TXfWhV5KhRk3Spt+ka3VKidkuqX7s5iOJ5k+1Sfqhjeoc+fc6ccRMR5/LGq9nmkNn0lBQxNPO06FWMr/0uzT6WMfCaZ0ho6ajUVWMU86VaMlGS/K3u8Dq9X9PywlTbTbpysqsOEl8yXzLn4Ho9DE0cXDdCpBq+zKMZRfgzhbjRSd0l6eFenJrus6tHmGu1R1ghjaKqRvlvT96D4xZpu02pKhSo4mnJxlGp6OVs9qMk2rrvj9TrsLo6jQTVKlTpRbu1CEYJ9XY4btQx0alGFFPOVRSS6RTz82XvEzSY+Wpmt7eGZtLSaJ7QZJpVVdfNHf5HdaJ1np1o5SU1xXxI8Qlg2txewmPq0ZKUZNNdbHlrlyU+ruzsXO15fRFDEtLahLajyedjPoYuM+j5Peed6h60esv0c2tvNSXNWupWO0nT5HtraLRuGvjvF69UNuDAwuO+GfhLn3meXXAAAAAAAAAABDlY1OLxbk7LJcv57zI0hX4Lhm/sYNKPET2FdKBOLxCpwc2XEjnO0SdSOj6s6au4uO1bhCT2ZS8LopM6jat7dNZn7POdb9eXiVKhh9uK236SrtW9LFXWzH8pyVDDSZk4fCnW6m6r+uVlGWVGnaVV7m1fKC6u3kmeX27ZJ3Z85fNbNfpr3mVjVPUOrjfbf4VBOzqNXcnxUFxfXcvoeq6K1ewmAh+FTUXbOpL2qs++XDuVkbOnThSglGKjCEbKKVlGKWSSPO9cNcM3To1Pau1Oy/21yT5v6HpisVhqdGPiU67d5/vh3lDSkJtpc95k1qe1Fxva6aut6ut6PCtG6y1MNVVWLcvng3dVI8b348metat6y0sXBSpy2luzylB/LJcGTFons6cblVzx41P2eaaR1cxODbhXg3G72a0U3Sqq/vJ8H0eZhWPeGr5cOK4Mwa2hcJJ3nh8O3zdOnf8AY6Rbtpm5vR+q02pbX/Xi0Z2yvd8uJ6DqDo3EQU6laEqdNpKnGd1OXOWzvUd286qhgsNRzp06NN84whF+aRe9bpv4kRMvRw/TfYv1zbcsXS9f0dGpL8sn5K54rjdITxE3UqO7e7lFcIroe44vD0q8JU6lpQkmmlJp2atk000c4uzbR97pVrcvTZftco68/jZc+opPZ5Z6K4w+h6mIlsUacqkuUIt273uXiewYbUrAU92HhJ86k5z+knb6G2pxpUlswUIRXwxUYryRE1iXixelXid3t+jlNSNR/Ub1qzUsRKLioxzjRi96vxk/4OtTLVTGw4Zsow+NjOWzx/zImIiI1Dbx0rjr01XakbmRgsZb2Z+DLeyWqkSzo3IMPBYm6s3nw+xmEgAAAAAFuvV2Yt+XeXDAx9TNR8WTAwq0r+ObK6aLb3l2BWfIuIpxOGhVhOnUipQnGUJxfxRas0SitEImNvGNM6pV8HWdP0dSpBv8KpGDkqkW8k7LKXBroek6j6FlhsKvSRcalWTqTT95LdFPrZfU6CJKEQ8WHg0xZJyRP8NPrdjXRwdepHfGOXe3ZfVo8MqNyu3nfNvi3zPoLSmj44mjVoT92rCUG+Mb7pLudmeHY/RFTDVZ0a0bTg/CS4Ti+KazK2jbw+qRaJrb4amWHNvqbpL1XFwbls06n4dR8Ff3ZPulbwbLWwWK1ApOPXeGVi5E0tEvoHC19uKfn3nGa+aVxuj16ejhPWsPZ+kkqklOg/zxUX7H5l42NdqTrhlGhVl+JFWi3uqxW5fqt5nomHxMaiy8UdI7w+qxZa5qdVZeD1+1/GT/ANvC0odZSqT/AJRRhu0jH3vN0ZL5fRWXmnc9L1i7KcHiW6lD/wDNVd29iN6Mn1p/D/T5HB6S7NMbh7/g+mj89H8Rf2+8vI4XjL8PHyLZqfHb7wzcP2l1H71CP9NSS+jRmQ7RudGXhOP2OLno+UMpRcWt6knFrwYWHJibfLNnnZY/2drPtF5UZeNRfYxKvaFWfu0oLrKUpfTI5dUDJwei6tWWzSpzqN8IQlL9i27Ijm5rzrqZmL1mxda6daUYv4adoJ+WZ2HZhoOonUxc3JQadOnG7tUlf2p2423X5tlnV7s1qSani/w4b/Rpp1Z9G1lD9z0ejQjCMYQioxilGMUrKKS3IitJ3u0tPi4bzPXk/dLiQ6ZcIbO7TWHDZf8Am82OHrbS6rea6sy7hZ2l35EwNiAAAAAM1OIlecn1NsaVvN97/cmBTxK4spkiUVkXUVoogytAVomxCZIE2NRrDqzRxsLVFs1I39HVj70OnWPQ24Cl6VvHTaNw8c0xqjisK3t03OC3VaacoPq+MfE00o3PfTX4zV7C1s6uHpSfzbKjLzjYMTN6PEzvHbX4l4VKFs9z6ZNdUdToHXadO0K95JZKoveX6lx7953Fbs6wEv8AjnH9NaaXk7mJLstwT3SxC7qsf5iV6dSjFwuVhndJhtNG6xQqxTUozjzi/wDMzb0qsZq8Wc1hOznC0pbVOriovpVir99o5nR4XCRpK0b97d2yzaxTkmP8kalXUoxmrTjGX6oqX7mHPQOFlvwtB/8ATT+xsAF5pWfMNfDQOFjuw1Bf9NP7GZCmoq0UorlFKK8kVhgilY8QggllLCyblDkGyhsCioSmUSKyYG1i7pdyJLWFfsR7v5LoAAADT1YbMpLk35bzcGv0jSs1Ndz/AIZMDFaIRUiGhMCqLLiZZTK0yovIquWkytMCsIgICokoJuBXcXKLkgVXBSCRUQRchsCq5SLkXAkpYbKWwIZQ2S2UNgQt5WQkTGN2ore8v/SYGxwq9iPcXSIqyS5ZEkAAABTOCaaaunvKgBp6sNiTi++P5kQbLF4SNRWeTWcWt6ZqZSlB7FRWfCXwy6k7FywCJAJlakWybkC6pFW0WLlW0BduTctKQ2gLtxtFraFwLu0Not3G0Bc2iLlG0LgVXFyi5FwKmyLkXAEMJEkSklm8iQbMzA0nnJq1/dXFR5vvMbCYZ1faldQysvn6vobQgAAAAAAAAC1Xw8Zx2ZK6+q6pl0AaKrhalHNe3DuzXev5Qp4iMune/wCTemHidGQnn7sua4963MDDIKZ6Pq0/d9pfl/8Al/wWY4rg1nx4PyZOxkpEFCrp8bd+RcTAi4uSCRFyUwLEaC5ITQQAkAkQBctvERXG/dmQLpBjSxl2oxWb3LfJ+CL9PRlSpnN7K5PN+SyRAtzxSWUc293J93MyMPoxz9qq3bhDcvH7GbhcFGmvZWfGT95+JkAQlbcSAAAAAAAAAAAAAAAC3UoxllJJ96LgAwP9Gp52cl0vdLzMWpomor7LjLlm4v7G5AHPeirr/jqL+2X7Nlt4xrfl+qEo/ujpQBzXr/WPn/6Ssa+cbd50TgnvSfgUSw0HvhF/0oDQrG/p/uDx3WK8Tfxw8VujFd0UitRXJBLnfW5Pdd/ppyf8EtVnup1n4KC+rR0NhYG2hpaLry95Qp/qk5y8ll9TMpaEj8c5T6e5HyWf1NnYBC1Sw0Ie7GMe5JF0AAAAAAAAAAAAAAAAAAAAAAAAAAAAAAAAAAAAAAAAAAAAAAAAAAAAAAAAAAAAAAAAAAAAAAAAAAAAAAAAAAAAAAAAAAAAAAAAAAAAAAAAAAAAAAAAAAAAAAAAAAAAAAAAAAAAP//Z"/>
          <p:cNvSpPr>
            <a:spLocks noChangeAspect="1" noChangeArrowheads="1"/>
          </p:cNvSpPr>
          <p:nvPr/>
        </p:nvSpPr>
        <p:spPr bwMode="auto">
          <a:xfrm>
            <a:off x="63500" y="-1038225"/>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5604" name="AutoShape 4" descr="data:image/jpeg;base64,/9j/4AAQSkZJRgABAQAAAQABAAD/2wCEAAkGBhAPEBAPDw8QEBAQEA4QEBARDw8QDw0QFRAVFBQQFBQYHCYeFxkjGRIUHy8gIycpLCwsFR4xNTAqNSYrLCkBCQoKDgwOGg8PGTUkHiEsLCkpKS8sLCwsKSwsKSksKSwpKTIsKSwpKSwpLCwpKSwsKSwpNSk1LCkpLCwpLCwsMP/AABEIAOEA4QMBIgACEQEDEQH/xAAcAAEAAQUBAQAAAAAAAAAAAAAAAQIDBAUGBwj/xAA8EAACAQICBwQIBQMFAQEAAAAAAQIDEQQhBQYSMUFRYQdxgZETFCIyQlKh0SNicrHBgpLwFTNDg+HSJP/EABoBAQADAQEBAAAAAAAAAAAAAAABAgUDBAb/xAApEQEAAgIBAwMDBAMAAAAAAAAAAQIDEQQSITEFE0EyUWGRoeHwI0Jx/9oADAMBAAIRAxEAPwD3EAAAAAAAAAAAAAAAAAAAAAAAAAAAAAAAAAAAAAAAAAAAAAAAAAAAAAAAAAAAAAAAAAAAAAAAAAAAAAAAAAAAAAAAAAAAAAAAAAAAAAAAAAAAAAAAAAAAAAAAAAAAAAAAAESlbeY9THxWSvJ9PuBkkOVjXVtINe9KMOizZrq+mY8E5Pq2/oRsb14qHzFLxi5S8jlsbpypTW04TinutTk7+SNLW12Svd1Fb5oyjfzIm0Q5zkrHl6D69+WRHr/5ZHlz7SYXtao+qazL1LtNpJ2k6se+N19Dn79N62r79Pu9K/1BfKypY+HVeBx+A13oVclVg+kvZf1N3Qx9OpyT+jOkWifDpFonw3UcRF/Ei4maedJ2ytfg2roxqeklF7E/ZkuTt9Cdws6IGuo6Qb3NTXlIyaWMi3Z+y+TsSMgEXJAAAAAAAAAAAAAAABDdgDMbEY5RyWb+iMXF41yezHJcy1SokSK5ylN3bvyJVEtYjGRprfd8rnE6e7RaNFuCm6k18FNppPrLcis2iPLnfJWkbtLtqnoo+843382WJaUox3K/hY8hx2veJqe440k+S2peb+xr/wDUK9VpSq1ZyeSipSu+iiivXE+Gff1KkfTG3tT09Dl9UiqOmKU8mr+KdzznRGoGMr2lUj6CDzcqre210hv87HoehNWMPg4+xHan8VWec33cIroizvgzZcs96aj8mK0Xg6kJSrYelsOLcpSpwjaK4t5NHlGO1fwNW7o1K+Ed3aNResUWr5e0rTj5M6TXfWhV5KhRk3Spt+ka3VKidkuqX7s5iOJ5k+1Sfqhjeoc+fc6ccRMR5/LGq9nmkNn0lBQxNPO06FWMr/0uzT6WMfCaZ0ho6ajUVWMU86VaMlGS/K3u8Dq9X9PywlTbTbpysqsOEl8yXzLn4Ho9DE0cXDdCpBq+zKMZRfgzhbjRSd0l6eFenJrus6tHmGu1R1ghjaKqRvlvT96D4xZpu02pKhSo4mnJxlGp6OVs9qMk2rrvj9TrsLo6jQTVKlTpRbu1CEYJ9XY4btQx0alGFFPOVRSS6RTz82XvEzSY+Wpmt7eGZtLSaJ7QZJpVVdfNHf5HdaJ1np1o5SU1xXxI8Qlg2txewmPq0ZKUZNNdbHlrlyU+ruzsXO15fRFDEtLahLajyedjPoYuM+j5Peed6h60esv0c2tvNSXNWupWO0nT5HtraLRuGvjvF69UNuDAwuO+GfhLn3meXXAAAAAAAAAABDlY1OLxbk7LJcv57zI0hX4Lhm/sYNKPET2FdKBOLxCpwc2XEjnO0SdSOj6s6au4uO1bhCT2ZS8LopM6jat7dNZn7POdb9eXiVKhh9uK236SrtW9LFXWzH8pyVDDSZk4fCnW6m6r+uVlGWVGnaVV7m1fKC6u3kmeX27ZJ3Z85fNbNfpr3mVjVPUOrjfbf4VBOzqNXcnxUFxfXcvoeq6K1ewmAh+FTUXbOpL2qs++XDuVkbOnThSglGKjCEbKKVlGKWSSPO9cNcM3To1Pau1Oy/21yT5v6HpisVhqdGPiU67d5/vh3lDSkJtpc95k1qe1Fxva6aut6ut6PCtG6y1MNVVWLcvng3dVI8b348metat6y0sXBSpy2luzylB/LJcGTFons6cblVzx41P2eaaR1cxODbhXg3G72a0U3Sqq/vJ8H0eZhWPeGr5cOK4Mwa2hcJJ3nh8O3zdOnf8AY6Rbtpm5vR+q02pbX/Xi0Z2yvd8uJ6DqDo3EQU6laEqdNpKnGd1OXOWzvUd286qhgsNRzp06NN84whF+aRe9bpv4kRMvRw/TfYv1zbcsXS9f0dGpL8sn5K54rjdITxE3UqO7e7lFcIroe44vD0q8JU6lpQkmmlJp2atk000c4uzbR97pVrcvTZftco68/jZc+opPZ5Z6K4w+h6mIlsUacqkuUIt273uXiewYbUrAU92HhJ86k5z+knb6G2pxpUlswUIRXwxUYryRE1iXixelXid3t+jlNSNR/Ub1qzUsRKLioxzjRi96vxk/4OtTLVTGw4Zsow+NjOWzx/zImIiI1Dbx0rjr01XakbmRgsZb2Z+DLeyWqkSzo3IMPBYm6s3nw+xmEgAAAAAFuvV2Yt+XeXDAx9TNR8WTAwq0r+ObK6aLb3l2BWfIuIpxOGhVhOnUipQnGUJxfxRas0SitEImNvGNM6pV8HWdP0dSpBv8KpGDkqkW8k7LKXBroek6j6FlhsKvSRcalWTqTT95LdFPrZfU6CJKEQ8WHg0xZJyRP8NPrdjXRwdepHfGOXe3ZfVo8MqNyu3nfNvi3zPoLSmj44mjVoT92rCUG+Mb7pLudmeHY/RFTDVZ0a0bTg/CS4Ti+KazK2jbw+qRaJrb4amWHNvqbpL1XFwbls06n4dR8Ff3ZPulbwbLWwWK1ApOPXeGVi5E0tEvoHC19uKfn3nGa+aVxuj16ejhPWsPZ+kkqklOg/zxUX7H5l42NdqTrhlGhVl+JFWi3uqxW5fqt5nomHxMaiy8UdI7w+qxZa5qdVZeD1+1/GT/ANvC0odZSqT/AJRRhu0jH3vN0ZL5fRWXmnc9L1i7KcHiW6lD/wDNVd29iN6Mn1p/D/T5HB6S7NMbh7/g+mj89H8Rf2+8vI4XjL8PHyLZqfHb7wzcP2l1H71CP9NSS+jRmQ7RudGXhOP2OLno+UMpRcWt6knFrwYWHJibfLNnnZY/2drPtF5UZeNRfYxKvaFWfu0oLrKUpfTI5dUDJwei6tWWzSpzqN8IQlL9i27Ijm5rzrqZmL1mxda6daUYv4adoJ+WZ2HZhoOonUxc3JQadOnG7tUlf2p2423X5tlnV7s1qSani/w4b/Rpp1Z9G1lD9z0ejQjCMYQioxilGMUrKKS3IitJ3u0tPi4bzPXk/dLiQ6ZcIbO7TWHDZf8Am82OHrbS6rea6sy7hZ2l35EwNiAAAAAM1OIlecn1NsaVvN97/cmBTxK4spkiUVkXUVoogytAVomxCZIE2NRrDqzRxsLVFs1I39HVj70OnWPQ24Cl6VvHTaNw8c0xqjisK3t03OC3VaacoPq+MfE00o3PfTX4zV7C1s6uHpSfzbKjLzjYMTN6PEzvHbX4l4VKFs9z6ZNdUdToHXadO0K95JZKoveX6lx7953Fbs6wEv8AjnH9NaaXk7mJLstwT3SxC7qsf5iV6dSjFwuVhndJhtNG6xQqxTUozjzi/wDMzb0qsZq8Wc1hOznC0pbVOriovpVir99o5nR4XCRpK0b97d2yzaxTkmP8kalXUoxmrTjGX6oqX7mHPQOFlvwtB/8ATT+xsAF5pWfMNfDQOFjuw1Bf9NP7GZCmoq0UorlFKK8kVhgilY8QggllLCyblDkGyhsCioSmUSKyYG1i7pdyJLWFfsR7v5LoAAADT1YbMpLk35bzcGv0jSs1Ndz/AIZMDFaIRUiGhMCqLLiZZTK0yovIquWkytMCsIgICokoJuBXcXKLkgVXBSCRUQRchsCq5SLkXAkpYbKWwIZQ2S2UNgQt5WQkTGN2ore8v/SYGxwq9iPcXSIqyS5ZEkAAABTOCaaaunvKgBp6sNiTi++P5kQbLF4SNRWeTWcWt6ZqZSlB7FRWfCXwy6k7FywCJAJlakWybkC6pFW0WLlW0BduTctKQ2gLtxtFraFwLu0Not3G0Bc2iLlG0LgVXFyi5FwKmyLkXAEMJEkSklm8iQbMzA0nnJq1/dXFR5vvMbCYZ1faldQysvn6vobQgAAAAAAAAC1Xw8Zx2ZK6+q6pl0AaKrhalHNe3DuzXev5Qp4iMune/wCTemHidGQnn7sua4963MDDIKZ6Pq0/d9pfl/8Al/wWY4rg1nx4PyZOxkpEFCrp8bd+RcTAi4uSCRFyUwLEaC5ITQQAkAkQBctvERXG/dmQLpBjSxl2oxWb3LfJ+CL9PRlSpnN7K5PN+SyRAtzxSWUc293J93MyMPoxz9qq3bhDcvH7GbhcFGmvZWfGT95+JkAQlbcSAAAAAAAAAAAAAAAC3UoxllJJ96LgAwP9Gp52cl0vdLzMWpomor7LjLlm4v7G5AHPeirr/jqL+2X7Nlt4xrfl+qEo/ujpQBzXr/WPn/6Ssa+cbd50TgnvSfgUSw0HvhF/0oDQrG/p/uDx3WK8Tfxw8VujFd0UitRXJBLnfW5Pdd/ppyf8EtVnup1n4KC+rR0NhYG2hpaLry95Qp/qk5y8ll9TMpaEj8c5T6e5HyWf1NnYBC1Sw0Ie7GMe5JF0AAAAAAAAAAAAAAAAAAAAAAAAAAAAAAAAAAAAAAAAAAAAAAAAAAAAAAAAAAAAAAAAAAAAAAAAAAAAAAAAAAAAAAAAAAAAAAAAAAAAAAAAAAAAAAAAAAAAAAAAAAAAAAAAAAAAP//Z"/>
          <p:cNvSpPr>
            <a:spLocks noChangeAspect="1" noChangeArrowheads="1"/>
          </p:cNvSpPr>
          <p:nvPr/>
        </p:nvSpPr>
        <p:spPr bwMode="auto">
          <a:xfrm>
            <a:off x="63500" y="-1038225"/>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5606" name="AutoShape 6" descr="data:image/jpeg;base64,/9j/4AAQSkZJRgABAQAAAQABAAD/2wCEAAkGBhAPEBAPDw8QEBAQEA4QEBARDw8QDw0QFRAVFBQQFBQYHCYeFxkjGRIUHy8gIycpLCwsFR4xNTAqNSYrLCkBCQoKDgwOGg8PGTUkHiEsLCkpKS8sLCwsKSwsKSksKSwpKTIsKSwpKSwpLCwpKSwsKSwpNSk1LCkpLCwpLCwsMP/AABEIAOEA4QMBIgACEQEDEQH/xAAcAAEAAQUBAQAAAAAAAAAAAAAAAQIDBAUGBwj/xAA8EAACAQICBwQIBQMFAQEAAAAAAQIDEQQhBQYSMUFRYQdxgZETFCIyQlKh0SNicrHBgpLwFTNDg+HSJP/EABoBAQADAQEBAAAAAAAAAAAAAAABAgUDBAb/xAApEQEAAgIBAwMDBAMAAAAAAAAAAQIDEQQSITEFE0EyUWGRoeHwI0Jx/9oADAMBAAIRAxEAPwD3EAAAAAAAAAAAAAAAAAAAAAAAAAAAAAAAAAAAAAAAAAAAAAAAAAAAAAAAAAAAAAAAAAAAAAAAAAAAAAAAAAAAAAAAAAAAAAAAAAAAAAAAAAAAAAAAAAAAAAAAAAAAAAAAAESlbeY9THxWSvJ9PuBkkOVjXVtINe9KMOizZrq+mY8E5Pq2/oRsb14qHzFLxi5S8jlsbpypTW04TinutTk7+SNLW12Svd1Fb5oyjfzIm0Q5zkrHl6D69+WRHr/5ZHlz7SYXtao+qazL1LtNpJ2k6se+N19Dn79N62r79Pu9K/1BfKypY+HVeBx+A13oVclVg+kvZf1N3Qx9OpyT+jOkWifDpFonw3UcRF/Ei4maedJ2ytfg2roxqeklF7E/ZkuTt9Cdws6IGuo6Qb3NTXlIyaWMi3Z+y+TsSMgEXJAAAAAAAAAAAAAAABDdgDMbEY5RyWb+iMXF41yezHJcy1SokSK5ylN3bvyJVEtYjGRprfd8rnE6e7RaNFuCm6k18FNppPrLcis2iPLnfJWkbtLtqnoo+843382WJaUox3K/hY8hx2veJqe440k+S2peb+xr/wDUK9VpSq1ZyeSipSu+iiivXE+Gff1KkfTG3tT09Dl9UiqOmKU8mr+KdzznRGoGMr2lUj6CDzcqre210hv87HoehNWMPg4+xHan8VWec33cIroizvgzZcs96aj8mK0Xg6kJSrYelsOLcpSpwjaK4t5NHlGO1fwNW7o1K+Ed3aNResUWr5e0rTj5M6TXfWhV5KhRk3Spt+ka3VKidkuqX7s5iOJ5k+1Sfqhjeoc+fc6ccRMR5/LGq9nmkNn0lBQxNPO06FWMr/0uzT6WMfCaZ0ho6ajUVWMU86VaMlGS/K3u8Dq9X9PywlTbTbpysqsOEl8yXzLn4Ho9DE0cXDdCpBq+zKMZRfgzhbjRSd0l6eFenJrus6tHmGu1R1ghjaKqRvlvT96D4xZpu02pKhSo4mnJxlGp6OVs9qMk2rrvj9TrsLo6jQTVKlTpRbu1CEYJ9XY4btQx0alGFFPOVRSS6RTz82XvEzSY+Wpmt7eGZtLSaJ7QZJpVVdfNHf5HdaJ1np1o5SU1xXxI8Qlg2txewmPq0ZKUZNNdbHlrlyU+ruzsXO15fRFDEtLahLajyedjPoYuM+j5Peed6h60esv0c2tvNSXNWupWO0nT5HtraLRuGvjvF69UNuDAwuO+GfhLn3meXXAAAAAAAAAABDlY1OLxbk7LJcv57zI0hX4Lhm/sYNKPET2FdKBOLxCpwc2XEjnO0SdSOj6s6au4uO1bhCT2ZS8LopM6jat7dNZn7POdb9eXiVKhh9uK236SrtW9LFXWzH8pyVDDSZk4fCnW6m6r+uVlGWVGnaVV7m1fKC6u3kmeX27ZJ3Z85fNbNfpr3mVjVPUOrjfbf4VBOzqNXcnxUFxfXcvoeq6K1ewmAh+FTUXbOpL2qs++XDuVkbOnThSglGKjCEbKKVlGKWSSPO9cNcM3To1Pau1Oy/21yT5v6HpisVhqdGPiU67d5/vh3lDSkJtpc95k1qe1Fxva6aut6ut6PCtG6y1MNVVWLcvng3dVI8b348metat6y0sXBSpy2luzylB/LJcGTFons6cblVzx41P2eaaR1cxODbhXg3G72a0U3Sqq/vJ8H0eZhWPeGr5cOK4Mwa2hcJJ3nh8O3zdOnf8AY6Rbtpm5vR+q02pbX/Xi0Z2yvd8uJ6DqDo3EQU6laEqdNpKnGd1OXOWzvUd286qhgsNRzp06NN84whF+aRe9bpv4kRMvRw/TfYv1zbcsXS9f0dGpL8sn5K54rjdITxE3UqO7e7lFcIroe44vD0q8JU6lpQkmmlJp2atk000c4uzbR97pVrcvTZftco68/jZc+opPZ5Z6K4w+h6mIlsUacqkuUIt273uXiewYbUrAU92HhJ86k5z+knb6G2pxpUlswUIRXwxUYryRE1iXixelXid3t+jlNSNR/Ub1qzUsRKLioxzjRi96vxk/4OtTLVTGw4Zsow+NjOWzx/zImIiI1Dbx0rjr01XakbmRgsZb2Z+DLeyWqkSzo3IMPBYm6s3nw+xmEgAAAAAFuvV2Yt+XeXDAx9TNR8WTAwq0r+ObK6aLb3l2BWfIuIpxOGhVhOnUipQnGUJxfxRas0SitEImNvGNM6pV8HWdP0dSpBv8KpGDkqkW8k7LKXBroek6j6FlhsKvSRcalWTqTT95LdFPrZfU6CJKEQ8WHg0xZJyRP8NPrdjXRwdepHfGOXe3ZfVo8MqNyu3nfNvi3zPoLSmj44mjVoT92rCUG+Mb7pLudmeHY/RFTDVZ0a0bTg/CS4Ti+KazK2jbw+qRaJrb4amWHNvqbpL1XFwbls06n4dR8Ff3ZPulbwbLWwWK1ApOPXeGVi5E0tEvoHC19uKfn3nGa+aVxuj16ejhPWsPZ+kkqklOg/zxUX7H5l42NdqTrhlGhVl+JFWi3uqxW5fqt5nomHxMaiy8UdI7w+qxZa5qdVZeD1+1/GT/ANvC0odZSqT/AJRRhu0jH3vN0ZL5fRWXmnc9L1i7KcHiW6lD/wDNVd29iN6Mn1p/D/T5HB6S7NMbh7/g+mj89H8Rf2+8vI4XjL8PHyLZqfHb7wzcP2l1H71CP9NSS+jRmQ7RudGXhOP2OLno+UMpRcWt6knFrwYWHJibfLNnnZY/2drPtF5UZeNRfYxKvaFWfu0oLrKUpfTI5dUDJwei6tWWzSpzqN8IQlL9i27Ijm5rzrqZmL1mxda6daUYv4adoJ+WZ2HZhoOonUxc3JQadOnG7tUlf2p2423X5tlnV7s1qSani/w4b/Rpp1Z9G1lD9z0ejQjCMYQioxilGMUrKKS3IitJ3u0tPi4bzPXk/dLiQ6ZcIbO7TWHDZf8Am82OHrbS6rea6sy7hZ2l35EwNiAAAAAM1OIlecn1NsaVvN97/cmBTxK4spkiUVkXUVoogytAVomxCZIE2NRrDqzRxsLVFs1I39HVj70OnWPQ24Cl6VvHTaNw8c0xqjisK3t03OC3VaacoPq+MfE00o3PfTX4zV7C1s6uHpSfzbKjLzjYMTN6PEzvHbX4l4VKFs9z6ZNdUdToHXadO0K95JZKoveX6lx7953Fbs6wEv8AjnH9NaaXk7mJLstwT3SxC7qsf5iV6dSjFwuVhndJhtNG6xQqxTUozjzi/wDMzb0qsZq8Wc1hOznC0pbVOriovpVir99o5nR4XCRpK0b97d2yzaxTkmP8kalXUoxmrTjGX6oqX7mHPQOFlvwtB/8ATT+xsAF5pWfMNfDQOFjuw1Bf9NP7GZCmoq0UorlFKK8kVhgilY8QggllLCyblDkGyhsCioSmUSKyYG1i7pdyJLWFfsR7v5LoAAADT1YbMpLk35bzcGv0jSs1Ndz/AIZMDFaIRUiGhMCqLLiZZTK0yovIquWkytMCsIgICokoJuBXcXKLkgVXBSCRUQRchsCq5SLkXAkpYbKWwIZQ2S2UNgQt5WQkTGN2ore8v/SYGxwq9iPcXSIqyS5ZEkAAABTOCaaaunvKgBp6sNiTi++P5kQbLF4SNRWeTWcWt6ZqZSlB7FRWfCXwy6k7FywCJAJlakWybkC6pFW0WLlW0BduTctKQ2gLtxtFraFwLu0Not3G0Bc2iLlG0LgVXFyi5FwKmyLkXAEMJEkSklm8iQbMzA0nnJq1/dXFR5vvMbCYZ1faldQysvn6vobQgAAAAAAAAC1Xw8Zx2ZK6+q6pl0AaKrhalHNe3DuzXev5Qp4iMune/wCTemHidGQnn7sua4963MDDIKZ6Pq0/d9pfl/8Al/wWY4rg1nx4PyZOxkpEFCrp8bd+RcTAi4uSCRFyUwLEaC5ITQQAkAkQBctvERXG/dmQLpBjSxl2oxWb3LfJ+CL9PRlSpnN7K5PN+SyRAtzxSWUc293J93MyMPoxz9qq3bhDcvH7GbhcFGmvZWfGT95+JkAQlbcSAAAAAAAAAAAAAAAC3UoxllJJ96LgAwP9Gp52cl0vdLzMWpomor7LjLlm4v7G5AHPeirr/jqL+2X7Nlt4xrfl+qEo/ujpQBzXr/WPn/6Ssa+cbd50TgnvSfgUSw0HvhF/0oDQrG/p/uDx3WK8Tfxw8VujFd0UitRXJBLnfW5Pdd/ppyf8EtVnup1n4KC+rR0NhYG2hpaLry95Qp/qk5y8ll9TMpaEj8c5T6e5HyWf1NnYBC1Sw0Ie7GMe5JF0AAAAAAAAAAAAAAAAAAAAAAAAAAAAAAAAAAAAAAAAAAAAAAAAAAAAAAAAAAAAAAAAAAAAAAAAAAAAAAAAAAAAAAAAAAAAAAAAAAAAAAAAAAAAAAAAAAAAAAAAAAAAAAAAAAAAP//Z"/>
          <p:cNvSpPr>
            <a:spLocks noChangeAspect="1" noChangeArrowheads="1"/>
          </p:cNvSpPr>
          <p:nvPr/>
        </p:nvSpPr>
        <p:spPr bwMode="auto">
          <a:xfrm>
            <a:off x="63500" y="-1038225"/>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5608" name="Picture 8" descr="http://www.byretech.com/acatalog/magi_plug_bath_front_v2.jpg"/>
          <p:cNvPicPr>
            <a:picLocks noChangeAspect="1" noChangeArrowheads="1"/>
          </p:cNvPicPr>
          <p:nvPr/>
        </p:nvPicPr>
        <p:blipFill>
          <a:blip r:embed="rId2" cstate="print"/>
          <a:srcRect/>
          <a:stretch>
            <a:fillRect/>
          </a:stretch>
        </p:blipFill>
        <p:spPr bwMode="auto">
          <a:xfrm>
            <a:off x="683568" y="980728"/>
            <a:ext cx="2857500" cy="2857500"/>
          </a:xfrm>
          <a:prstGeom prst="rect">
            <a:avLst/>
          </a:prstGeom>
          <a:noFill/>
        </p:spPr>
      </p:pic>
      <p:pic>
        <p:nvPicPr>
          <p:cNvPr id="26626" name="Picture 2" descr="MagiPlug for Kitchen Sinks"/>
          <p:cNvPicPr>
            <a:picLocks noChangeAspect="1" noChangeArrowheads="1"/>
          </p:cNvPicPr>
          <p:nvPr/>
        </p:nvPicPr>
        <p:blipFill>
          <a:blip r:embed="rId3" cstate="print"/>
          <a:srcRect/>
          <a:stretch>
            <a:fillRect/>
          </a:stretch>
        </p:blipFill>
        <p:spPr bwMode="auto">
          <a:xfrm>
            <a:off x="4860032" y="1196752"/>
            <a:ext cx="2857500" cy="2304256"/>
          </a:xfrm>
          <a:prstGeom prst="rect">
            <a:avLst/>
          </a:prstGeom>
          <a:noFill/>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bwMode="auto">
          <a:xfrm>
            <a:off x="457200" y="1340769"/>
            <a:ext cx="8229600" cy="4392487"/>
          </a:xfrm>
          <a:noFill/>
          <a:ln>
            <a:miter lim="800000"/>
            <a:headEnd/>
            <a:tailEnd/>
          </a:ln>
        </p:spPr>
        <p:txBody>
          <a:bodyPr vert="horz" wrap="square" lIns="91440" tIns="45720" rIns="91440" bIns="45720" numCol="1" anchor="t" anchorCtr="0" compatLnSpc="1">
            <a:prstTxWarp prst="textNoShape">
              <a:avLst/>
            </a:prstTxWarp>
          </a:bodyPr>
          <a:lstStyle/>
          <a:p>
            <a:pPr lvl="0">
              <a:buNone/>
            </a:pPr>
            <a:endParaRPr lang="en-GB" sz="2400" dirty="0" smtClean="0">
              <a:solidFill>
                <a:srgbClr val="002060"/>
              </a:solidFill>
            </a:endParaRPr>
          </a:p>
          <a:p>
            <a:pPr lvl="0">
              <a:buFont typeface="Wingdings" pitchFamily="2" charset="2"/>
              <a:buChar char="Ø"/>
            </a:pPr>
            <a:r>
              <a:rPr lang="en-GB" sz="2800" b="1" dirty="0" smtClean="0">
                <a:solidFill>
                  <a:srgbClr val="002060"/>
                </a:solidFill>
              </a:rPr>
              <a:t>Fire </a:t>
            </a:r>
          </a:p>
          <a:p>
            <a:pPr lvl="0">
              <a:buFont typeface="Wingdings" pitchFamily="2" charset="2"/>
              <a:buChar char="Ø"/>
            </a:pPr>
            <a:r>
              <a:rPr lang="en-GB" sz="2800" b="1" dirty="0" smtClean="0">
                <a:solidFill>
                  <a:srgbClr val="002060"/>
                </a:solidFill>
              </a:rPr>
              <a:t>Toilets  </a:t>
            </a:r>
          </a:p>
          <a:p>
            <a:pPr lvl="0">
              <a:buFont typeface="Wingdings" pitchFamily="2" charset="2"/>
              <a:buChar char="Ø"/>
            </a:pPr>
            <a:r>
              <a:rPr lang="en-GB" sz="2800" b="1" dirty="0" smtClean="0">
                <a:solidFill>
                  <a:srgbClr val="002060"/>
                </a:solidFill>
              </a:rPr>
              <a:t>Primley House</a:t>
            </a:r>
          </a:p>
          <a:p>
            <a:pPr lvl="0">
              <a:buFont typeface="Wingdings" pitchFamily="2" charset="2"/>
              <a:buChar char="Ø"/>
            </a:pPr>
            <a:r>
              <a:rPr lang="en-GB" sz="2800" b="1" dirty="0" smtClean="0">
                <a:solidFill>
                  <a:srgbClr val="002060"/>
                </a:solidFill>
              </a:rPr>
              <a:t>Mobile phones</a:t>
            </a:r>
          </a:p>
          <a:p>
            <a:pPr lvl="0">
              <a:buFont typeface="Wingdings" pitchFamily="2" charset="2"/>
              <a:buChar char="Ø"/>
            </a:pPr>
            <a:r>
              <a:rPr lang="en-GB" sz="2800" b="1" dirty="0" smtClean="0">
                <a:solidFill>
                  <a:srgbClr val="002060"/>
                </a:solidFill>
              </a:rPr>
              <a:t>Breaks</a:t>
            </a:r>
          </a:p>
          <a:p>
            <a:pPr lvl="0">
              <a:buNone/>
            </a:pPr>
            <a:endParaRPr lang="en-GB" sz="2800" b="1" dirty="0" smtClean="0">
              <a:solidFill>
                <a:srgbClr val="002060"/>
              </a:solidFill>
            </a:endParaRPr>
          </a:p>
          <a:p>
            <a:pPr lvl="0">
              <a:buNone/>
            </a:pPr>
            <a:endParaRPr lang="en-GB" sz="2800" b="1" dirty="0" smtClean="0">
              <a:solidFill>
                <a:srgbClr val="002060"/>
              </a:solidFill>
            </a:endParaRPr>
          </a:p>
          <a:p>
            <a:pPr lvl="0">
              <a:buNone/>
            </a:pPr>
            <a:endParaRPr lang="en-GB" sz="2400" b="1" dirty="0" smtClean="0">
              <a:solidFill>
                <a:srgbClr val="002060"/>
              </a:solidFill>
            </a:endParaRPr>
          </a:p>
          <a:p>
            <a:pPr lvl="0">
              <a:buNone/>
            </a:pPr>
            <a:endParaRPr lang="en-GB" sz="2800" dirty="0" smtClean="0">
              <a:solidFill>
                <a:srgbClr val="002060"/>
              </a:solidFill>
            </a:endParaRPr>
          </a:p>
          <a:p>
            <a:pPr lvl="0" algn="just">
              <a:buNone/>
            </a:pPr>
            <a:endParaRPr lang="en-GB" b="1" dirty="0" smtClean="0">
              <a:solidFill>
                <a:srgbClr val="002060"/>
              </a:solidFill>
            </a:endParaRPr>
          </a:p>
          <a:p>
            <a:pPr lvl="0" algn="just">
              <a:buNone/>
            </a:pPr>
            <a:endParaRPr lang="en-GB" b="1" dirty="0" smtClean="0">
              <a:solidFill>
                <a:srgbClr val="002060"/>
              </a:solidFill>
            </a:endParaRPr>
          </a:p>
          <a:p>
            <a:pPr lvl="0" algn="r">
              <a:buNone/>
            </a:pPr>
            <a:r>
              <a:rPr lang="en-GB" sz="2400" dirty="0" smtClean="0">
                <a:solidFill>
                  <a:srgbClr val="002060"/>
                </a:solidFill>
              </a:rPr>
              <a:t>                                                    </a:t>
            </a:r>
            <a:r>
              <a:rPr lang="en-US" sz="2400" dirty="0" smtClean="0">
                <a:solidFill>
                  <a:srgbClr val="002060"/>
                </a:solidFill>
              </a:rPr>
              <a:t> </a:t>
            </a:r>
            <a:endParaRPr lang="en-GB" sz="2400" dirty="0" smtClean="0"/>
          </a:p>
          <a:p>
            <a:pPr>
              <a:buFont typeface="Arial" charset="0"/>
              <a:buNone/>
            </a:pPr>
            <a:endParaRPr lang="en-GB" dirty="0" smtClean="0">
              <a:latin typeface="Arial" charset="0"/>
              <a:cs typeface="Arial" charset="0"/>
            </a:endParaRPr>
          </a:p>
        </p:txBody>
      </p:sp>
      <p:sp>
        <p:nvSpPr>
          <p:cNvPr id="7" name="Rectangle 6"/>
          <p:cNvSpPr/>
          <p:nvPr/>
        </p:nvSpPr>
        <p:spPr>
          <a:xfrm>
            <a:off x="1547664" y="188640"/>
            <a:ext cx="6060249" cy="615553"/>
          </a:xfrm>
          <a:prstGeom prst="rect">
            <a:avLst/>
          </a:prstGeom>
        </p:spPr>
        <p:txBody>
          <a:bodyPr wrap="none">
            <a:spAutoFit/>
          </a:bodyPr>
          <a:lstStyle/>
          <a:p>
            <a:r>
              <a:rPr lang="en-GB" sz="3400" dirty="0" smtClean="0">
                <a:solidFill>
                  <a:srgbClr val="002060"/>
                </a:solidFill>
                <a:effectLst>
                  <a:outerShdw blurRad="38100" dist="38100" dir="2700000" algn="tl">
                    <a:srgbClr val="000000">
                      <a:alpha val="43137"/>
                    </a:srgbClr>
                  </a:outerShdw>
                </a:effectLst>
                <a:latin typeface="Arial Black" pitchFamily="34" charset="0"/>
              </a:rPr>
              <a:t>Contract/House keeping </a:t>
            </a:r>
            <a:endParaRPr lang="en-GB" sz="3400" dirty="0">
              <a:solidFill>
                <a:srgbClr val="002060"/>
              </a:solidFill>
            </a:endParaRP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179512" y="188640"/>
            <a:ext cx="8568952" cy="847725"/>
          </a:xfrm>
          <a:ln>
            <a:miter lim="800000"/>
            <a:headEnd/>
            <a:tailEnd/>
          </a:ln>
        </p:spPr>
        <p:txBody>
          <a:bodyPr vert="horz" wrap="square" lIns="91440" tIns="45720" rIns="91440" bIns="45720" numCol="1" anchor="t" anchorCtr="0" compatLnSpc="1">
            <a:prstTxWarp prst="textNoShape">
              <a:avLst/>
            </a:prstTxWarp>
          </a:bodyPr>
          <a:lstStyle/>
          <a:p>
            <a:r>
              <a:rPr lang="en-GB" sz="4000" b="1" dirty="0" smtClean="0">
                <a:solidFill>
                  <a:srgbClr val="002060"/>
                </a:solidFill>
                <a:effectLst>
                  <a:outerShdw blurRad="38100" dist="38100" dir="2700000" algn="tl">
                    <a:srgbClr val="000000">
                      <a:alpha val="43137"/>
                    </a:srgbClr>
                  </a:outerShdw>
                </a:effectLst>
                <a:latin typeface="Arial Black" pitchFamily="34" charset="0"/>
              </a:rPr>
              <a:t>Magi Plug</a:t>
            </a:r>
          </a:p>
        </p:txBody>
      </p:sp>
      <p:sp>
        <p:nvSpPr>
          <p:cNvPr id="5" name="Slide Number Placeholder 3"/>
          <p:cNvSpPr txBox="1">
            <a:spLocks/>
          </p:cNvSpPr>
          <p:nvPr/>
        </p:nvSpPr>
        <p:spPr>
          <a:xfrm>
            <a:off x="8382000" y="6492875"/>
            <a:ext cx="7620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DB68A2-D781-4CE7-8831-0D755903EC4C}" type="slidenum">
              <a:rPr kumimoji="0" lang="en-GB" sz="18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GB"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10" name="Rectangle 9"/>
          <p:cNvSpPr/>
          <p:nvPr/>
        </p:nvSpPr>
        <p:spPr>
          <a:xfrm>
            <a:off x="611560" y="3356992"/>
            <a:ext cx="8064896" cy="3447098"/>
          </a:xfrm>
          <a:prstGeom prst="rect">
            <a:avLst/>
          </a:prstGeom>
        </p:spPr>
        <p:txBody>
          <a:bodyPr wrap="square">
            <a:spAutoFit/>
          </a:bodyPr>
          <a:lstStyle/>
          <a:p>
            <a:endParaRPr lang="en-GB" b="1" dirty="0" smtClean="0"/>
          </a:p>
          <a:p>
            <a:pPr algn="just">
              <a:lnSpc>
                <a:spcPct val="150000"/>
              </a:lnSpc>
            </a:pPr>
            <a:r>
              <a:rPr lang="en-GB" sz="2000" dirty="0" smtClean="0">
                <a:solidFill>
                  <a:srgbClr val="002060"/>
                </a:solidFill>
                <a:latin typeface="Arial Black" pitchFamily="34" charset="0"/>
              </a:rPr>
              <a:t>- Magi Plug For Baths is a really useful and simple way of preventing your bath from overflowing. It's Bath Plug with a difference, as it contains a pressure sensitive spring which knows when the water rises above 15 Inches ( 38cm ) and simply opens to let the water out</a:t>
            </a:r>
            <a:r>
              <a:rPr lang="en-GB" sz="2000" dirty="0" smtClean="0"/>
              <a:t>.</a:t>
            </a:r>
            <a:br>
              <a:rPr lang="en-GB" sz="2000" dirty="0" smtClean="0"/>
            </a:br>
            <a:endParaRPr lang="en-GB" sz="2000" dirty="0" smtClean="0">
              <a:solidFill>
                <a:srgbClr val="002060"/>
              </a:solidFill>
              <a:latin typeface="Arial Black" pitchFamily="34" charset="0"/>
            </a:endParaRPr>
          </a:p>
          <a:p>
            <a:endParaRPr lang="en-GB" sz="2000" dirty="0">
              <a:solidFill>
                <a:srgbClr val="002060"/>
              </a:solidFill>
              <a:latin typeface="Arial Black" pitchFamily="34" charset="0"/>
            </a:endParaRPr>
          </a:p>
        </p:txBody>
      </p:sp>
      <p:sp>
        <p:nvSpPr>
          <p:cNvPr id="25602" name="AutoShape 2" descr="data:image/jpeg;base64,/9j/4AAQSkZJRgABAQAAAQABAAD/2wCEAAkGBhAPEBAPDw8QEBAQEA4QEBARDw8QDw0QFRAVFBQQFBQYHCYeFxkjGRIUHy8gIycpLCwsFR4xNTAqNSYrLCkBCQoKDgwOGg8PGTUkHiEsLCkpKS8sLCwsKSwsKSksKSwpKTIsKSwpKSwpLCwpKSwsKSwpNSk1LCkpLCwpLCwsMP/AABEIAOEA4QMBIgACEQEDEQH/xAAcAAEAAQUBAQAAAAAAAAAAAAAAAQIDBAUGBwj/xAA8EAACAQICBwQIBQMFAQEAAAAAAQIDEQQhBQYSMUFRYQdxgZETFCIyQlKh0SNicrHBgpLwFTNDg+HSJP/EABoBAQADAQEBAAAAAAAAAAAAAAABAgUDBAb/xAApEQEAAgIBAwMDBAMAAAAAAAAAAQIDEQQSITEFE0EyUWGRoeHwI0Jx/9oADAMBAAIRAxEAPwD3EAAAAAAAAAAAAAAAAAAAAAAAAAAAAAAAAAAAAAAAAAAAAAAAAAAAAAAAAAAAAAAAAAAAAAAAAAAAAAAAAAAAAAAAAAAAAAAAAAAAAAAAAAAAAAAAAAAAAAAAAAAAAAAAAESlbeY9THxWSvJ9PuBkkOVjXVtINe9KMOizZrq+mY8E5Pq2/oRsb14qHzFLxi5S8jlsbpypTW04TinutTk7+SNLW12Svd1Fb5oyjfzIm0Q5zkrHl6D69+WRHr/5ZHlz7SYXtao+qazL1LtNpJ2k6se+N19Dn79N62r79Pu9K/1BfKypY+HVeBx+A13oVclVg+kvZf1N3Qx9OpyT+jOkWifDpFonw3UcRF/Ei4maedJ2ytfg2roxqeklF7E/ZkuTt9Cdws6IGuo6Qb3NTXlIyaWMi3Z+y+TsSMgEXJAAAAAAAAAAAAAAABDdgDMbEY5RyWb+iMXF41yezHJcy1SokSK5ylN3bvyJVEtYjGRprfd8rnE6e7RaNFuCm6k18FNppPrLcis2iPLnfJWkbtLtqnoo+843382WJaUox3K/hY8hx2veJqe440k+S2peb+xr/wDUK9VpSq1ZyeSipSu+iiivXE+Gff1KkfTG3tT09Dl9UiqOmKU8mr+KdzznRGoGMr2lUj6CDzcqre210hv87HoehNWMPg4+xHan8VWec33cIroizvgzZcs96aj8mK0Xg6kJSrYelsOLcpSpwjaK4t5NHlGO1fwNW7o1K+Ed3aNResUWr5e0rTj5M6TXfWhV5KhRk3Spt+ka3VKidkuqX7s5iOJ5k+1Sfqhjeoc+fc6ccRMR5/LGq9nmkNn0lBQxNPO06FWMr/0uzT6WMfCaZ0ho6ajUVWMU86VaMlGS/K3u8Dq9X9PywlTbTbpysqsOEl8yXzLn4Ho9DE0cXDdCpBq+zKMZRfgzhbjRSd0l6eFenJrus6tHmGu1R1ghjaKqRvlvT96D4xZpu02pKhSo4mnJxlGp6OVs9qMk2rrvj9TrsLo6jQTVKlTpRbu1CEYJ9XY4btQx0alGFFPOVRSS6RTz82XvEzSY+Wpmt7eGZtLSaJ7QZJpVVdfNHf5HdaJ1np1o5SU1xXxI8Qlg2txewmPq0ZKUZNNdbHlrlyU+ruzsXO15fRFDEtLahLajyedjPoYuM+j5Peed6h60esv0c2tvNSXNWupWO0nT5HtraLRuGvjvF69UNuDAwuO+GfhLn3meXXAAAAAAAAAABDlY1OLxbk7LJcv57zI0hX4Lhm/sYNKPET2FdKBOLxCpwc2XEjnO0SdSOj6s6au4uO1bhCT2ZS8LopM6jat7dNZn7POdb9eXiVKhh9uK236SrtW9LFXWzH8pyVDDSZk4fCnW6m6r+uVlGWVGnaVV7m1fKC6u3kmeX27ZJ3Z85fNbNfpr3mVjVPUOrjfbf4VBOzqNXcnxUFxfXcvoeq6K1ewmAh+FTUXbOpL2qs++XDuVkbOnThSglGKjCEbKKVlGKWSSPO9cNcM3To1Pau1Oy/21yT5v6HpisVhqdGPiU67d5/vh3lDSkJtpc95k1qe1Fxva6aut6ut6PCtG6y1MNVVWLcvng3dVI8b348metat6y0sXBSpy2luzylB/LJcGTFons6cblVzx41P2eaaR1cxODbhXg3G72a0U3Sqq/vJ8H0eZhWPeGr5cOK4Mwa2hcJJ3nh8O3zdOnf8AY6Rbtpm5vR+q02pbX/Xi0Z2yvd8uJ6DqDo3EQU6laEqdNpKnGd1OXOWzvUd286qhgsNRzp06NN84whF+aRe9bpv4kRMvRw/TfYv1zbcsXS9f0dGpL8sn5K54rjdITxE3UqO7e7lFcIroe44vD0q8JU6lpQkmmlJp2atk000c4uzbR97pVrcvTZftco68/jZc+opPZ5Z6K4w+h6mIlsUacqkuUIt273uXiewYbUrAU92HhJ86k5z+knb6G2pxpUlswUIRXwxUYryRE1iXixelXid3t+jlNSNR/Ub1qzUsRKLioxzjRi96vxk/4OtTLVTGw4Zsow+NjOWzx/zImIiI1Dbx0rjr01XakbmRgsZb2Z+DLeyWqkSzo3IMPBYm6s3nw+xmEgAAAAAFuvV2Yt+XeXDAx9TNR8WTAwq0r+ObK6aLb3l2BWfIuIpxOGhVhOnUipQnGUJxfxRas0SitEImNvGNM6pV8HWdP0dSpBv8KpGDkqkW8k7LKXBroek6j6FlhsKvSRcalWTqTT95LdFPrZfU6CJKEQ8WHg0xZJyRP8NPrdjXRwdepHfGOXe3ZfVo8MqNyu3nfNvi3zPoLSmj44mjVoT92rCUG+Mb7pLudmeHY/RFTDVZ0a0bTg/CS4Ti+KazK2jbw+qRaJrb4amWHNvqbpL1XFwbls06n4dR8Ff3ZPulbwbLWwWK1ApOPXeGVi5E0tEvoHC19uKfn3nGa+aVxuj16ejhPWsPZ+kkqklOg/zxUX7H5l42NdqTrhlGhVl+JFWi3uqxW5fqt5nomHxMaiy8UdI7w+qxZa5qdVZeD1+1/GT/ANvC0odZSqT/AJRRhu0jH3vN0ZL5fRWXmnc9L1i7KcHiW6lD/wDNVd29iN6Mn1p/D/T5HB6S7NMbh7/g+mj89H8Rf2+8vI4XjL8PHyLZqfHb7wzcP2l1H71CP9NSS+jRmQ7RudGXhOP2OLno+UMpRcWt6knFrwYWHJibfLNnnZY/2drPtF5UZeNRfYxKvaFWfu0oLrKUpfTI5dUDJwei6tWWzSpzqN8IQlL9i27Ijm5rzrqZmL1mxda6daUYv4adoJ+WZ2HZhoOonUxc3JQadOnG7tUlf2p2423X5tlnV7s1qSani/w4b/Rpp1Z9G1lD9z0ejQjCMYQioxilGMUrKKS3IitJ3u0tPi4bzPXk/dLiQ6ZcIbO7TWHDZf8Am82OHrbS6rea6sy7hZ2l35EwNiAAAAAM1OIlecn1NsaVvN97/cmBTxK4spkiUVkXUVoogytAVomxCZIE2NRrDqzRxsLVFs1I39HVj70OnWPQ24Cl6VvHTaNw8c0xqjisK3t03OC3VaacoPq+MfE00o3PfTX4zV7C1s6uHpSfzbKjLzjYMTN6PEzvHbX4l4VKFs9z6ZNdUdToHXadO0K95JZKoveX6lx7953Fbs6wEv8AjnH9NaaXk7mJLstwT3SxC7qsf5iV6dSjFwuVhndJhtNG6xQqxTUozjzi/wDMzb0qsZq8Wc1hOznC0pbVOriovpVir99o5nR4XCRpK0b97d2yzaxTkmP8kalXUoxmrTjGX6oqX7mHPQOFlvwtB/8ATT+xsAF5pWfMNfDQOFjuw1Bf9NP7GZCmoq0UorlFKK8kVhgilY8QggllLCyblDkGyhsCioSmUSKyYG1i7pdyJLWFfsR7v5LoAAADT1YbMpLk35bzcGv0jSs1Ndz/AIZMDFaIRUiGhMCqLLiZZTK0yovIquWkytMCsIgICokoJuBXcXKLkgVXBSCRUQRchsCq5SLkXAkpYbKWwIZQ2S2UNgQt5WQkTGN2ore8v/SYGxwq9iPcXSIqyS5ZEkAAABTOCaaaunvKgBp6sNiTi++P5kQbLF4SNRWeTWcWt6ZqZSlB7FRWfCXwy6k7FywCJAJlakWybkC6pFW0WLlW0BduTctKQ2gLtxtFraFwLu0Not3G0Bc2iLlG0LgVXFyi5FwKmyLkXAEMJEkSklm8iQbMzA0nnJq1/dXFR5vvMbCYZ1faldQysvn6vobQgAAAAAAAAC1Xw8Zx2ZK6+q6pl0AaKrhalHNe3DuzXev5Qp4iMune/wCTemHidGQnn7sua4963MDDIKZ6Pq0/d9pfl/8Al/wWY4rg1nx4PyZOxkpEFCrp8bd+RcTAi4uSCRFyUwLEaC5ITQQAkAkQBctvERXG/dmQLpBjSxl2oxWb3LfJ+CL9PRlSpnN7K5PN+SyRAtzxSWUc293J93MyMPoxz9qq3bhDcvH7GbhcFGmvZWfGT95+JkAQlbcSAAAAAAAAAAAAAAAC3UoxllJJ96LgAwP9Gp52cl0vdLzMWpomor7LjLlm4v7G5AHPeirr/jqL+2X7Nlt4xrfl+qEo/ujpQBzXr/WPn/6Ssa+cbd50TgnvSfgUSw0HvhF/0oDQrG/p/uDx3WK8Tfxw8VujFd0UitRXJBLnfW5Pdd/ppyf8EtVnup1n4KC+rR0NhYG2hpaLry95Qp/qk5y8ll9TMpaEj8c5T6e5HyWf1NnYBC1Sw0Ie7GMe5JF0AAAAAAAAAAAAAAAAAAAAAAAAAAAAAAAAAAAAAAAAAAAAAAAAAAAAAAAAAAAAAAAAAAAAAAAAAAAAAAAAAAAAAAAAAAAAAAAAAAAAAAAAAAAAAAAAAAAAAAAAAAAAAAAAAAAAP//Z"/>
          <p:cNvSpPr>
            <a:spLocks noChangeAspect="1" noChangeArrowheads="1"/>
          </p:cNvSpPr>
          <p:nvPr/>
        </p:nvSpPr>
        <p:spPr bwMode="auto">
          <a:xfrm>
            <a:off x="63500" y="-1038225"/>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5604" name="AutoShape 4" descr="data:image/jpeg;base64,/9j/4AAQSkZJRgABAQAAAQABAAD/2wCEAAkGBhAPEBAPDw8QEBAQEA4QEBARDw8QDw0QFRAVFBQQFBQYHCYeFxkjGRIUHy8gIycpLCwsFR4xNTAqNSYrLCkBCQoKDgwOGg8PGTUkHiEsLCkpKS8sLCwsKSwsKSksKSwpKTIsKSwpKSwpLCwpKSwsKSwpNSk1LCkpLCwpLCwsMP/AABEIAOEA4QMBIgACEQEDEQH/xAAcAAEAAQUBAQAAAAAAAAAAAAAAAQIDBAUGBwj/xAA8EAACAQICBwQIBQMFAQEAAAAAAQIDEQQhBQYSMUFRYQdxgZETFCIyQlKh0SNicrHBgpLwFTNDg+HSJP/EABoBAQADAQEBAAAAAAAAAAAAAAABAgUDBAb/xAApEQEAAgIBAwMDBAMAAAAAAAAAAQIDEQQSITEFE0EyUWGRoeHwI0Jx/9oADAMBAAIRAxEAPwD3EAAAAAAAAAAAAAAAAAAAAAAAAAAAAAAAAAAAAAAAAAAAAAAAAAAAAAAAAAAAAAAAAAAAAAAAAAAAAAAAAAAAAAAAAAAAAAAAAAAAAAAAAAAAAAAAAAAAAAAAAAAAAAAAAESlbeY9THxWSvJ9PuBkkOVjXVtINe9KMOizZrq+mY8E5Pq2/oRsb14qHzFLxi5S8jlsbpypTW04TinutTk7+SNLW12Svd1Fb5oyjfzIm0Q5zkrHl6D69+WRHr/5ZHlz7SYXtao+qazL1LtNpJ2k6se+N19Dn79N62r79Pu9K/1BfKypY+HVeBx+A13oVclVg+kvZf1N3Qx9OpyT+jOkWifDpFonw3UcRF/Ei4maedJ2ytfg2roxqeklF7E/ZkuTt9Cdws6IGuo6Qb3NTXlIyaWMi3Z+y+TsSMgEXJAAAAAAAAAAAAAAABDdgDMbEY5RyWb+iMXF41yezHJcy1SokSK5ylN3bvyJVEtYjGRprfd8rnE6e7RaNFuCm6k18FNppPrLcis2iPLnfJWkbtLtqnoo+843382WJaUox3K/hY8hx2veJqe440k+S2peb+xr/wDUK9VpSq1ZyeSipSu+iiivXE+Gff1KkfTG3tT09Dl9UiqOmKU8mr+KdzznRGoGMr2lUj6CDzcqre210hv87HoehNWMPg4+xHan8VWec33cIroizvgzZcs96aj8mK0Xg6kJSrYelsOLcpSpwjaK4t5NHlGO1fwNW7o1K+Ed3aNResUWr5e0rTj5M6TXfWhV5KhRk3Spt+ka3VKidkuqX7s5iOJ5k+1Sfqhjeoc+fc6ccRMR5/LGq9nmkNn0lBQxNPO06FWMr/0uzT6WMfCaZ0ho6ajUVWMU86VaMlGS/K3u8Dq9X9PywlTbTbpysqsOEl8yXzLn4Ho9DE0cXDdCpBq+zKMZRfgzhbjRSd0l6eFenJrus6tHmGu1R1ghjaKqRvlvT96D4xZpu02pKhSo4mnJxlGp6OVs9qMk2rrvj9TrsLo6jQTVKlTpRbu1CEYJ9XY4btQx0alGFFPOVRSS6RTz82XvEzSY+Wpmt7eGZtLSaJ7QZJpVVdfNHf5HdaJ1np1o5SU1xXxI8Qlg2txewmPq0ZKUZNNdbHlrlyU+ruzsXO15fRFDEtLahLajyedjPoYuM+j5Peed6h60esv0c2tvNSXNWupWO0nT5HtraLRuGvjvF69UNuDAwuO+GfhLn3meXXAAAAAAAAAABDlY1OLxbk7LJcv57zI0hX4Lhm/sYNKPET2FdKBOLxCpwc2XEjnO0SdSOj6s6au4uO1bhCT2ZS8LopM6jat7dNZn7POdb9eXiVKhh9uK236SrtW9LFXWzH8pyVDDSZk4fCnW6m6r+uVlGWVGnaVV7m1fKC6u3kmeX27ZJ3Z85fNbNfpr3mVjVPUOrjfbf4VBOzqNXcnxUFxfXcvoeq6K1ewmAh+FTUXbOpL2qs++XDuVkbOnThSglGKjCEbKKVlGKWSSPO9cNcM3To1Pau1Oy/21yT5v6HpisVhqdGPiU67d5/vh3lDSkJtpc95k1qe1Fxva6aut6ut6PCtG6y1MNVVWLcvng3dVI8b348metat6y0sXBSpy2luzylB/LJcGTFons6cblVzx41P2eaaR1cxODbhXg3G72a0U3Sqq/vJ8H0eZhWPeGr5cOK4Mwa2hcJJ3nh8O3zdOnf8AY6Rbtpm5vR+q02pbX/Xi0Z2yvd8uJ6DqDo3EQU6laEqdNpKnGd1OXOWzvUd286qhgsNRzp06NN84whF+aRe9bpv4kRMvRw/TfYv1zbcsXS9f0dGpL8sn5K54rjdITxE3UqO7e7lFcIroe44vD0q8JU6lpQkmmlJp2atk000c4uzbR97pVrcvTZftco68/jZc+opPZ5Z6K4w+h6mIlsUacqkuUIt273uXiewYbUrAU92HhJ86k5z+knb6G2pxpUlswUIRXwxUYryRE1iXixelXid3t+jlNSNR/Ub1qzUsRKLioxzjRi96vxk/4OtTLVTGw4Zsow+NjOWzx/zImIiI1Dbx0rjr01XakbmRgsZb2Z+DLeyWqkSzo3IMPBYm6s3nw+xmEgAAAAAFuvV2Yt+XeXDAx9TNR8WTAwq0r+ObK6aLb3l2BWfIuIpxOGhVhOnUipQnGUJxfxRas0SitEImNvGNM6pV8HWdP0dSpBv8KpGDkqkW8k7LKXBroek6j6FlhsKvSRcalWTqTT95LdFPrZfU6CJKEQ8WHg0xZJyRP8NPrdjXRwdepHfGOXe3ZfVo8MqNyu3nfNvi3zPoLSmj44mjVoT92rCUG+Mb7pLudmeHY/RFTDVZ0a0bTg/CS4Ti+KazK2jbw+qRaJrb4amWHNvqbpL1XFwbls06n4dR8Ff3ZPulbwbLWwWK1ApOPXeGVi5E0tEvoHC19uKfn3nGa+aVxuj16ejhPWsPZ+kkqklOg/zxUX7H5l42NdqTrhlGhVl+JFWi3uqxW5fqt5nomHxMaiy8UdI7w+qxZa5qdVZeD1+1/GT/ANvC0odZSqT/AJRRhu0jH3vN0ZL5fRWXmnc9L1i7KcHiW6lD/wDNVd29iN6Mn1p/D/T5HB6S7NMbh7/g+mj89H8Rf2+8vI4XjL8PHyLZqfHb7wzcP2l1H71CP9NSS+jRmQ7RudGXhOP2OLno+UMpRcWt6knFrwYWHJibfLNnnZY/2drPtF5UZeNRfYxKvaFWfu0oLrKUpfTI5dUDJwei6tWWzSpzqN8IQlL9i27Ijm5rzrqZmL1mxda6daUYv4adoJ+WZ2HZhoOonUxc3JQadOnG7tUlf2p2423X5tlnV7s1qSani/w4b/Rpp1Z9G1lD9z0ejQjCMYQioxilGMUrKKS3IitJ3u0tPi4bzPXk/dLiQ6ZcIbO7TWHDZf8Am82OHrbS6rea6sy7hZ2l35EwNiAAAAAM1OIlecn1NsaVvN97/cmBTxK4spkiUVkXUVoogytAVomxCZIE2NRrDqzRxsLVFs1I39HVj70OnWPQ24Cl6VvHTaNw8c0xqjisK3t03OC3VaacoPq+MfE00o3PfTX4zV7C1s6uHpSfzbKjLzjYMTN6PEzvHbX4l4VKFs9z6ZNdUdToHXadO0K95JZKoveX6lx7953Fbs6wEv8AjnH9NaaXk7mJLstwT3SxC7qsf5iV6dSjFwuVhndJhtNG6xQqxTUozjzi/wDMzb0qsZq8Wc1hOznC0pbVOriovpVir99o5nR4XCRpK0b97d2yzaxTkmP8kalXUoxmrTjGX6oqX7mHPQOFlvwtB/8ATT+xsAF5pWfMNfDQOFjuw1Bf9NP7GZCmoq0UorlFKK8kVhgilY8QggllLCyblDkGyhsCioSmUSKyYG1i7pdyJLWFfsR7v5LoAAADT1YbMpLk35bzcGv0jSs1Ndz/AIZMDFaIRUiGhMCqLLiZZTK0yovIquWkytMCsIgICokoJuBXcXKLkgVXBSCRUQRchsCq5SLkXAkpYbKWwIZQ2S2UNgQt5WQkTGN2ore8v/SYGxwq9iPcXSIqyS5ZEkAAABTOCaaaunvKgBp6sNiTi++P5kQbLF4SNRWeTWcWt6ZqZSlB7FRWfCXwy6k7FywCJAJlakWybkC6pFW0WLlW0BduTctKQ2gLtxtFraFwLu0Not3G0Bc2iLlG0LgVXFyi5FwKmyLkXAEMJEkSklm8iQbMzA0nnJq1/dXFR5vvMbCYZ1faldQysvn6vobQgAAAAAAAAC1Xw8Zx2ZK6+q6pl0AaKrhalHNe3DuzXev5Qp4iMune/wCTemHidGQnn7sua4963MDDIKZ6Pq0/d9pfl/8Al/wWY4rg1nx4PyZOxkpEFCrp8bd+RcTAi4uSCRFyUwLEaC5ITQQAkAkQBctvERXG/dmQLpBjSxl2oxWb3LfJ+CL9PRlSpnN7K5PN+SyRAtzxSWUc293J93MyMPoxz9qq3bhDcvH7GbhcFGmvZWfGT95+JkAQlbcSAAAAAAAAAAAAAAAC3UoxllJJ96LgAwP9Gp52cl0vdLzMWpomor7LjLlm4v7G5AHPeirr/jqL+2X7Nlt4xrfl+qEo/ujpQBzXr/WPn/6Ssa+cbd50TgnvSfgUSw0HvhF/0oDQrG/p/uDx3WK8Tfxw8VujFd0UitRXJBLnfW5Pdd/ppyf8EtVnup1n4KC+rR0NhYG2hpaLry95Qp/qk5y8ll9TMpaEj8c5T6e5HyWf1NnYBC1Sw0Ie7GMe5JF0AAAAAAAAAAAAAAAAAAAAAAAAAAAAAAAAAAAAAAAAAAAAAAAAAAAAAAAAAAAAAAAAAAAAAAAAAAAAAAAAAAAAAAAAAAAAAAAAAAAAAAAAAAAAAAAAAAAAAAAAAAAAAAAAAAAAP//Z"/>
          <p:cNvSpPr>
            <a:spLocks noChangeAspect="1" noChangeArrowheads="1"/>
          </p:cNvSpPr>
          <p:nvPr/>
        </p:nvSpPr>
        <p:spPr bwMode="auto">
          <a:xfrm>
            <a:off x="63500" y="-1038225"/>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5606" name="AutoShape 6" descr="data:image/jpeg;base64,/9j/4AAQSkZJRgABAQAAAQABAAD/2wCEAAkGBhAPEBAPDw8QEBAQEA4QEBARDw8QDw0QFRAVFBQQFBQYHCYeFxkjGRIUHy8gIycpLCwsFR4xNTAqNSYrLCkBCQoKDgwOGg8PGTUkHiEsLCkpKS8sLCwsKSwsKSksKSwpKTIsKSwpKSwpLCwpKSwsKSwpNSk1LCkpLCwpLCwsMP/AABEIAOEA4QMBIgACEQEDEQH/xAAcAAEAAQUBAQAAAAAAAAAAAAAAAQIDBAUGBwj/xAA8EAACAQICBwQIBQMFAQEAAAAAAQIDEQQhBQYSMUFRYQdxgZETFCIyQlKh0SNicrHBgpLwFTNDg+HSJP/EABoBAQADAQEBAAAAAAAAAAAAAAABAgUDBAb/xAApEQEAAgIBAwMDBAMAAAAAAAAAAQIDEQQSITEFE0EyUWGRoeHwI0Jx/9oADAMBAAIRAxEAPwD3EAAAAAAAAAAAAAAAAAAAAAAAAAAAAAAAAAAAAAAAAAAAAAAAAAAAAAAAAAAAAAAAAAAAAAAAAAAAAAAAAAAAAAAAAAAAAAAAAAAAAAAAAAAAAAAAAAAAAAAAAAAAAAAAAESlbeY9THxWSvJ9PuBkkOVjXVtINe9KMOizZrq+mY8E5Pq2/oRsb14qHzFLxi5S8jlsbpypTW04TinutTk7+SNLW12Svd1Fb5oyjfzIm0Q5zkrHl6D69+WRHr/5ZHlz7SYXtao+qazL1LtNpJ2k6se+N19Dn79N62r79Pu9K/1BfKypY+HVeBx+A13oVclVg+kvZf1N3Qx9OpyT+jOkWifDpFonw3UcRF/Ei4maedJ2ytfg2roxqeklF7E/ZkuTt9Cdws6IGuo6Qb3NTXlIyaWMi3Z+y+TsSMgEXJAAAAAAAAAAAAAAABDdgDMbEY5RyWb+iMXF41yezHJcy1SokSK5ylN3bvyJVEtYjGRprfd8rnE6e7RaNFuCm6k18FNppPrLcis2iPLnfJWkbtLtqnoo+843382WJaUox3K/hY8hx2veJqe440k+S2peb+xr/wDUK9VpSq1ZyeSipSu+iiivXE+Gff1KkfTG3tT09Dl9UiqOmKU8mr+KdzznRGoGMr2lUj6CDzcqre210hv87HoehNWMPg4+xHan8VWec33cIroizvgzZcs96aj8mK0Xg6kJSrYelsOLcpSpwjaK4t5NHlGO1fwNW7o1K+Ed3aNResUWr5e0rTj5M6TXfWhV5KhRk3Spt+ka3VKidkuqX7s5iOJ5k+1Sfqhjeoc+fc6ccRMR5/LGq9nmkNn0lBQxNPO06FWMr/0uzT6WMfCaZ0ho6ajUVWMU86VaMlGS/K3u8Dq9X9PywlTbTbpysqsOEl8yXzLn4Ho9DE0cXDdCpBq+zKMZRfgzhbjRSd0l6eFenJrus6tHmGu1R1ghjaKqRvlvT96D4xZpu02pKhSo4mnJxlGp6OVs9qMk2rrvj9TrsLo6jQTVKlTpRbu1CEYJ9XY4btQx0alGFFPOVRSS6RTz82XvEzSY+Wpmt7eGZtLSaJ7QZJpVVdfNHf5HdaJ1np1o5SU1xXxI8Qlg2txewmPq0ZKUZNNdbHlrlyU+ruzsXO15fRFDEtLahLajyedjPoYuM+j5Peed6h60esv0c2tvNSXNWupWO0nT5HtraLRuGvjvF69UNuDAwuO+GfhLn3meXXAAAAAAAAAABDlY1OLxbk7LJcv57zI0hX4Lhm/sYNKPET2FdKBOLxCpwc2XEjnO0SdSOj6s6au4uO1bhCT2ZS8LopM6jat7dNZn7POdb9eXiVKhh9uK236SrtW9LFXWzH8pyVDDSZk4fCnW6m6r+uVlGWVGnaVV7m1fKC6u3kmeX27ZJ3Z85fNbNfpr3mVjVPUOrjfbf4VBOzqNXcnxUFxfXcvoeq6K1ewmAh+FTUXbOpL2qs++XDuVkbOnThSglGKjCEbKKVlGKWSSPO9cNcM3To1Pau1Oy/21yT5v6HpisVhqdGPiU67d5/vh3lDSkJtpc95k1qe1Fxva6aut6ut6PCtG6y1MNVVWLcvng3dVI8b348metat6y0sXBSpy2luzylB/LJcGTFons6cblVzx41P2eaaR1cxODbhXg3G72a0U3Sqq/vJ8H0eZhWPeGr5cOK4Mwa2hcJJ3nh8O3zdOnf8AY6Rbtpm5vR+q02pbX/Xi0Z2yvd8uJ6DqDo3EQU6laEqdNpKnGd1OXOWzvUd286qhgsNRzp06NN84whF+aRe9bpv4kRMvRw/TfYv1zbcsXS9f0dGpL8sn5K54rjdITxE3UqO7e7lFcIroe44vD0q8JU6lpQkmmlJp2atk000c4uzbR97pVrcvTZftco68/jZc+opPZ5Z6K4w+h6mIlsUacqkuUIt273uXiewYbUrAU92HhJ86k5z+knb6G2pxpUlswUIRXwxUYryRE1iXixelXid3t+jlNSNR/Ub1qzUsRKLioxzjRi96vxk/4OtTLVTGw4Zsow+NjOWzx/zImIiI1Dbx0rjr01XakbmRgsZb2Z+DLeyWqkSzo3IMPBYm6s3nw+xmEgAAAAAFuvV2Yt+XeXDAx9TNR8WTAwq0r+ObK6aLb3l2BWfIuIpxOGhVhOnUipQnGUJxfxRas0SitEImNvGNM6pV8HWdP0dSpBv8KpGDkqkW8k7LKXBroek6j6FlhsKvSRcalWTqTT95LdFPrZfU6CJKEQ8WHg0xZJyRP8NPrdjXRwdepHfGOXe3ZfVo8MqNyu3nfNvi3zPoLSmj44mjVoT92rCUG+Mb7pLudmeHY/RFTDVZ0a0bTg/CS4Ti+KazK2jbw+qRaJrb4amWHNvqbpL1XFwbls06n4dR8Ff3ZPulbwbLWwWK1ApOPXeGVi5E0tEvoHC19uKfn3nGa+aVxuj16ejhPWsPZ+kkqklOg/zxUX7H5l42NdqTrhlGhVl+JFWi3uqxW5fqt5nomHxMaiy8UdI7w+qxZa5qdVZeD1+1/GT/ANvC0odZSqT/AJRRhu0jH3vN0ZL5fRWXmnc9L1i7KcHiW6lD/wDNVd29iN6Mn1p/D/T5HB6S7NMbh7/g+mj89H8Rf2+8vI4XjL8PHyLZqfHb7wzcP2l1H71CP9NSS+jRmQ7RudGXhOP2OLno+UMpRcWt6knFrwYWHJibfLNnnZY/2drPtF5UZeNRfYxKvaFWfu0oLrKUpfTI5dUDJwei6tWWzSpzqN8IQlL9i27Ijm5rzrqZmL1mxda6daUYv4adoJ+WZ2HZhoOonUxc3JQadOnG7tUlf2p2423X5tlnV7s1qSani/w4b/Rpp1Z9G1lD9z0ejQjCMYQioxilGMUrKKS3IitJ3u0tPi4bzPXk/dLiQ6ZcIbO7TWHDZf8Am82OHrbS6rea6sy7hZ2l35EwNiAAAAAM1OIlecn1NsaVvN97/cmBTxK4spkiUVkXUVoogytAVomxCZIE2NRrDqzRxsLVFs1I39HVj70OnWPQ24Cl6VvHTaNw8c0xqjisK3t03OC3VaacoPq+MfE00o3PfTX4zV7C1s6uHpSfzbKjLzjYMTN6PEzvHbX4l4VKFs9z6ZNdUdToHXadO0K95JZKoveX6lx7953Fbs6wEv8AjnH9NaaXk7mJLstwT3SxC7qsf5iV6dSjFwuVhndJhtNG6xQqxTUozjzi/wDMzb0qsZq8Wc1hOznC0pbVOriovpVir99o5nR4XCRpK0b97d2yzaxTkmP8kalXUoxmrTjGX6oqX7mHPQOFlvwtB/8ATT+xsAF5pWfMNfDQOFjuw1Bf9NP7GZCmoq0UorlFKK8kVhgilY8QggllLCyblDkGyhsCioSmUSKyYG1i7pdyJLWFfsR7v5LoAAADT1YbMpLk35bzcGv0jSs1Ndz/AIZMDFaIRUiGhMCqLLiZZTK0yovIquWkytMCsIgICokoJuBXcXKLkgVXBSCRUQRchsCq5SLkXAkpYbKWwIZQ2S2UNgQt5WQkTGN2ore8v/SYGxwq9iPcXSIqyS5ZEkAAABTOCaaaunvKgBp6sNiTi++P5kQbLF4SNRWeTWcWt6ZqZSlB7FRWfCXwy6k7FywCJAJlakWybkC6pFW0WLlW0BduTctKQ2gLtxtFraFwLu0Not3G0Bc2iLlG0LgVXFyi5FwKmyLkXAEMJEkSklm8iQbMzA0nnJq1/dXFR5vvMbCYZ1faldQysvn6vobQgAAAAAAAAC1Xw8Zx2ZK6+q6pl0AaKrhalHNe3DuzXev5Qp4iMune/wCTemHidGQnn7sua4963MDDIKZ6Pq0/d9pfl/8Al/wWY4rg1nx4PyZOxkpEFCrp8bd+RcTAi4uSCRFyUwLEaC5ITQQAkAkQBctvERXG/dmQLpBjSxl2oxWb3LfJ+CL9PRlSpnN7K5PN+SyRAtzxSWUc293J93MyMPoxz9qq3bhDcvH7GbhcFGmvZWfGT95+JkAQlbcSAAAAAAAAAAAAAAAC3UoxllJJ96LgAwP9Gp52cl0vdLzMWpomor7LjLlm4v7G5AHPeirr/jqL+2X7Nlt4xrfl+qEo/ujpQBzXr/WPn/6Ssa+cbd50TgnvSfgUSw0HvhF/0oDQrG/p/uDx3WK8Tfxw8VujFd0UitRXJBLnfW5Pdd/ppyf8EtVnup1n4KC+rR0NhYG2hpaLry95Qp/qk5y8ll9TMpaEj8c5T6e5HyWf1NnYBC1Sw0Ie7GMe5JF0AAAAAAAAAAAAAAAAAAAAAAAAAAAAAAAAAAAAAAAAAAAAAAAAAAAAAAAAAAAAAAAAAAAAAAAAAAAAAAAAAAAAAAAAAAAAAAAAAAAAAAAAAAAAAAAAAAAAAAAAAAAAAAAAAAAAP//Z"/>
          <p:cNvSpPr>
            <a:spLocks noChangeAspect="1" noChangeArrowheads="1"/>
          </p:cNvSpPr>
          <p:nvPr/>
        </p:nvSpPr>
        <p:spPr bwMode="auto">
          <a:xfrm>
            <a:off x="63500" y="-1038225"/>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5608" name="Picture 8" descr="http://www.byretech.com/acatalog/magi_plug_bath_front_v2.jpg"/>
          <p:cNvPicPr>
            <a:picLocks noChangeAspect="1" noChangeArrowheads="1"/>
          </p:cNvPicPr>
          <p:nvPr/>
        </p:nvPicPr>
        <p:blipFill>
          <a:blip r:embed="rId2" cstate="print"/>
          <a:srcRect/>
          <a:stretch>
            <a:fillRect/>
          </a:stretch>
        </p:blipFill>
        <p:spPr bwMode="auto">
          <a:xfrm>
            <a:off x="683568" y="980728"/>
            <a:ext cx="2857500" cy="2857500"/>
          </a:xfrm>
          <a:prstGeom prst="rect">
            <a:avLst/>
          </a:prstGeom>
          <a:noFill/>
        </p:spPr>
      </p:pic>
      <p:pic>
        <p:nvPicPr>
          <p:cNvPr id="26626" name="Picture 2" descr="MagiPlug for Kitchen Sinks"/>
          <p:cNvPicPr>
            <a:picLocks noChangeAspect="1" noChangeArrowheads="1"/>
          </p:cNvPicPr>
          <p:nvPr/>
        </p:nvPicPr>
        <p:blipFill>
          <a:blip r:embed="rId3" cstate="print"/>
          <a:srcRect/>
          <a:stretch>
            <a:fillRect/>
          </a:stretch>
        </p:blipFill>
        <p:spPr bwMode="auto">
          <a:xfrm>
            <a:off x="4860032" y="1196752"/>
            <a:ext cx="2857500" cy="2304256"/>
          </a:xfrm>
          <a:prstGeom prst="rect">
            <a:avLst/>
          </a:prstGeom>
          <a:noFill/>
        </p:spPr>
      </p:pic>
    </p:spTree>
    <p:extLst>
      <p:ext uri="{BB962C8B-B14F-4D97-AF65-F5344CB8AC3E}">
        <p14:creationId xmlns="" xmlns:p14="http://schemas.microsoft.com/office/powerpoint/2010/main" val="2581507582"/>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lstStyle/>
          <a:p>
            <a:r>
              <a:rPr lang="en-GB" sz="4000" b="1" dirty="0" smtClean="0">
                <a:solidFill>
                  <a:srgbClr val="002060"/>
                </a:solidFill>
                <a:effectLst>
                  <a:outerShdw blurRad="38100" dist="38100" dir="2700000" algn="tl">
                    <a:srgbClr val="000000">
                      <a:alpha val="43137"/>
                    </a:srgbClr>
                  </a:outerShdw>
                </a:effectLst>
                <a:latin typeface="Arial Black" pitchFamily="34" charset="0"/>
              </a:rPr>
              <a:t>Pill Dispenser </a:t>
            </a:r>
            <a:br>
              <a:rPr lang="en-GB" sz="4000" b="1" dirty="0" smtClean="0">
                <a:solidFill>
                  <a:srgbClr val="002060"/>
                </a:solidFill>
                <a:effectLst>
                  <a:outerShdw blurRad="38100" dist="38100" dir="2700000" algn="tl">
                    <a:srgbClr val="000000">
                      <a:alpha val="43137"/>
                    </a:srgbClr>
                  </a:outerShdw>
                </a:effectLst>
                <a:latin typeface="Arial Black" pitchFamily="34" charset="0"/>
              </a:rPr>
            </a:br>
            <a:endParaRPr lang="en-GB" sz="4000" b="1" dirty="0">
              <a:solidFill>
                <a:srgbClr val="002060"/>
              </a:solidFill>
              <a:effectLst>
                <a:outerShdw blurRad="38100" dist="38100" dir="2700000" algn="tl">
                  <a:srgbClr val="000000">
                    <a:alpha val="43137"/>
                  </a:srgbClr>
                </a:outerShdw>
              </a:effectLst>
              <a:latin typeface="Arial Black" pitchFamily="34" charset="0"/>
            </a:endParaRPr>
          </a:p>
        </p:txBody>
      </p:sp>
      <p:pic>
        <p:nvPicPr>
          <p:cNvPr id="4098" name="Picture 2"/>
          <p:cNvPicPr>
            <a:picLocks noChangeAspect="1" noChangeArrowheads="1"/>
          </p:cNvPicPr>
          <p:nvPr/>
        </p:nvPicPr>
        <p:blipFill>
          <a:blip r:embed="rId2" cstate="print"/>
          <a:srcRect/>
          <a:stretch>
            <a:fillRect/>
          </a:stretch>
        </p:blipFill>
        <p:spPr bwMode="auto">
          <a:xfrm>
            <a:off x="3779912" y="1340768"/>
            <a:ext cx="3810000" cy="2743200"/>
          </a:xfrm>
          <a:prstGeom prst="rect">
            <a:avLst/>
          </a:prstGeom>
          <a:noFill/>
          <a:ln w="9525">
            <a:noFill/>
            <a:miter lim="800000"/>
            <a:headEnd/>
            <a:tailEnd/>
          </a:ln>
        </p:spPr>
      </p:pic>
      <p:sp>
        <p:nvSpPr>
          <p:cNvPr id="8" name="Rectangle 7"/>
          <p:cNvSpPr/>
          <p:nvPr/>
        </p:nvSpPr>
        <p:spPr>
          <a:xfrm>
            <a:off x="467544" y="4077072"/>
            <a:ext cx="8352928" cy="830997"/>
          </a:xfrm>
          <a:prstGeom prst="rect">
            <a:avLst/>
          </a:prstGeom>
        </p:spPr>
        <p:txBody>
          <a:bodyPr wrap="square">
            <a:spAutoFit/>
          </a:bodyPr>
          <a:lstStyle/>
          <a:p>
            <a:endParaRPr lang="en-GB" b="1" dirty="0" smtClean="0"/>
          </a:p>
          <a:p>
            <a:pPr>
              <a:lnSpc>
                <a:spcPct val="150000"/>
              </a:lnSpc>
            </a:pPr>
            <a:endParaRPr lang="en-GB" sz="2000" dirty="0">
              <a:solidFill>
                <a:srgbClr val="002060"/>
              </a:solidFill>
              <a:latin typeface="Arial Black" pitchFamily="34" charset="0"/>
            </a:endParaRP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lstStyle/>
          <a:p>
            <a:r>
              <a:rPr lang="en-GB" sz="4000" b="1" dirty="0" smtClean="0">
                <a:solidFill>
                  <a:srgbClr val="002060"/>
                </a:solidFill>
                <a:effectLst>
                  <a:outerShdw blurRad="38100" dist="38100" dir="2700000" algn="tl">
                    <a:srgbClr val="000000">
                      <a:alpha val="43137"/>
                    </a:srgbClr>
                  </a:outerShdw>
                </a:effectLst>
                <a:latin typeface="Arial Black" pitchFamily="34" charset="0"/>
              </a:rPr>
              <a:t>Pill Dispenser </a:t>
            </a:r>
            <a:br>
              <a:rPr lang="en-GB" sz="4000" b="1" dirty="0" smtClean="0">
                <a:solidFill>
                  <a:srgbClr val="002060"/>
                </a:solidFill>
                <a:effectLst>
                  <a:outerShdw blurRad="38100" dist="38100" dir="2700000" algn="tl">
                    <a:srgbClr val="000000">
                      <a:alpha val="43137"/>
                    </a:srgbClr>
                  </a:outerShdw>
                </a:effectLst>
                <a:latin typeface="Arial Black" pitchFamily="34" charset="0"/>
              </a:rPr>
            </a:br>
            <a:endParaRPr lang="en-GB" sz="4000" b="1" dirty="0">
              <a:solidFill>
                <a:srgbClr val="002060"/>
              </a:solidFill>
              <a:effectLst>
                <a:outerShdw blurRad="38100" dist="38100" dir="2700000" algn="tl">
                  <a:srgbClr val="000000">
                    <a:alpha val="43137"/>
                  </a:srgbClr>
                </a:outerShdw>
              </a:effectLst>
              <a:latin typeface="Arial Black" pitchFamily="34" charset="0"/>
            </a:endParaRPr>
          </a:p>
        </p:txBody>
      </p:sp>
      <p:pic>
        <p:nvPicPr>
          <p:cNvPr id="4098" name="Picture 2"/>
          <p:cNvPicPr>
            <a:picLocks noChangeAspect="1" noChangeArrowheads="1"/>
          </p:cNvPicPr>
          <p:nvPr/>
        </p:nvPicPr>
        <p:blipFill>
          <a:blip r:embed="rId2" cstate="print"/>
          <a:srcRect/>
          <a:stretch>
            <a:fillRect/>
          </a:stretch>
        </p:blipFill>
        <p:spPr bwMode="auto">
          <a:xfrm>
            <a:off x="3779912" y="1340768"/>
            <a:ext cx="3810000" cy="2743200"/>
          </a:xfrm>
          <a:prstGeom prst="rect">
            <a:avLst/>
          </a:prstGeom>
          <a:noFill/>
          <a:ln w="9525">
            <a:noFill/>
            <a:miter lim="800000"/>
            <a:headEnd/>
            <a:tailEnd/>
          </a:ln>
        </p:spPr>
      </p:pic>
      <p:sp>
        <p:nvSpPr>
          <p:cNvPr id="8" name="Rectangle 7"/>
          <p:cNvSpPr/>
          <p:nvPr/>
        </p:nvSpPr>
        <p:spPr>
          <a:xfrm>
            <a:off x="467544" y="4077072"/>
            <a:ext cx="8352928" cy="1754326"/>
          </a:xfrm>
          <a:prstGeom prst="rect">
            <a:avLst/>
          </a:prstGeom>
        </p:spPr>
        <p:txBody>
          <a:bodyPr wrap="square">
            <a:spAutoFit/>
          </a:bodyPr>
          <a:lstStyle/>
          <a:p>
            <a:endParaRPr lang="en-GB" b="1" dirty="0" smtClean="0"/>
          </a:p>
          <a:p>
            <a:pPr>
              <a:lnSpc>
                <a:spcPct val="150000"/>
              </a:lnSpc>
            </a:pPr>
            <a:r>
              <a:rPr lang="en-GB" sz="2000" dirty="0" smtClean="0">
                <a:solidFill>
                  <a:srgbClr val="002060"/>
                </a:solidFill>
                <a:latin typeface="Arial Black" pitchFamily="34" charset="0"/>
              </a:rPr>
              <a:t>- to remind the individual to take a pill. The dispenser can be linked to an alarm or works independently as a reminder.  </a:t>
            </a:r>
            <a:endParaRPr lang="en-GB" sz="2000" dirty="0">
              <a:solidFill>
                <a:srgbClr val="002060"/>
              </a:solidFill>
              <a:latin typeface="Arial Black" pitchFamily="34" charset="0"/>
            </a:endParaRPr>
          </a:p>
        </p:txBody>
      </p:sp>
    </p:spTree>
    <p:extLst>
      <p:ext uri="{BB962C8B-B14F-4D97-AF65-F5344CB8AC3E}">
        <p14:creationId xmlns="" xmlns:p14="http://schemas.microsoft.com/office/powerpoint/2010/main" val="256094612"/>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179512" y="188640"/>
            <a:ext cx="8568952" cy="847725"/>
          </a:xfrm>
          <a:ln>
            <a:miter lim="800000"/>
            <a:headEnd/>
            <a:tailEnd/>
          </a:ln>
        </p:spPr>
        <p:txBody>
          <a:bodyPr vert="horz" wrap="square" lIns="91440" tIns="45720" rIns="91440" bIns="45720" numCol="1" anchor="t" anchorCtr="0" compatLnSpc="1">
            <a:prstTxWarp prst="textNoShape">
              <a:avLst/>
            </a:prstTxWarp>
          </a:bodyPr>
          <a:lstStyle/>
          <a:p>
            <a:pPr>
              <a:defRPr/>
            </a:pPr>
            <a:r>
              <a:rPr lang="en-GB" sz="4000" b="1" dirty="0" smtClean="0">
                <a:solidFill>
                  <a:srgbClr val="002060"/>
                </a:solidFill>
                <a:effectLst>
                  <a:outerShdw blurRad="38100" dist="38100" dir="2700000" algn="tl">
                    <a:srgbClr val="000000">
                      <a:alpha val="43137"/>
                    </a:srgbClr>
                  </a:outerShdw>
                </a:effectLst>
                <a:latin typeface="Arial Black" pitchFamily="34" charset="0"/>
              </a:rPr>
              <a:t>What it can’t do</a:t>
            </a:r>
          </a:p>
        </p:txBody>
      </p:sp>
      <p:sp>
        <p:nvSpPr>
          <p:cNvPr id="5" name="Slide Number Placeholder 3"/>
          <p:cNvSpPr txBox="1">
            <a:spLocks/>
          </p:cNvSpPr>
          <p:nvPr/>
        </p:nvSpPr>
        <p:spPr>
          <a:xfrm>
            <a:off x="8382000" y="6492875"/>
            <a:ext cx="7620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DB68A2-D781-4CE7-8831-0D755903EC4C}" type="slidenum">
              <a:rPr kumimoji="0" lang="en-GB" sz="18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GB"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6" name="Content Placeholder 5"/>
          <p:cNvSpPr>
            <a:spLocks noGrp="1"/>
          </p:cNvSpPr>
          <p:nvPr>
            <p:ph idx="1"/>
          </p:nvPr>
        </p:nvSpPr>
        <p:spPr>
          <a:xfrm>
            <a:off x="323528" y="1340768"/>
            <a:ext cx="8229600" cy="4389437"/>
          </a:xfrm>
        </p:spPr>
        <p:txBody>
          <a:bodyPr/>
          <a:lstStyle/>
          <a:p>
            <a:endParaRPr lang="en-GB" b="1" dirty="0" smtClean="0">
              <a:solidFill>
                <a:srgbClr val="002060"/>
              </a:solidFill>
            </a:endParaRPr>
          </a:p>
          <a:p>
            <a:endParaRPr lang="en-GB" b="1" dirty="0" smtClean="0">
              <a:solidFill>
                <a:srgbClr val="002060"/>
              </a:solidFill>
            </a:endParaRPr>
          </a:p>
          <a:p>
            <a:r>
              <a:rPr lang="en-GB" b="1" dirty="0" smtClean="0">
                <a:solidFill>
                  <a:srgbClr val="002060"/>
                </a:solidFill>
              </a:rPr>
              <a:t>Stop falls</a:t>
            </a:r>
          </a:p>
          <a:p>
            <a:r>
              <a:rPr lang="en-GB" b="1" dirty="0" smtClean="0">
                <a:solidFill>
                  <a:srgbClr val="002060"/>
                </a:solidFill>
              </a:rPr>
              <a:t>Make people take their medication </a:t>
            </a:r>
          </a:p>
          <a:p>
            <a:r>
              <a:rPr lang="en-GB" b="1" dirty="0" smtClean="0">
                <a:solidFill>
                  <a:srgbClr val="002060"/>
                </a:solidFill>
              </a:rPr>
              <a:t>Replace humans</a:t>
            </a:r>
            <a:endParaRPr lang="en-GB" b="1" dirty="0">
              <a:solidFill>
                <a:srgbClr val="002060"/>
              </a:solidFill>
            </a:endParaRP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936104"/>
          </a:xfrm>
        </p:spPr>
        <p:txBody>
          <a:bodyPr/>
          <a:lstStyle/>
          <a:p>
            <a:r>
              <a:rPr lang="en-GB" dirty="0" smtClean="0"/>
              <a:t>Primley House Virtual Tour</a:t>
            </a:r>
            <a:endParaRPr lang="en-GB" dirty="0"/>
          </a:p>
        </p:txBody>
      </p:sp>
      <p:sp>
        <p:nvSpPr>
          <p:cNvPr id="3" name="Content Placeholder 2"/>
          <p:cNvSpPr>
            <a:spLocks noGrp="1"/>
          </p:cNvSpPr>
          <p:nvPr>
            <p:ph idx="1"/>
          </p:nvPr>
        </p:nvSpPr>
        <p:spPr>
          <a:xfrm>
            <a:off x="251520" y="2708920"/>
            <a:ext cx="8712968" cy="1728192"/>
          </a:xfrm>
        </p:spPr>
        <p:txBody>
          <a:bodyPr/>
          <a:lstStyle/>
          <a:p>
            <a:r>
              <a:rPr lang="en-GB" dirty="0" smtClean="0">
                <a:hlinkClick r:id="rId2"/>
              </a:rPr>
              <a:t>http://webwalsall.com/primley-house/</a:t>
            </a:r>
            <a:endParaRPr lang="en-GB" dirty="0" smtClean="0"/>
          </a:p>
          <a:p>
            <a:endParaRPr lang="en-GB" dirty="0"/>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3528" y="188640"/>
            <a:ext cx="8647957" cy="707886"/>
          </a:xfrm>
          <a:prstGeom prst="rect">
            <a:avLst/>
          </a:prstGeom>
          <a:noFill/>
        </p:spPr>
        <p:txBody>
          <a:bodyPr wrap="square" rtlCol="0">
            <a:spAutoFit/>
          </a:bodyPr>
          <a:lstStyle/>
          <a:p>
            <a:r>
              <a:rPr lang="en-GB" sz="4000" dirty="0" smtClean="0">
                <a:solidFill>
                  <a:srgbClr val="002060"/>
                </a:solidFill>
                <a:latin typeface="Arial Black" pitchFamily="34" charset="0"/>
              </a:rPr>
              <a:t>Other Assistive Technology</a:t>
            </a:r>
            <a:endParaRPr lang="en-GB" sz="4000" dirty="0">
              <a:solidFill>
                <a:srgbClr val="002060"/>
              </a:solidFill>
              <a:latin typeface="Arial Black" pitchFamily="34" charset="0"/>
            </a:endParaRPr>
          </a:p>
        </p:txBody>
      </p:sp>
      <p:graphicFrame>
        <p:nvGraphicFramePr>
          <p:cNvPr id="7" name="Table 6"/>
          <p:cNvGraphicFramePr>
            <a:graphicFrameLocks noGrp="1"/>
          </p:cNvGraphicFramePr>
          <p:nvPr/>
        </p:nvGraphicFramePr>
        <p:xfrm>
          <a:off x="467544" y="998672"/>
          <a:ext cx="8064896" cy="4486656"/>
        </p:xfrm>
        <a:graphic>
          <a:graphicData uri="http://schemas.openxmlformats.org/drawingml/2006/table">
            <a:tbl>
              <a:tblPr/>
              <a:tblGrid>
                <a:gridCol w="2683504"/>
                <a:gridCol w="2219872"/>
                <a:gridCol w="3161520"/>
              </a:tblGrid>
              <a:tr h="203394">
                <a:tc>
                  <a:txBody>
                    <a:bodyPr/>
                    <a:lstStyle/>
                    <a:p>
                      <a:pPr>
                        <a:lnSpc>
                          <a:spcPct val="115000"/>
                        </a:lnSpc>
                        <a:spcAft>
                          <a:spcPts val="0"/>
                        </a:spcAft>
                      </a:pPr>
                      <a:r>
                        <a:rPr lang="en-GB" sz="1600" b="1" dirty="0">
                          <a:solidFill>
                            <a:srgbClr val="002060"/>
                          </a:solidFill>
                          <a:latin typeface="Arial Black"/>
                          <a:ea typeface="Calibri"/>
                          <a:cs typeface="Times New Roman"/>
                        </a:rPr>
                        <a:t>Item</a:t>
                      </a:r>
                      <a:endParaRPr lang="en-GB" sz="1600" dirty="0">
                        <a:latin typeface="Calibri"/>
                        <a:ea typeface="Calibri"/>
                        <a:cs typeface="Times New Roman"/>
                      </a:endParaRPr>
                    </a:p>
                  </a:txBody>
                  <a:tcPr marL="33200" marR="33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a:solidFill>
                            <a:srgbClr val="002060"/>
                          </a:solidFill>
                          <a:latin typeface="Arial Black"/>
                          <a:ea typeface="Calibri"/>
                          <a:cs typeface="Times New Roman"/>
                        </a:rPr>
                        <a:t>Supplier</a:t>
                      </a:r>
                      <a:endParaRPr lang="en-GB" sz="1600">
                        <a:latin typeface="Calibri"/>
                        <a:ea typeface="Calibri"/>
                        <a:cs typeface="Times New Roman"/>
                      </a:endParaRPr>
                    </a:p>
                  </a:txBody>
                  <a:tcPr marL="33200" marR="33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a:solidFill>
                            <a:srgbClr val="002060"/>
                          </a:solidFill>
                          <a:latin typeface="Arial Black"/>
                          <a:ea typeface="Calibri"/>
                          <a:cs typeface="Times New Roman"/>
                        </a:rPr>
                        <a:t>Cost Per Unit</a:t>
                      </a:r>
                      <a:endParaRPr lang="en-GB" sz="1600">
                        <a:latin typeface="Calibri"/>
                        <a:ea typeface="Calibri"/>
                        <a:cs typeface="Times New Roman"/>
                      </a:endParaRPr>
                    </a:p>
                  </a:txBody>
                  <a:tcPr marL="33200" marR="33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692">
                <a:tc>
                  <a:txBody>
                    <a:bodyPr/>
                    <a:lstStyle/>
                    <a:p>
                      <a:pPr>
                        <a:lnSpc>
                          <a:spcPct val="115000"/>
                        </a:lnSpc>
                        <a:spcAft>
                          <a:spcPts val="0"/>
                        </a:spcAft>
                      </a:pPr>
                      <a:r>
                        <a:rPr lang="en-GB" sz="1600" dirty="0">
                          <a:solidFill>
                            <a:srgbClr val="002060"/>
                          </a:solidFill>
                          <a:latin typeface="Arial Black"/>
                          <a:ea typeface="Calibri"/>
                          <a:cs typeface="Times New Roman"/>
                        </a:rPr>
                        <a:t>Mobility Aid Swivel Cushion</a:t>
                      </a:r>
                      <a:endParaRPr lang="en-GB" sz="1600" dirty="0">
                        <a:latin typeface="Calibri"/>
                        <a:ea typeface="Calibri"/>
                        <a:cs typeface="Times New Roman"/>
                      </a:endParaRPr>
                    </a:p>
                  </a:txBody>
                  <a:tcPr marL="33200" marR="33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dirty="0">
                          <a:solidFill>
                            <a:srgbClr val="002060"/>
                          </a:solidFill>
                          <a:latin typeface="Arial Black"/>
                          <a:ea typeface="Calibri"/>
                          <a:cs typeface="Times New Roman"/>
                        </a:rPr>
                        <a:t>Argos</a:t>
                      </a:r>
                      <a:endParaRPr lang="en-GB" sz="1600" dirty="0">
                        <a:latin typeface="Calibri"/>
                        <a:ea typeface="Calibri"/>
                        <a:cs typeface="Times New Roman"/>
                      </a:endParaRPr>
                    </a:p>
                  </a:txBody>
                  <a:tcPr marL="33200" marR="33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dirty="0">
                          <a:solidFill>
                            <a:srgbClr val="002060"/>
                          </a:solidFill>
                          <a:latin typeface="Arial Black"/>
                          <a:ea typeface="Calibri"/>
                          <a:cs typeface="Times New Roman"/>
                        </a:rPr>
                        <a:t>£19.99</a:t>
                      </a:r>
                      <a:endParaRPr lang="en-GB" sz="1600" dirty="0">
                        <a:latin typeface="Calibri"/>
                        <a:ea typeface="Calibri"/>
                        <a:cs typeface="Times New Roman"/>
                      </a:endParaRPr>
                    </a:p>
                  </a:txBody>
                  <a:tcPr marL="33200" marR="33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692">
                <a:tc>
                  <a:txBody>
                    <a:bodyPr/>
                    <a:lstStyle/>
                    <a:p>
                      <a:pPr>
                        <a:lnSpc>
                          <a:spcPct val="115000"/>
                        </a:lnSpc>
                        <a:spcAft>
                          <a:spcPts val="0"/>
                        </a:spcAft>
                      </a:pPr>
                      <a:r>
                        <a:rPr lang="en-GB" sz="1600">
                          <a:solidFill>
                            <a:srgbClr val="002060"/>
                          </a:solidFill>
                          <a:latin typeface="Arial Black"/>
                          <a:ea typeface="Calibri"/>
                          <a:cs typeface="Times New Roman"/>
                        </a:rPr>
                        <a:t>Medical Poly Stocking Aid</a:t>
                      </a:r>
                      <a:endParaRPr lang="en-GB" sz="1600">
                        <a:latin typeface="Calibri"/>
                        <a:ea typeface="Calibri"/>
                        <a:cs typeface="Times New Roman"/>
                      </a:endParaRPr>
                    </a:p>
                  </a:txBody>
                  <a:tcPr marL="33200" marR="33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a:solidFill>
                            <a:srgbClr val="002060"/>
                          </a:solidFill>
                          <a:latin typeface="Arial Black"/>
                          <a:ea typeface="Calibri"/>
                          <a:cs typeface="Times New Roman"/>
                        </a:rPr>
                        <a:t>Argos</a:t>
                      </a:r>
                      <a:endParaRPr lang="en-GB" sz="1600">
                        <a:latin typeface="Calibri"/>
                        <a:ea typeface="Calibri"/>
                        <a:cs typeface="Times New Roman"/>
                      </a:endParaRPr>
                    </a:p>
                  </a:txBody>
                  <a:tcPr marL="33200" marR="33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dirty="0">
                          <a:solidFill>
                            <a:srgbClr val="002060"/>
                          </a:solidFill>
                          <a:latin typeface="Arial Black"/>
                          <a:ea typeface="Calibri"/>
                          <a:cs typeface="Times New Roman"/>
                        </a:rPr>
                        <a:t>£8.99</a:t>
                      </a:r>
                      <a:endParaRPr lang="en-GB" sz="1600" dirty="0">
                        <a:latin typeface="Calibri"/>
                        <a:ea typeface="Calibri"/>
                        <a:cs typeface="Times New Roman"/>
                      </a:endParaRPr>
                    </a:p>
                  </a:txBody>
                  <a:tcPr marL="33200" marR="33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495">
                <a:tc>
                  <a:txBody>
                    <a:bodyPr/>
                    <a:lstStyle/>
                    <a:p>
                      <a:pPr>
                        <a:lnSpc>
                          <a:spcPct val="115000"/>
                        </a:lnSpc>
                        <a:spcAft>
                          <a:spcPts val="0"/>
                        </a:spcAft>
                      </a:pPr>
                      <a:r>
                        <a:rPr lang="en-GB" sz="1600">
                          <a:solidFill>
                            <a:srgbClr val="002060"/>
                          </a:solidFill>
                          <a:latin typeface="Arial Black"/>
                          <a:ea typeface="Calibri"/>
                          <a:cs typeface="Times New Roman"/>
                        </a:rPr>
                        <a:t>Elastic Shoe Laces</a:t>
                      </a:r>
                      <a:endParaRPr lang="en-GB" sz="1600">
                        <a:latin typeface="Calibri"/>
                        <a:ea typeface="Calibri"/>
                        <a:cs typeface="Times New Roman"/>
                      </a:endParaRPr>
                    </a:p>
                  </a:txBody>
                  <a:tcPr marL="33200" marR="33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a:solidFill>
                            <a:srgbClr val="002060"/>
                          </a:solidFill>
                          <a:latin typeface="Arial Black"/>
                          <a:ea typeface="Calibri"/>
                          <a:cs typeface="Times New Roman"/>
                        </a:rPr>
                        <a:t>Argos</a:t>
                      </a:r>
                      <a:endParaRPr lang="en-GB" sz="1600">
                        <a:latin typeface="Calibri"/>
                        <a:ea typeface="Calibri"/>
                        <a:cs typeface="Times New Roman"/>
                      </a:endParaRPr>
                    </a:p>
                  </a:txBody>
                  <a:tcPr marL="33200" marR="33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dirty="0">
                          <a:solidFill>
                            <a:srgbClr val="002060"/>
                          </a:solidFill>
                          <a:latin typeface="Arial Black"/>
                          <a:ea typeface="Calibri"/>
                          <a:cs typeface="Times New Roman"/>
                        </a:rPr>
                        <a:t>£14.99</a:t>
                      </a:r>
                      <a:endParaRPr lang="en-GB" sz="1600" dirty="0">
                        <a:latin typeface="Calibri"/>
                        <a:ea typeface="Calibri"/>
                        <a:cs typeface="Times New Roman"/>
                      </a:endParaRPr>
                    </a:p>
                  </a:txBody>
                  <a:tcPr marL="33200" marR="33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495">
                <a:tc>
                  <a:txBody>
                    <a:bodyPr/>
                    <a:lstStyle/>
                    <a:p>
                      <a:pPr>
                        <a:lnSpc>
                          <a:spcPct val="115000"/>
                        </a:lnSpc>
                        <a:spcAft>
                          <a:spcPts val="0"/>
                        </a:spcAft>
                      </a:pPr>
                      <a:r>
                        <a:rPr lang="en-GB" sz="1600">
                          <a:solidFill>
                            <a:srgbClr val="002060"/>
                          </a:solidFill>
                          <a:latin typeface="Arial Black"/>
                          <a:ea typeface="Calibri"/>
                          <a:cs typeface="Times New Roman"/>
                        </a:rPr>
                        <a:t>Kettle Tipper</a:t>
                      </a:r>
                      <a:endParaRPr lang="en-GB" sz="1600">
                        <a:latin typeface="Calibri"/>
                        <a:ea typeface="Calibri"/>
                        <a:cs typeface="Times New Roman"/>
                      </a:endParaRPr>
                    </a:p>
                  </a:txBody>
                  <a:tcPr marL="33200" marR="33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a:solidFill>
                            <a:srgbClr val="002060"/>
                          </a:solidFill>
                          <a:latin typeface="Arial Black"/>
                          <a:ea typeface="Calibri"/>
                          <a:cs typeface="Times New Roman"/>
                        </a:rPr>
                        <a:t>Argos</a:t>
                      </a:r>
                      <a:endParaRPr lang="en-GB" sz="1600">
                        <a:latin typeface="Calibri"/>
                        <a:ea typeface="Calibri"/>
                        <a:cs typeface="Times New Roman"/>
                      </a:endParaRPr>
                    </a:p>
                  </a:txBody>
                  <a:tcPr marL="33200" marR="33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dirty="0">
                          <a:solidFill>
                            <a:srgbClr val="002060"/>
                          </a:solidFill>
                          <a:latin typeface="Arial Black"/>
                          <a:ea typeface="Calibri"/>
                          <a:cs typeface="Times New Roman"/>
                        </a:rPr>
                        <a:t>£18.99</a:t>
                      </a:r>
                      <a:endParaRPr lang="en-GB" sz="1600" dirty="0">
                        <a:latin typeface="Calibri"/>
                        <a:ea typeface="Calibri"/>
                        <a:cs typeface="Times New Roman"/>
                      </a:endParaRPr>
                    </a:p>
                  </a:txBody>
                  <a:tcPr marL="33200" marR="33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495">
                <a:tc>
                  <a:txBody>
                    <a:bodyPr/>
                    <a:lstStyle/>
                    <a:p>
                      <a:pPr>
                        <a:lnSpc>
                          <a:spcPct val="115000"/>
                        </a:lnSpc>
                        <a:spcAft>
                          <a:spcPts val="0"/>
                        </a:spcAft>
                      </a:pPr>
                      <a:r>
                        <a:rPr lang="en-GB" sz="1600">
                          <a:solidFill>
                            <a:srgbClr val="002060"/>
                          </a:solidFill>
                          <a:highlight>
                            <a:srgbClr val="FFFF00"/>
                          </a:highlight>
                          <a:latin typeface="Arial Black"/>
                          <a:ea typeface="Calibri"/>
                          <a:cs typeface="Times New Roman"/>
                        </a:rPr>
                        <a:t>Can/Jar Opener</a:t>
                      </a:r>
                      <a:endParaRPr lang="en-GB" sz="1600">
                        <a:latin typeface="Calibri"/>
                        <a:ea typeface="Calibri"/>
                        <a:cs typeface="Times New Roman"/>
                      </a:endParaRPr>
                    </a:p>
                  </a:txBody>
                  <a:tcPr marL="33200" marR="33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a:solidFill>
                            <a:srgbClr val="002060"/>
                          </a:solidFill>
                          <a:highlight>
                            <a:srgbClr val="FFFF00"/>
                          </a:highlight>
                          <a:latin typeface="Arial Black"/>
                          <a:ea typeface="Calibri"/>
                          <a:cs typeface="Times New Roman"/>
                        </a:rPr>
                        <a:t>Argos</a:t>
                      </a:r>
                      <a:endParaRPr lang="en-GB" sz="1600">
                        <a:latin typeface="Calibri"/>
                        <a:ea typeface="Calibri"/>
                        <a:cs typeface="Times New Roman"/>
                      </a:endParaRPr>
                    </a:p>
                  </a:txBody>
                  <a:tcPr marL="33200" marR="33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dirty="0">
                          <a:solidFill>
                            <a:srgbClr val="002060"/>
                          </a:solidFill>
                          <a:highlight>
                            <a:srgbClr val="FFFF00"/>
                          </a:highlight>
                          <a:latin typeface="Arial Black"/>
                          <a:ea typeface="Calibri"/>
                          <a:cs typeface="Times New Roman"/>
                        </a:rPr>
                        <a:t>£24.99</a:t>
                      </a:r>
                      <a:endParaRPr lang="en-GB" sz="1600" dirty="0">
                        <a:latin typeface="Calibri"/>
                        <a:ea typeface="Calibri"/>
                        <a:cs typeface="Times New Roman"/>
                      </a:endParaRPr>
                    </a:p>
                  </a:txBody>
                  <a:tcPr marL="33200" marR="33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251">
                <a:tc>
                  <a:txBody>
                    <a:bodyPr/>
                    <a:lstStyle/>
                    <a:p>
                      <a:pPr>
                        <a:lnSpc>
                          <a:spcPct val="115000"/>
                        </a:lnSpc>
                        <a:spcAft>
                          <a:spcPts val="0"/>
                        </a:spcAft>
                      </a:pPr>
                      <a:r>
                        <a:rPr lang="en-GB" sz="1600">
                          <a:solidFill>
                            <a:srgbClr val="002060"/>
                          </a:solidFill>
                          <a:latin typeface="Arial Black"/>
                          <a:ea typeface="Calibri"/>
                          <a:cs typeface="Times New Roman"/>
                        </a:rPr>
                        <a:t>Remote Controlled Mains Sockets</a:t>
                      </a:r>
                      <a:endParaRPr lang="en-GB" sz="1600">
                        <a:latin typeface="Calibri"/>
                        <a:ea typeface="Calibri"/>
                        <a:cs typeface="Times New Roman"/>
                      </a:endParaRPr>
                    </a:p>
                  </a:txBody>
                  <a:tcPr marL="33200" marR="33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a:solidFill>
                            <a:srgbClr val="002060"/>
                          </a:solidFill>
                          <a:latin typeface="Arial Black"/>
                          <a:ea typeface="Calibri"/>
                          <a:cs typeface="Times New Roman"/>
                        </a:rPr>
                        <a:t>Maplins</a:t>
                      </a:r>
                      <a:endParaRPr lang="en-GB" sz="1600">
                        <a:latin typeface="Calibri"/>
                        <a:ea typeface="Calibri"/>
                        <a:cs typeface="Times New Roman"/>
                      </a:endParaRPr>
                    </a:p>
                  </a:txBody>
                  <a:tcPr marL="33200" marR="33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dirty="0">
                          <a:solidFill>
                            <a:srgbClr val="002060"/>
                          </a:solidFill>
                          <a:latin typeface="Arial Black"/>
                          <a:ea typeface="Calibri"/>
                          <a:cs typeface="Times New Roman"/>
                        </a:rPr>
                        <a:t>£29.99</a:t>
                      </a:r>
                      <a:endParaRPr lang="en-GB" sz="1600" dirty="0">
                        <a:latin typeface="Calibri"/>
                        <a:ea typeface="Calibri"/>
                        <a:cs typeface="Times New Roman"/>
                      </a:endParaRPr>
                    </a:p>
                  </a:txBody>
                  <a:tcPr marL="33200" marR="33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495">
                <a:tc>
                  <a:txBody>
                    <a:bodyPr/>
                    <a:lstStyle/>
                    <a:p>
                      <a:pPr>
                        <a:lnSpc>
                          <a:spcPct val="115000"/>
                        </a:lnSpc>
                        <a:spcAft>
                          <a:spcPts val="0"/>
                        </a:spcAft>
                      </a:pPr>
                      <a:r>
                        <a:rPr lang="en-GB" sz="1600">
                          <a:solidFill>
                            <a:srgbClr val="002060"/>
                          </a:solidFill>
                          <a:latin typeface="Arial Black"/>
                          <a:ea typeface="Calibri"/>
                          <a:cs typeface="Times New Roman"/>
                        </a:rPr>
                        <a:t>Motion Detector Lights</a:t>
                      </a:r>
                      <a:endParaRPr lang="en-GB" sz="1600">
                        <a:latin typeface="Calibri"/>
                        <a:ea typeface="Calibri"/>
                        <a:cs typeface="Times New Roman"/>
                      </a:endParaRPr>
                    </a:p>
                  </a:txBody>
                  <a:tcPr marL="33200" marR="33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a:solidFill>
                            <a:srgbClr val="002060"/>
                          </a:solidFill>
                          <a:latin typeface="Arial Black"/>
                          <a:ea typeface="Calibri"/>
                          <a:cs typeface="Times New Roman"/>
                        </a:rPr>
                        <a:t>B&amp;Q</a:t>
                      </a:r>
                      <a:endParaRPr lang="en-GB" sz="1600">
                        <a:latin typeface="Calibri"/>
                        <a:ea typeface="Calibri"/>
                        <a:cs typeface="Times New Roman"/>
                      </a:endParaRPr>
                    </a:p>
                  </a:txBody>
                  <a:tcPr marL="33200" marR="33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dirty="0">
                          <a:solidFill>
                            <a:srgbClr val="002060"/>
                          </a:solidFill>
                          <a:latin typeface="Arial Black"/>
                          <a:ea typeface="Calibri"/>
                          <a:cs typeface="Times New Roman"/>
                        </a:rPr>
                        <a:t>£12.98</a:t>
                      </a:r>
                      <a:endParaRPr lang="en-GB" sz="1600" dirty="0">
                        <a:latin typeface="Calibri"/>
                        <a:ea typeface="Calibri"/>
                        <a:cs typeface="Times New Roman"/>
                      </a:endParaRPr>
                    </a:p>
                  </a:txBody>
                  <a:tcPr marL="33200" marR="33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251">
                <a:tc>
                  <a:txBody>
                    <a:bodyPr/>
                    <a:lstStyle/>
                    <a:p>
                      <a:pPr>
                        <a:lnSpc>
                          <a:spcPct val="115000"/>
                        </a:lnSpc>
                        <a:spcAft>
                          <a:spcPts val="0"/>
                        </a:spcAft>
                      </a:pPr>
                      <a:r>
                        <a:rPr lang="en-GB" sz="1600">
                          <a:solidFill>
                            <a:srgbClr val="002060"/>
                          </a:solidFill>
                          <a:latin typeface="Arial Black"/>
                          <a:ea typeface="Calibri"/>
                          <a:cs typeface="Times New Roman"/>
                        </a:rPr>
                        <a:t>SenCit Care Monitoring Device</a:t>
                      </a:r>
                      <a:endParaRPr lang="en-GB" sz="1600">
                        <a:latin typeface="Calibri"/>
                        <a:ea typeface="Calibri"/>
                        <a:cs typeface="Times New Roman"/>
                      </a:endParaRPr>
                    </a:p>
                  </a:txBody>
                  <a:tcPr marL="33200" marR="33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a:solidFill>
                            <a:srgbClr val="002060"/>
                          </a:solidFill>
                          <a:latin typeface="Arial Black"/>
                          <a:ea typeface="Calibri"/>
                          <a:cs typeface="Times New Roman"/>
                        </a:rPr>
                        <a:t>SenCit</a:t>
                      </a:r>
                      <a:endParaRPr lang="en-GB" sz="1600">
                        <a:latin typeface="Calibri"/>
                        <a:ea typeface="Calibri"/>
                        <a:cs typeface="Times New Roman"/>
                      </a:endParaRPr>
                    </a:p>
                  </a:txBody>
                  <a:tcPr marL="33200" marR="33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dirty="0">
                          <a:solidFill>
                            <a:srgbClr val="002060"/>
                          </a:solidFill>
                          <a:latin typeface="Arial Black"/>
                          <a:ea typeface="Calibri"/>
                          <a:cs typeface="Times New Roman"/>
                        </a:rPr>
                        <a:t>£207.00</a:t>
                      </a:r>
                      <a:endParaRPr lang="en-GB" sz="1600" dirty="0">
                        <a:latin typeface="Calibri"/>
                        <a:ea typeface="Calibri"/>
                        <a:cs typeface="Times New Roman"/>
                      </a:endParaRPr>
                    </a:p>
                  </a:txBody>
                  <a:tcPr marL="33200" marR="33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251">
                <a:tc>
                  <a:txBody>
                    <a:bodyPr/>
                    <a:lstStyle/>
                    <a:p>
                      <a:pPr>
                        <a:lnSpc>
                          <a:spcPct val="115000"/>
                        </a:lnSpc>
                        <a:spcAft>
                          <a:spcPts val="0"/>
                        </a:spcAft>
                      </a:pPr>
                      <a:r>
                        <a:rPr lang="en-GB" sz="1600">
                          <a:solidFill>
                            <a:srgbClr val="002060"/>
                          </a:solidFill>
                          <a:highlight>
                            <a:srgbClr val="FFFF00"/>
                          </a:highlight>
                          <a:latin typeface="Arial Black"/>
                          <a:ea typeface="Calibri"/>
                          <a:cs typeface="Times New Roman"/>
                        </a:rPr>
                        <a:t>Fingerprint Recognition Door Handle</a:t>
                      </a:r>
                      <a:endParaRPr lang="en-GB" sz="1600">
                        <a:latin typeface="Calibri"/>
                        <a:ea typeface="Calibri"/>
                        <a:cs typeface="Times New Roman"/>
                      </a:endParaRPr>
                    </a:p>
                  </a:txBody>
                  <a:tcPr marL="33200" marR="33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a:solidFill>
                            <a:srgbClr val="002060"/>
                          </a:solidFill>
                          <a:highlight>
                            <a:srgbClr val="FFFF00"/>
                          </a:highlight>
                          <a:latin typeface="Arial Black"/>
                          <a:ea typeface="Calibri"/>
                          <a:cs typeface="Times New Roman"/>
                        </a:rPr>
                        <a:t>Delany Secure</a:t>
                      </a:r>
                      <a:endParaRPr lang="en-GB" sz="1600">
                        <a:latin typeface="Calibri"/>
                        <a:ea typeface="Calibri"/>
                        <a:cs typeface="Times New Roman"/>
                      </a:endParaRPr>
                    </a:p>
                  </a:txBody>
                  <a:tcPr marL="33200" marR="33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dirty="0">
                          <a:solidFill>
                            <a:srgbClr val="002060"/>
                          </a:solidFill>
                          <a:highlight>
                            <a:srgbClr val="FFFF00"/>
                          </a:highlight>
                          <a:latin typeface="Arial Black"/>
                          <a:ea typeface="Calibri"/>
                          <a:cs typeface="Times New Roman"/>
                        </a:rPr>
                        <a:t>£234.00</a:t>
                      </a:r>
                      <a:endParaRPr lang="en-GB" sz="1600" dirty="0">
                        <a:latin typeface="Calibri"/>
                        <a:ea typeface="Calibri"/>
                        <a:cs typeface="Times New Roman"/>
                      </a:endParaRPr>
                    </a:p>
                  </a:txBody>
                  <a:tcPr marL="33200" marR="33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51521" y="1052733"/>
          <a:ext cx="8712967" cy="4752530"/>
        </p:xfrm>
        <a:graphic>
          <a:graphicData uri="http://schemas.openxmlformats.org/drawingml/2006/table">
            <a:tbl>
              <a:tblPr/>
              <a:tblGrid>
                <a:gridCol w="2895175"/>
                <a:gridCol w="2401211"/>
                <a:gridCol w="3416581"/>
              </a:tblGrid>
              <a:tr h="665903">
                <a:tc>
                  <a:txBody>
                    <a:bodyPr/>
                    <a:lstStyle/>
                    <a:p>
                      <a:pPr>
                        <a:lnSpc>
                          <a:spcPct val="115000"/>
                        </a:lnSpc>
                        <a:spcAft>
                          <a:spcPts val="1000"/>
                        </a:spcAft>
                      </a:pPr>
                      <a:r>
                        <a:rPr lang="en-GB" sz="1600" dirty="0">
                          <a:solidFill>
                            <a:srgbClr val="002060"/>
                          </a:solidFill>
                          <a:latin typeface="Arial Black" pitchFamily="34" charset="0"/>
                          <a:ea typeface="Calibri"/>
                          <a:cs typeface="Times New Roman"/>
                        </a:rPr>
                        <a:t>Dementia Day/Night Clock </a:t>
                      </a:r>
                    </a:p>
                  </a:txBody>
                  <a:tcPr marL="33020" marR="3302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600" dirty="0">
                          <a:solidFill>
                            <a:srgbClr val="002060"/>
                          </a:solidFill>
                          <a:latin typeface="Arial Black" pitchFamily="34" charset="0"/>
                          <a:ea typeface="Calibri"/>
                          <a:cs typeface="Times New Roman"/>
                        </a:rPr>
                        <a:t>Claremont Plc </a:t>
                      </a:r>
                    </a:p>
                  </a:txBody>
                  <a:tcPr marL="33020" marR="3302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600" dirty="0">
                          <a:solidFill>
                            <a:srgbClr val="002060"/>
                          </a:solidFill>
                          <a:latin typeface="Arial Black" pitchFamily="34" charset="0"/>
                          <a:ea typeface="Calibri"/>
                          <a:cs typeface="Times New Roman"/>
                        </a:rPr>
                        <a:t>£27.50 </a:t>
                      </a:r>
                    </a:p>
                  </a:txBody>
                  <a:tcPr marL="33020" marR="3302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5903">
                <a:tc>
                  <a:txBody>
                    <a:bodyPr/>
                    <a:lstStyle/>
                    <a:p>
                      <a:pPr>
                        <a:lnSpc>
                          <a:spcPct val="115000"/>
                        </a:lnSpc>
                        <a:spcAft>
                          <a:spcPts val="1000"/>
                        </a:spcAft>
                      </a:pPr>
                      <a:r>
                        <a:rPr lang="en-GB" sz="1600" dirty="0">
                          <a:solidFill>
                            <a:srgbClr val="002060"/>
                          </a:solidFill>
                          <a:latin typeface="Arial Black" pitchFamily="34" charset="0"/>
                          <a:ea typeface="Calibri"/>
                          <a:cs typeface="Times New Roman"/>
                        </a:rPr>
                        <a:t>Reminder Pill Box </a:t>
                      </a:r>
                    </a:p>
                  </a:txBody>
                  <a:tcPr marL="33020" marR="3302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600" dirty="0">
                          <a:solidFill>
                            <a:srgbClr val="002060"/>
                          </a:solidFill>
                          <a:latin typeface="Arial Black" pitchFamily="34" charset="0"/>
                          <a:ea typeface="Calibri"/>
                          <a:cs typeface="Times New Roman"/>
                        </a:rPr>
                        <a:t>Nottingham Rehab Supplies (NRS) </a:t>
                      </a:r>
                    </a:p>
                  </a:txBody>
                  <a:tcPr marL="33020" marR="3302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600" dirty="0">
                          <a:solidFill>
                            <a:srgbClr val="002060"/>
                          </a:solidFill>
                          <a:latin typeface="Arial Black" pitchFamily="34" charset="0"/>
                          <a:ea typeface="Calibri"/>
                          <a:cs typeface="Times New Roman"/>
                        </a:rPr>
                        <a:t>£14.95 </a:t>
                      </a:r>
                    </a:p>
                  </a:txBody>
                  <a:tcPr marL="33020" marR="3302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153">
                <a:tc>
                  <a:txBody>
                    <a:bodyPr/>
                    <a:lstStyle/>
                    <a:p>
                      <a:pPr>
                        <a:lnSpc>
                          <a:spcPct val="115000"/>
                        </a:lnSpc>
                        <a:spcAft>
                          <a:spcPts val="1000"/>
                        </a:spcAft>
                      </a:pPr>
                      <a:r>
                        <a:rPr lang="en-GB" sz="1600">
                          <a:solidFill>
                            <a:srgbClr val="002060"/>
                          </a:solidFill>
                          <a:latin typeface="Arial Black" pitchFamily="34" charset="0"/>
                          <a:ea typeface="Calibri"/>
                          <a:cs typeface="Times New Roman"/>
                        </a:rPr>
                        <a:t>Memo Minder </a:t>
                      </a:r>
                    </a:p>
                  </a:txBody>
                  <a:tcPr marL="33020" marR="3302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600">
                          <a:solidFill>
                            <a:srgbClr val="002060"/>
                          </a:solidFill>
                          <a:latin typeface="Arial Black" pitchFamily="34" charset="0"/>
                          <a:ea typeface="Calibri"/>
                          <a:cs typeface="Times New Roman"/>
                        </a:rPr>
                        <a:t>NRS </a:t>
                      </a:r>
                    </a:p>
                  </a:txBody>
                  <a:tcPr marL="33020" marR="3302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600" dirty="0">
                          <a:solidFill>
                            <a:srgbClr val="002060"/>
                          </a:solidFill>
                          <a:latin typeface="Arial Black" pitchFamily="34" charset="0"/>
                          <a:ea typeface="Calibri"/>
                          <a:cs typeface="Times New Roman"/>
                        </a:rPr>
                        <a:t>£32.99 </a:t>
                      </a:r>
                    </a:p>
                  </a:txBody>
                  <a:tcPr marL="33020" marR="3302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153">
                <a:tc>
                  <a:txBody>
                    <a:bodyPr/>
                    <a:lstStyle/>
                    <a:p>
                      <a:pPr>
                        <a:lnSpc>
                          <a:spcPct val="115000"/>
                        </a:lnSpc>
                        <a:spcAft>
                          <a:spcPts val="1000"/>
                        </a:spcAft>
                      </a:pPr>
                      <a:r>
                        <a:rPr lang="en-GB" sz="1600">
                          <a:solidFill>
                            <a:srgbClr val="002060"/>
                          </a:solidFill>
                          <a:latin typeface="Arial Black" pitchFamily="34" charset="0"/>
                          <a:ea typeface="Calibri"/>
                          <a:cs typeface="Times New Roman"/>
                        </a:rPr>
                        <a:t>Plate Surround </a:t>
                      </a:r>
                    </a:p>
                  </a:txBody>
                  <a:tcPr marL="33020" marR="3302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600">
                          <a:solidFill>
                            <a:srgbClr val="002060"/>
                          </a:solidFill>
                          <a:latin typeface="Arial Black" pitchFamily="34" charset="0"/>
                          <a:ea typeface="Calibri"/>
                          <a:cs typeface="Times New Roman"/>
                        </a:rPr>
                        <a:t>NRS </a:t>
                      </a:r>
                    </a:p>
                  </a:txBody>
                  <a:tcPr marL="33020" marR="3302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600" dirty="0">
                          <a:solidFill>
                            <a:srgbClr val="002060"/>
                          </a:solidFill>
                          <a:latin typeface="Arial Black" pitchFamily="34" charset="0"/>
                          <a:ea typeface="Calibri"/>
                          <a:cs typeface="Times New Roman"/>
                        </a:rPr>
                        <a:t>£4.00 </a:t>
                      </a:r>
                    </a:p>
                  </a:txBody>
                  <a:tcPr marL="33020" marR="3302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153">
                <a:tc>
                  <a:txBody>
                    <a:bodyPr/>
                    <a:lstStyle/>
                    <a:p>
                      <a:pPr>
                        <a:lnSpc>
                          <a:spcPct val="115000"/>
                        </a:lnSpc>
                        <a:spcAft>
                          <a:spcPts val="1000"/>
                        </a:spcAft>
                      </a:pPr>
                      <a:r>
                        <a:rPr lang="en-GB" sz="1600">
                          <a:solidFill>
                            <a:srgbClr val="002060"/>
                          </a:solidFill>
                          <a:latin typeface="Arial Black" pitchFamily="34" charset="0"/>
                          <a:ea typeface="Calibri"/>
                          <a:cs typeface="Times New Roman"/>
                        </a:rPr>
                        <a:t>Dycem Non Slip Mat </a:t>
                      </a:r>
                    </a:p>
                  </a:txBody>
                  <a:tcPr marL="33020" marR="3302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600">
                          <a:solidFill>
                            <a:srgbClr val="002060"/>
                          </a:solidFill>
                          <a:latin typeface="Arial Black" pitchFamily="34" charset="0"/>
                          <a:ea typeface="Calibri"/>
                          <a:cs typeface="Times New Roman"/>
                        </a:rPr>
                        <a:t>NRS </a:t>
                      </a:r>
                    </a:p>
                  </a:txBody>
                  <a:tcPr marL="33020" marR="3302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600" dirty="0">
                          <a:solidFill>
                            <a:srgbClr val="002060"/>
                          </a:solidFill>
                          <a:latin typeface="Arial Black" pitchFamily="34" charset="0"/>
                          <a:ea typeface="Calibri"/>
                          <a:cs typeface="Times New Roman"/>
                        </a:rPr>
                        <a:t>£25.00 </a:t>
                      </a:r>
                    </a:p>
                  </a:txBody>
                  <a:tcPr marL="33020" marR="3302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153">
                <a:tc>
                  <a:txBody>
                    <a:bodyPr/>
                    <a:lstStyle/>
                    <a:p>
                      <a:pPr>
                        <a:lnSpc>
                          <a:spcPct val="115000"/>
                        </a:lnSpc>
                        <a:spcAft>
                          <a:spcPts val="1000"/>
                        </a:spcAft>
                      </a:pPr>
                      <a:r>
                        <a:rPr lang="en-GB" sz="1600">
                          <a:solidFill>
                            <a:srgbClr val="002060"/>
                          </a:solidFill>
                          <a:latin typeface="Arial Black" pitchFamily="34" charset="0"/>
                          <a:ea typeface="Calibri"/>
                          <a:cs typeface="Times New Roman"/>
                        </a:rPr>
                        <a:t>Plastazote Tubing 1 ¼ “ </a:t>
                      </a:r>
                    </a:p>
                  </a:txBody>
                  <a:tcPr marL="33020" marR="3302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600">
                          <a:solidFill>
                            <a:srgbClr val="002060"/>
                          </a:solidFill>
                          <a:latin typeface="Arial Black" pitchFamily="34" charset="0"/>
                          <a:ea typeface="Calibri"/>
                          <a:cs typeface="Times New Roman"/>
                        </a:rPr>
                        <a:t>NRS </a:t>
                      </a:r>
                    </a:p>
                  </a:txBody>
                  <a:tcPr marL="33020" marR="3302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600" dirty="0">
                          <a:solidFill>
                            <a:srgbClr val="002060"/>
                          </a:solidFill>
                          <a:latin typeface="Arial Black" pitchFamily="34" charset="0"/>
                          <a:ea typeface="Calibri"/>
                          <a:cs typeface="Times New Roman"/>
                        </a:rPr>
                        <a:t>£5.50 </a:t>
                      </a:r>
                    </a:p>
                  </a:txBody>
                  <a:tcPr marL="33020" marR="3302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5903">
                <a:tc>
                  <a:txBody>
                    <a:bodyPr/>
                    <a:lstStyle/>
                    <a:p>
                      <a:pPr>
                        <a:lnSpc>
                          <a:spcPct val="115000"/>
                        </a:lnSpc>
                        <a:spcAft>
                          <a:spcPts val="1000"/>
                        </a:spcAft>
                      </a:pPr>
                      <a:r>
                        <a:rPr lang="en-GB" sz="1600">
                          <a:solidFill>
                            <a:srgbClr val="002060"/>
                          </a:solidFill>
                          <a:latin typeface="Arial Black" pitchFamily="34" charset="0"/>
                          <a:ea typeface="Calibri"/>
                          <a:cs typeface="Times New Roman"/>
                        </a:rPr>
                        <a:t>Border Patrol Safety Beam </a:t>
                      </a:r>
                    </a:p>
                  </a:txBody>
                  <a:tcPr marL="33020" marR="3302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600">
                          <a:solidFill>
                            <a:srgbClr val="002060"/>
                          </a:solidFill>
                          <a:latin typeface="Arial Black" pitchFamily="34" charset="0"/>
                          <a:ea typeface="Calibri"/>
                          <a:cs typeface="Times New Roman"/>
                        </a:rPr>
                        <a:t>NRS </a:t>
                      </a:r>
                    </a:p>
                  </a:txBody>
                  <a:tcPr marL="33020" marR="3302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600" dirty="0">
                          <a:solidFill>
                            <a:srgbClr val="002060"/>
                          </a:solidFill>
                          <a:latin typeface="Arial Black" pitchFamily="34" charset="0"/>
                          <a:ea typeface="Calibri"/>
                          <a:cs typeface="Times New Roman"/>
                        </a:rPr>
                        <a:t>£40.00 </a:t>
                      </a:r>
                    </a:p>
                  </a:txBody>
                  <a:tcPr marL="33020" marR="3302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5903">
                <a:tc>
                  <a:txBody>
                    <a:bodyPr/>
                    <a:lstStyle/>
                    <a:p>
                      <a:pPr>
                        <a:lnSpc>
                          <a:spcPct val="115000"/>
                        </a:lnSpc>
                        <a:spcAft>
                          <a:spcPts val="1000"/>
                        </a:spcAft>
                      </a:pPr>
                      <a:r>
                        <a:rPr lang="en-GB" sz="1600">
                          <a:solidFill>
                            <a:srgbClr val="002060"/>
                          </a:solidFill>
                          <a:latin typeface="Arial Black" pitchFamily="34" charset="0"/>
                          <a:ea typeface="Calibri"/>
                          <a:cs typeface="Times New Roman"/>
                        </a:rPr>
                        <a:t>Memory + Amplified Telephone </a:t>
                      </a:r>
                    </a:p>
                  </a:txBody>
                  <a:tcPr marL="33020" marR="3302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600">
                          <a:solidFill>
                            <a:srgbClr val="002060"/>
                          </a:solidFill>
                          <a:latin typeface="Arial Black" pitchFamily="34" charset="0"/>
                          <a:ea typeface="Calibri"/>
                          <a:cs typeface="Times New Roman"/>
                        </a:rPr>
                        <a:t>NRS </a:t>
                      </a:r>
                    </a:p>
                  </a:txBody>
                  <a:tcPr marL="33020" marR="3302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600" dirty="0">
                          <a:solidFill>
                            <a:srgbClr val="002060"/>
                          </a:solidFill>
                          <a:latin typeface="Arial Black" pitchFamily="34" charset="0"/>
                          <a:ea typeface="Calibri"/>
                          <a:cs typeface="Times New Roman"/>
                        </a:rPr>
                        <a:t>£70.00 </a:t>
                      </a:r>
                    </a:p>
                  </a:txBody>
                  <a:tcPr marL="33020" marR="3302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153">
                <a:tc>
                  <a:txBody>
                    <a:bodyPr/>
                    <a:lstStyle/>
                    <a:p>
                      <a:pPr>
                        <a:lnSpc>
                          <a:spcPct val="115000"/>
                        </a:lnSpc>
                        <a:spcAft>
                          <a:spcPts val="1000"/>
                        </a:spcAft>
                      </a:pPr>
                      <a:r>
                        <a:rPr lang="en-GB" sz="1600">
                          <a:solidFill>
                            <a:srgbClr val="002060"/>
                          </a:solidFill>
                          <a:latin typeface="Arial Black" pitchFamily="34" charset="0"/>
                          <a:ea typeface="Calibri"/>
                          <a:cs typeface="Times New Roman"/>
                        </a:rPr>
                        <a:t>Magiplug </a:t>
                      </a:r>
                    </a:p>
                  </a:txBody>
                  <a:tcPr marL="33020" marR="3302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600">
                          <a:solidFill>
                            <a:srgbClr val="002060"/>
                          </a:solidFill>
                          <a:latin typeface="Arial Black" pitchFamily="34" charset="0"/>
                          <a:ea typeface="Calibri"/>
                          <a:cs typeface="Times New Roman"/>
                        </a:rPr>
                        <a:t>Byretec </a:t>
                      </a:r>
                    </a:p>
                  </a:txBody>
                  <a:tcPr marL="33020" marR="3302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600" dirty="0">
                          <a:solidFill>
                            <a:srgbClr val="002060"/>
                          </a:solidFill>
                          <a:latin typeface="Arial Black" pitchFamily="34" charset="0"/>
                          <a:ea typeface="Calibri"/>
                          <a:cs typeface="Times New Roman"/>
                        </a:rPr>
                        <a:t>£7.14 </a:t>
                      </a:r>
                    </a:p>
                  </a:txBody>
                  <a:tcPr marL="33020" marR="3302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153">
                <a:tc>
                  <a:txBody>
                    <a:bodyPr/>
                    <a:lstStyle/>
                    <a:p>
                      <a:pPr>
                        <a:lnSpc>
                          <a:spcPct val="115000"/>
                        </a:lnSpc>
                        <a:spcAft>
                          <a:spcPts val="1000"/>
                        </a:spcAft>
                      </a:pPr>
                      <a:r>
                        <a:rPr lang="en-GB" sz="1600">
                          <a:solidFill>
                            <a:srgbClr val="002060"/>
                          </a:solidFill>
                          <a:latin typeface="Arial Black" pitchFamily="34" charset="0"/>
                          <a:ea typeface="Calibri"/>
                          <a:cs typeface="Times New Roman"/>
                        </a:rPr>
                        <a:t>GPRS Location Device </a:t>
                      </a:r>
                    </a:p>
                  </a:txBody>
                  <a:tcPr marL="33020" marR="3302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600">
                          <a:solidFill>
                            <a:srgbClr val="002060"/>
                          </a:solidFill>
                          <a:latin typeface="Arial Black" pitchFamily="34" charset="0"/>
                          <a:ea typeface="Calibri"/>
                          <a:cs typeface="Times New Roman"/>
                        </a:rPr>
                        <a:t>Curry’s/PC World </a:t>
                      </a:r>
                    </a:p>
                  </a:txBody>
                  <a:tcPr marL="33020" marR="3302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600" dirty="0">
                          <a:solidFill>
                            <a:srgbClr val="002060"/>
                          </a:solidFill>
                          <a:latin typeface="Arial Black" pitchFamily="34" charset="0"/>
                          <a:ea typeface="Calibri"/>
                          <a:cs typeface="Times New Roman"/>
                        </a:rPr>
                        <a:t>£179.99 </a:t>
                      </a:r>
                    </a:p>
                  </a:txBody>
                  <a:tcPr marL="33020" marR="3302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251520" y="188640"/>
            <a:ext cx="8640960" cy="707886"/>
          </a:xfrm>
          <a:prstGeom prst="rect">
            <a:avLst/>
          </a:prstGeom>
        </p:spPr>
        <p:txBody>
          <a:bodyPr wrap="square">
            <a:spAutoFit/>
          </a:bodyPr>
          <a:lstStyle/>
          <a:p>
            <a:r>
              <a:rPr lang="en-GB" sz="4000" dirty="0" smtClean="0">
                <a:solidFill>
                  <a:srgbClr val="002060"/>
                </a:solidFill>
                <a:latin typeface="Arial Black" pitchFamily="34" charset="0"/>
              </a:rPr>
              <a:t>Other Assistive Technology</a:t>
            </a:r>
            <a:endParaRPr lang="en-GB" sz="4000" dirty="0">
              <a:solidFill>
                <a:srgbClr val="002060"/>
              </a:solidFill>
              <a:latin typeface="Arial Black" pitchFamily="34" charset="0"/>
            </a:endParaRP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3105835"/>
            <a:ext cx="7560840" cy="923330"/>
          </a:xfrm>
          <a:prstGeom prst="rect">
            <a:avLst/>
          </a:prstGeom>
        </p:spPr>
        <p:txBody>
          <a:bodyPr wrap="square">
            <a:spAutoFit/>
          </a:bodyPr>
          <a:lstStyle/>
          <a:p>
            <a:r>
              <a:rPr lang="en-GB" u="sng" dirty="0" smtClean="0">
                <a:hlinkClick r:id="rId3"/>
              </a:rPr>
              <a:t>http://www.gadgetgateway.org.uk/index.php/?___store=walsall</a:t>
            </a:r>
            <a:endParaRPr lang="en-GB" u="sng" dirty="0" smtClean="0"/>
          </a:p>
          <a:p>
            <a:endParaRPr lang="en-GB" u="sng" dirty="0" smtClean="0"/>
          </a:p>
          <a:p>
            <a:endParaRPr lang="en-GB" dirty="0"/>
          </a:p>
        </p:txBody>
      </p:sp>
      <p:sp>
        <p:nvSpPr>
          <p:cNvPr id="6" name="TextBox 5"/>
          <p:cNvSpPr txBox="1"/>
          <p:nvPr/>
        </p:nvSpPr>
        <p:spPr>
          <a:xfrm>
            <a:off x="467544" y="260648"/>
            <a:ext cx="7344816" cy="707886"/>
          </a:xfrm>
          <a:prstGeom prst="rect">
            <a:avLst/>
          </a:prstGeom>
          <a:noFill/>
        </p:spPr>
        <p:txBody>
          <a:bodyPr wrap="square" rtlCol="0">
            <a:spAutoFit/>
          </a:bodyPr>
          <a:lstStyle/>
          <a:p>
            <a:r>
              <a:rPr lang="en-GB" sz="4000" dirty="0" smtClean="0">
                <a:solidFill>
                  <a:srgbClr val="002060"/>
                </a:solidFill>
                <a:latin typeface="Arial Black" pitchFamily="34" charset="0"/>
              </a:rPr>
              <a:t>Gadget Gateway Link  </a:t>
            </a:r>
            <a:endParaRPr lang="en-GB" sz="4000" dirty="0"/>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lstStyle/>
          <a:p>
            <a:r>
              <a:rPr lang="en-GB" dirty="0" smtClean="0"/>
              <a:t>Telecare every day life link</a:t>
            </a:r>
            <a:endParaRPr lang="en-GB" dirty="0"/>
          </a:p>
        </p:txBody>
      </p:sp>
      <p:sp>
        <p:nvSpPr>
          <p:cNvPr id="3" name="Content Placeholder 2"/>
          <p:cNvSpPr>
            <a:spLocks noGrp="1"/>
          </p:cNvSpPr>
          <p:nvPr>
            <p:ph idx="1"/>
          </p:nvPr>
        </p:nvSpPr>
        <p:spPr>
          <a:xfrm>
            <a:off x="395536" y="1484784"/>
            <a:ext cx="8229600" cy="2448272"/>
          </a:xfrm>
        </p:spPr>
        <p:txBody>
          <a:bodyPr/>
          <a:lstStyle/>
          <a:p>
            <a:pPr>
              <a:buNone/>
            </a:pPr>
            <a:endParaRPr lang="en-GB" dirty="0" smtClean="0"/>
          </a:p>
          <a:p>
            <a:pPr>
              <a:buNone/>
            </a:pPr>
            <a:endParaRPr lang="en-GB" dirty="0" smtClean="0"/>
          </a:p>
          <a:p>
            <a:pPr>
              <a:buNone/>
            </a:pPr>
            <a:r>
              <a:rPr lang="en-GB" dirty="0" smtClean="0"/>
              <a:t>				</a:t>
            </a:r>
            <a:r>
              <a:rPr lang="en-GB" dirty="0" smtClean="0">
                <a:hlinkClick r:id="rId2"/>
              </a:rPr>
              <a:t>http://everyday-life.co.uk/</a:t>
            </a:r>
            <a:endParaRPr lang="en-GB" dirty="0" smtClean="0"/>
          </a:p>
          <a:p>
            <a:pPr>
              <a:buNone/>
            </a:pPr>
            <a:endParaRPr lang="en-GB" dirty="0"/>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cstate="print"/>
          <a:srcRect/>
          <a:stretch>
            <a:fillRect/>
          </a:stretch>
        </p:blipFill>
        <p:spPr bwMode="auto">
          <a:xfrm>
            <a:off x="0" y="0"/>
            <a:ext cx="9144000" cy="9045624"/>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bwMode="auto">
          <a:xfrm>
            <a:off x="457200" y="1340769"/>
            <a:ext cx="8229600" cy="4392487"/>
          </a:xfrm>
          <a:noFill/>
          <a:ln>
            <a:miter lim="800000"/>
            <a:headEnd/>
            <a:tailEnd/>
          </a:ln>
        </p:spPr>
        <p:txBody>
          <a:bodyPr vert="horz" wrap="square" lIns="91440" tIns="45720" rIns="91440" bIns="45720" numCol="1" anchor="t" anchorCtr="0" compatLnSpc="1">
            <a:prstTxWarp prst="textNoShape">
              <a:avLst/>
            </a:prstTxWarp>
          </a:bodyPr>
          <a:lstStyle/>
          <a:p>
            <a:pPr lvl="0">
              <a:buNone/>
            </a:pPr>
            <a:endParaRPr lang="en-GB" sz="2400" dirty="0" smtClean="0">
              <a:solidFill>
                <a:srgbClr val="002060"/>
              </a:solidFill>
            </a:endParaRPr>
          </a:p>
          <a:p>
            <a:pPr lvl="0">
              <a:buFont typeface="Wingdings" pitchFamily="2" charset="2"/>
              <a:buChar char="Ø"/>
            </a:pPr>
            <a:r>
              <a:rPr lang="en-GB" sz="2800" b="1" dirty="0" smtClean="0">
                <a:solidFill>
                  <a:srgbClr val="002060"/>
                </a:solidFill>
              </a:rPr>
              <a:t>First Name</a:t>
            </a:r>
          </a:p>
          <a:p>
            <a:pPr lvl="0">
              <a:buFont typeface="Wingdings" pitchFamily="2" charset="2"/>
              <a:buChar char="Ø"/>
            </a:pPr>
            <a:r>
              <a:rPr lang="en-GB" sz="2800" b="1" dirty="0" smtClean="0">
                <a:solidFill>
                  <a:srgbClr val="002060"/>
                </a:solidFill>
              </a:rPr>
              <a:t>Job Role </a:t>
            </a:r>
          </a:p>
          <a:p>
            <a:pPr lvl="0">
              <a:buFont typeface="Wingdings" pitchFamily="2" charset="2"/>
              <a:buChar char="Ø"/>
            </a:pPr>
            <a:r>
              <a:rPr lang="en-GB" sz="2800" b="1" dirty="0" smtClean="0">
                <a:solidFill>
                  <a:srgbClr val="002060"/>
                </a:solidFill>
              </a:rPr>
              <a:t>Experience with telecare</a:t>
            </a:r>
          </a:p>
          <a:p>
            <a:pPr lvl="0">
              <a:buNone/>
            </a:pPr>
            <a:endParaRPr lang="en-GB" sz="2400" b="1" dirty="0" smtClean="0">
              <a:solidFill>
                <a:srgbClr val="002060"/>
              </a:solidFill>
            </a:endParaRPr>
          </a:p>
          <a:p>
            <a:pPr lvl="0">
              <a:buNone/>
            </a:pPr>
            <a:endParaRPr lang="en-GB" sz="2800" dirty="0" smtClean="0">
              <a:solidFill>
                <a:srgbClr val="002060"/>
              </a:solidFill>
            </a:endParaRPr>
          </a:p>
          <a:p>
            <a:pPr lvl="0" algn="just">
              <a:buNone/>
            </a:pPr>
            <a:endParaRPr lang="en-GB" b="1" dirty="0" smtClean="0">
              <a:solidFill>
                <a:srgbClr val="002060"/>
              </a:solidFill>
            </a:endParaRPr>
          </a:p>
          <a:p>
            <a:pPr lvl="0" algn="just">
              <a:buNone/>
            </a:pPr>
            <a:endParaRPr lang="en-GB" b="1" dirty="0" smtClean="0">
              <a:solidFill>
                <a:srgbClr val="002060"/>
              </a:solidFill>
            </a:endParaRPr>
          </a:p>
          <a:p>
            <a:pPr lvl="0" algn="r">
              <a:buNone/>
            </a:pPr>
            <a:r>
              <a:rPr lang="en-GB" sz="2400" dirty="0" smtClean="0">
                <a:solidFill>
                  <a:srgbClr val="002060"/>
                </a:solidFill>
              </a:rPr>
              <a:t>                                                    </a:t>
            </a:r>
            <a:r>
              <a:rPr lang="en-US" sz="2400" dirty="0" smtClean="0">
                <a:solidFill>
                  <a:srgbClr val="002060"/>
                </a:solidFill>
              </a:rPr>
              <a:t> </a:t>
            </a:r>
            <a:endParaRPr lang="en-GB" sz="2400" dirty="0" smtClean="0"/>
          </a:p>
          <a:p>
            <a:pPr>
              <a:buFont typeface="Arial" charset="0"/>
              <a:buNone/>
            </a:pPr>
            <a:endParaRPr lang="en-GB" dirty="0" smtClean="0">
              <a:latin typeface="Arial" charset="0"/>
              <a:cs typeface="Arial" charset="0"/>
            </a:endParaRPr>
          </a:p>
        </p:txBody>
      </p:sp>
      <p:sp>
        <p:nvSpPr>
          <p:cNvPr id="7" name="Rectangle 6"/>
          <p:cNvSpPr/>
          <p:nvPr/>
        </p:nvSpPr>
        <p:spPr>
          <a:xfrm>
            <a:off x="2555776" y="188640"/>
            <a:ext cx="3950377" cy="707886"/>
          </a:xfrm>
          <a:prstGeom prst="rect">
            <a:avLst/>
          </a:prstGeom>
        </p:spPr>
        <p:txBody>
          <a:bodyPr wrap="none">
            <a:spAutoFit/>
          </a:bodyPr>
          <a:lstStyle/>
          <a:p>
            <a:r>
              <a:rPr lang="en-GB" sz="4000" dirty="0" smtClean="0">
                <a:solidFill>
                  <a:srgbClr val="002060"/>
                </a:solidFill>
                <a:effectLst>
                  <a:outerShdw blurRad="38100" dist="38100" dir="2700000" algn="tl">
                    <a:srgbClr val="000000">
                      <a:alpha val="43137"/>
                    </a:srgbClr>
                  </a:outerShdw>
                </a:effectLst>
                <a:latin typeface="Arial Black" pitchFamily="34" charset="0"/>
              </a:rPr>
              <a:t>Introductions</a:t>
            </a:r>
            <a:endParaRPr lang="en-GB" sz="4000" dirty="0">
              <a:solidFill>
                <a:srgbClr val="002060"/>
              </a:solidFill>
            </a:endParaRP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picturesof.net/_images_300/A_Colorful_Cartoon_Two_Women_Having_Afternoon_Tea_Royalty_Free_Clipart_Picture_100818-006623-714053.jpg"/>
          <p:cNvPicPr>
            <a:picLocks noChangeAspect="1" noChangeArrowheads="1"/>
          </p:cNvPicPr>
          <p:nvPr/>
        </p:nvPicPr>
        <p:blipFill>
          <a:blip r:embed="rId2" cstate="print"/>
          <a:srcRect/>
          <a:stretch>
            <a:fillRect/>
          </a:stretch>
        </p:blipFill>
        <p:spPr bwMode="auto">
          <a:xfrm>
            <a:off x="1043608" y="1340768"/>
            <a:ext cx="6192688" cy="3816424"/>
          </a:xfrm>
          <a:prstGeom prst="rect">
            <a:avLst/>
          </a:prstGeom>
          <a:noFill/>
        </p:spPr>
      </p:pic>
      <p:sp>
        <p:nvSpPr>
          <p:cNvPr id="5" name="TextBox 4"/>
          <p:cNvSpPr txBox="1"/>
          <p:nvPr/>
        </p:nvSpPr>
        <p:spPr>
          <a:xfrm>
            <a:off x="1835696" y="260648"/>
            <a:ext cx="4464496" cy="707886"/>
          </a:xfrm>
          <a:prstGeom prst="rect">
            <a:avLst/>
          </a:prstGeom>
          <a:noFill/>
        </p:spPr>
        <p:txBody>
          <a:bodyPr wrap="square" rtlCol="0">
            <a:spAutoFit/>
          </a:bodyPr>
          <a:lstStyle/>
          <a:p>
            <a:pPr algn="ctr"/>
            <a:r>
              <a:rPr lang="en-GB" sz="4000" dirty="0" smtClean="0">
                <a:solidFill>
                  <a:srgbClr val="002060"/>
                </a:solidFill>
                <a:effectLst>
                  <a:outerShdw blurRad="38100" dist="38100" dir="2700000" algn="tl">
                    <a:srgbClr val="000000">
                      <a:alpha val="43137"/>
                    </a:srgbClr>
                  </a:outerShdw>
                </a:effectLst>
                <a:latin typeface="Arial Black" pitchFamily="34" charset="0"/>
              </a:rPr>
              <a:t>Take a Break </a:t>
            </a:r>
            <a:endParaRPr lang="en-GB" sz="4000" dirty="0">
              <a:solidFill>
                <a:srgbClr val="002060"/>
              </a:solidFill>
              <a:effectLst>
                <a:outerShdw blurRad="38100" dist="38100" dir="2700000" algn="tl">
                  <a:srgbClr val="000000">
                    <a:alpha val="43137"/>
                  </a:srgbClr>
                </a:outerShdw>
              </a:effectLst>
              <a:latin typeface="Arial Black" pitchFamily="34" charset="0"/>
            </a:endParaRPr>
          </a:p>
        </p:txBody>
      </p:sp>
      <p:pic>
        <p:nvPicPr>
          <p:cNvPr id="4" name="Picture 13"/>
          <p:cNvPicPr>
            <a:picLocks noGrp="1" noChangeAspect="1" noChangeArrowheads="1"/>
          </p:cNvPicPr>
          <p:nvPr>
            <p:ph idx="1"/>
          </p:nvPr>
        </p:nvPicPr>
        <p:blipFill>
          <a:blip r:embed="rId3" cstate="print"/>
          <a:srcRect/>
          <a:stretch>
            <a:fillRect/>
          </a:stretch>
        </p:blipFill>
        <p:spPr bwMode="auto">
          <a:xfrm>
            <a:off x="0" y="0"/>
            <a:ext cx="9144000" cy="6904038"/>
          </a:xfrm>
          <a:noFill/>
          <a:ln>
            <a:miter lim="800000"/>
            <a:headEnd/>
            <a:tailEnd/>
          </a:ln>
        </p:spPr>
      </p:pic>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92088"/>
          </a:xfrm>
        </p:spPr>
        <p:txBody>
          <a:bodyPr/>
          <a:lstStyle/>
          <a:p>
            <a:r>
              <a:rPr lang="en-GB" sz="4000" b="1" dirty="0" smtClean="0">
                <a:solidFill>
                  <a:srgbClr val="002060"/>
                </a:solidFill>
                <a:effectLst>
                  <a:outerShdw blurRad="38100" dist="38100" dir="2700000" algn="tl">
                    <a:srgbClr val="000000">
                      <a:alpha val="43137"/>
                    </a:srgbClr>
                  </a:outerShdw>
                </a:effectLst>
                <a:latin typeface="Arial Black" pitchFamily="34" charset="0"/>
              </a:rPr>
              <a:t>Case Study 1</a:t>
            </a:r>
            <a:endParaRPr lang="en-GB" sz="4000" b="1" dirty="0">
              <a:solidFill>
                <a:srgbClr val="002060"/>
              </a:solidFill>
              <a:effectLst>
                <a:outerShdw blurRad="38100" dist="38100" dir="2700000" algn="tl">
                  <a:srgbClr val="000000">
                    <a:alpha val="43137"/>
                  </a:srgbClr>
                </a:outerShdw>
              </a:effectLst>
              <a:latin typeface="Arial Black" pitchFamily="34" charset="0"/>
            </a:endParaRPr>
          </a:p>
        </p:txBody>
      </p:sp>
      <p:sp>
        <p:nvSpPr>
          <p:cNvPr id="3" name="Content Placeholder 2"/>
          <p:cNvSpPr>
            <a:spLocks noGrp="1"/>
          </p:cNvSpPr>
          <p:nvPr>
            <p:ph idx="1"/>
          </p:nvPr>
        </p:nvSpPr>
        <p:spPr>
          <a:xfrm>
            <a:off x="457200" y="1196753"/>
            <a:ext cx="8229600" cy="5127848"/>
          </a:xfrm>
        </p:spPr>
        <p:txBody>
          <a:bodyPr/>
          <a:lstStyle/>
          <a:p>
            <a:pPr algn="just">
              <a:buNone/>
            </a:pPr>
            <a:endParaRPr lang="en-GB" sz="1800" dirty="0" smtClean="0"/>
          </a:p>
          <a:p>
            <a:pPr algn="just"/>
            <a:r>
              <a:rPr lang="en-GB" sz="2200" b="1" dirty="0" smtClean="0">
                <a:solidFill>
                  <a:srgbClr val="002060"/>
                </a:solidFill>
              </a:rPr>
              <a:t>Mrs Smith is an 83 year old female that has lived alone for a number of years since her husband died, she has a small circle of friends and family that check on her periodically, however she values her independence and is very protective of her home life.  </a:t>
            </a:r>
          </a:p>
          <a:p>
            <a:pPr algn="just"/>
            <a:r>
              <a:rPr lang="en-GB" sz="2200" b="1" dirty="0" smtClean="0">
                <a:solidFill>
                  <a:srgbClr val="002060"/>
                </a:solidFill>
              </a:rPr>
              <a:t>She has various medical problems that are controlled by tablets, her eyesight and mobility is reasonable however she has fallen on a couple of occasions when getting up at night, and although she was not injured she was unable to get herself up.</a:t>
            </a:r>
          </a:p>
          <a:p>
            <a:pPr algn="just"/>
            <a:r>
              <a:rPr lang="en-GB" sz="2200" b="1" dirty="0" smtClean="0">
                <a:solidFill>
                  <a:srgbClr val="002060"/>
                </a:solidFill>
              </a:rPr>
              <a:t>Her Daughter is concerned that when she has visited her mother she had failed to take her medication, also in the event of something going wrong she was worried if her mother would be able to take the appropriate action. </a:t>
            </a:r>
          </a:p>
          <a:p>
            <a:pPr algn="just"/>
            <a:endParaRPr lang="en-GB" sz="1800" dirty="0"/>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92088"/>
          </a:xfrm>
        </p:spPr>
        <p:txBody>
          <a:bodyPr/>
          <a:lstStyle/>
          <a:p>
            <a:r>
              <a:rPr lang="en-GB" sz="4000" b="1" dirty="0" smtClean="0">
                <a:solidFill>
                  <a:srgbClr val="002060"/>
                </a:solidFill>
                <a:effectLst>
                  <a:outerShdw blurRad="38100" dist="38100" dir="2700000" algn="tl">
                    <a:srgbClr val="000000">
                      <a:alpha val="43137"/>
                    </a:srgbClr>
                  </a:outerShdw>
                </a:effectLst>
                <a:latin typeface="Arial Black" pitchFamily="34" charset="0"/>
              </a:rPr>
              <a:t>Possible Telecare Solutions </a:t>
            </a:r>
            <a:endParaRPr lang="en-GB" sz="4000" b="1" dirty="0">
              <a:solidFill>
                <a:srgbClr val="002060"/>
              </a:solidFill>
              <a:effectLst>
                <a:outerShdw blurRad="38100" dist="38100" dir="2700000" algn="tl">
                  <a:srgbClr val="000000">
                    <a:alpha val="43137"/>
                  </a:srgbClr>
                </a:outerShdw>
              </a:effectLst>
              <a:latin typeface="Arial Black" pitchFamily="34" charset="0"/>
            </a:endParaRPr>
          </a:p>
        </p:txBody>
      </p:sp>
      <p:sp>
        <p:nvSpPr>
          <p:cNvPr id="3" name="Content Placeholder 2"/>
          <p:cNvSpPr>
            <a:spLocks noGrp="1"/>
          </p:cNvSpPr>
          <p:nvPr>
            <p:ph idx="1"/>
          </p:nvPr>
        </p:nvSpPr>
        <p:spPr>
          <a:xfrm>
            <a:off x="251520" y="865076"/>
            <a:ext cx="8640960" cy="5127848"/>
          </a:xfrm>
        </p:spPr>
        <p:txBody>
          <a:bodyPr/>
          <a:lstStyle/>
          <a:p>
            <a:pPr>
              <a:buNone/>
            </a:pPr>
            <a:endParaRPr lang="en-GB" sz="1800" dirty="0" smtClean="0"/>
          </a:p>
          <a:p>
            <a:pPr>
              <a:buNone/>
            </a:pPr>
            <a:r>
              <a:rPr lang="en-GB" sz="2400" b="1" dirty="0" smtClean="0">
                <a:solidFill>
                  <a:srgbClr val="002060"/>
                </a:solidFill>
              </a:rPr>
              <a:t>A </a:t>
            </a:r>
            <a:r>
              <a:rPr lang="en-GB" sz="2800" b="1" dirty="0" smtClean="0">
                <a:solidFill>
                  <a:srgbClr val="002060"/>
                </a:solidFill>
              </a:rPr>
              <a:t>lifeline </a:t>
            </a:r>
            <a:r>
              <a:rPr lang="en-GB" sz="2400" b="1" dirty="0" smtClean="0">
                <a:solidFill>
                  <a:srgbClr val="002060"/>
                </a:solidFill>
              </a:rPr>
              <a:t>and </a:t>
            </a:r>
            <a:r>
              <a:rPr lang="en-GB" sz="2800" b="1" dirty="0" smtClean="0">
                <a:solidFill>
                  <a:srgbClr val="002060"/>
                </a:solidFill>
              </a:rPr>
              <a:t>pendant</a:t>
            </a:r>
            <a:r>
              <a:rPr lang="en-GB" sz="2400" b="1" dirty="0" smtClean="0">
                <a:solidFill>
                  <a:srgbClr val="002060"/>
                </a:solidFill>
              </a:rPr>
              <a:t> was fitted with the following equipment:</a:t>
            </a:r>
          </a:p>
          <a:p>
            <a:r>
              <a:rPr lang="en-GB" sz="2400" b="1" dirty="0" smtClean="0">
                <a:solidFill>
                  <a:srgbClr val="002060"/>
                </a:solidFill>
              </a:rPr>
              <a:t>2 flood detectors</a:t>
            </a:r>
          </a:p>
          <a:p>
            <a:r>
              <a:rPr lang="en-GB" sz="2400" b="1" dirty="0" smtClean="0">
                <a:solidFill>
                  <a:srgbClr val="002060"/>
                </a:solidFill>
              </a:rPr>
              <a:t>2 Smoke alarms</a:t>
            </a:r>
          </a:p>
          <a:p>
            <a:r>
              <a:rPr lang="en-GB" sz="2400" b="1" dirty="0" smtClean="0">
                <a:solidFill>
                  <a:srgbClr val="002060"/>
                </a:solidFill>
              </a:rPr>
              <a:t>Carbon Monoxide detector</a:t>
            </a:r>
          </a:p>
          <a:p>
            <a:r>
              <a:rPr lang="en-GB" sz="2400" b="1" dirty="0" smtClean="0">
                <a:solidFill>
                  <a:srgbClr val="002060"/>
                </a:solidFill>
              </a:rPr>
              <a:t>Bogus Caller</a:t>
            </a:r>
          </a:p>
          <a:p>
            <a:r>
              <a:rPr lang="en-GB" sz="2400" b="1" dirty="0" smtClean="0">
                <a:solidFill>
                  <a:srgbClr val="002060"/>
                </a:solidFill>
              </a:rPr>
              <a:t>Bed sensor</a:t>
            </a:r>
          </a:p>
          <a:p>
            <a:r>
              <a:rPr lang="en-GB" sz="2400" b="1" dirty="0" smtClean="0">
                <a:solidFill>
                  <a:srgbClr val="002060"/>
                </a:solidFill>
              </a:rPr>
              <a:t>Lamp modules</a:t>
            </a:r>
          </a:p>
          <a:p>
            <a:r>
              <a:rPr lang="en-GB" sz="2400" b="1" dirty="0" smtClean="0">
                <a:solidFill>
                  <a:srgbClr val="002060"/>
                </a:solidFill>
              </a:rPr>
              <a:t>Medical dispenser</a:t>
            </a:r>
          </a:p>
          <a:p>
            <a:r>
              <a:rPr lang="en-GB" sz="2400" b="1" dirty="0" smtClean="0">
                <a:solidFill>
                  <a:srgbClr val="002060"/>
                </a:solidFill>
              </a:rPr>
              <a:t>Key Safe</a:t>
            </a:r>
          </a:p>
          <a:p>
            <a:r>
              <a:rPr lang="en-GB" sz="2400" b="1" dirty="0" smtClean="0">
                <a:solidFill>
                  <a:srgbClr val="002060"/>
                </a:solidFill>
              </a:rPr>
              <a:t>(Impact on individual, carers, care package)</a:t>
            </a:r>
          </a:p>
          <a:p>
            <a:pPr algn="just"/>
            <a:endParaRPr lang="en-GB" sz="1800" dirty="0"/>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92088"/>
          </a:xfrm>
        </p:spPr>
        <p:txBody>
          <a:bodyPr/>
          <a:lstStyle/>
          <a:p>
            <a:r>
              <a:rPr lang="en-GB" sz="4000" b="1" dirty="0" smtClean="0">
                <a:solidFill>
                  <a:srgbClr val="002060"/>
                </a:solidFill>
                <a:effectLst>
                  <a:outerShdw blurRad="38100" dist="38100" dir="2700000" algn="tl">
                    <a:srgbClr val="000000">
                      <a:alpha val="43137"/>
                    </a:srgbClr>
                  </a:outerShdw>
                </a:effectLst>
                <a:latin typeface="Arial Black" pitchFamily="34" charset="0"/>
              </a:rPr>
              <a:t>Case Study 1</a:t>
            </a:r>
            <a:endParaRPr lang="en-GB" sz="4000" b="1" dirty="0">
              <a:solidFill>
                <a:srgbClr val="002060"/>
              </a:solidFill>
              <a:effectLst>
                <a:outerShdw blurRad="38100" dist="38100" dir="2700000" algn="tl">
                  <a:srgbClr val="000000">
                    <a:alpha val="43137"/>
                  </a:srgbClr>
                </a:outerShdw>
              </a:effectLst>
              <a:latin typeface="Arial Black" pitchFamily="34" charset="0"/>
            </a:endParaRPr>
          </a:p>
        </p:txBody>
      </p:sp>
      <p:sp>
        <p:nvSpPr>
          <p:cNvPr id="3" name="Content Placeholder 2"/>
          <p:cNvSpPr>
            <a:spLocks noGrp="1"/>
          </p:cNvSpPr>
          <p:nvPr>
            <p:ph idx="1"/>
          </p:nvPr>
        </p:nvSpPr>
        <p:spPr>
          <a:xfrm>
            <a:off x="457200" y="1196753"/>
            <a:ext cx="8363272" cy="5127848"/>
          </a:xfrm>
        </p:spPr>
        <p:txBody>
          <a:bodyPr/>
          <a:lstStyle/>
          <a:p>
            <a:pPr algn="just">
              <a:buNone/>
            </a:pPr>
            <a:endParaRPr lang="en-GB" sz="1800" dirty="0" smtClean="0"/>
          </a:p>
          <a:p>
            <a:pPr algn="just">
              <a:buNone/>
            </a:pPr>
            <a:r>
              <a:rPr lang="en-GB" sz="4000" b="1" dirty="0" smtClean="0">
                <a:solidFill>
                  <a:srgbClr val="002060"/>
                </a:solidFill>
              </a:rPr>
              <a:t>How would you promote telecare to a service user/</a:t>
            </a:r>
            <a:r>
              <a:rPr lang="en-GB" sz="4000" b="1" u="sng" dirty="0" smtClean="0">
                <a:solidFill>
                  <a:srgbClr val="002060"/>
                </a:solidFill>
              </a:rPr>
              <a:t>reluctant</a:t>
            </a:r>
            <a:r>
              <a:rPr lang="en-GB" sz="4000" b="1" dirty="0" smtClean="0">
                <a:solidFill>
                  <a:srgbClr val="002060"/>
                </a:solidFill>
              </a:rPr>
              <a:t> service user ?</a:t>
            </a:r>
          </a:p>
          <a:p>
            <a:pPr algn="just"/>
            <a:endParaRPr lang="en-GB" sz="1800" dirty="0"/>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864096"/>
          </a:xfrm>
        </p:spPr>
        <p:txBody>
          <a:bodyPr/>
          <a:lstStyle/>
          <a:p>
            <a:r>
              <a:rPr lang="en-GB" sz="4000" b="1" dirty="0" smtClean="0">
                <a:solidFill>
                  <a:srgbClr val="002060"/>
                </a:solidFill>
                <a:effectLst>
                  <a:outerShdw blurRad="38100" dist="38100" dir="2700000" algn="tl">
                    <a:srgbClr val="000000">
                      <a:alpha val="43137"/>
                    </a:srgbClr>
                  </a:outerShdw>
                </a:effectLst>
                <a:latin typeface="Arial Black" pitchFamily="34" charset="0"/>
              </a:rPr>
              <a:t>Case Study 2</a:t>
            </a:r>
            <a:endParaRPr lang="en-GB" sz="4000" b="1" dirty="0">
              <a:solidFill>
                <a:srgbClr val="002060"/>
              </a:solidFill>
              <a:effectLst>
                <a:outerShdw blurRad="38100" dist="38100" dir="2700000" algn="tl">
                  <a:srgbClr val="000000">
                    <a:alpha val="43137"/>
                  </a:srgbClr>
                </a:outerShdw>
              </a:effectLst>
              <a:latin typeface="Arial Black" pitchFamily="34" charset="0"/>
            </a:endParaRPr>
          </a:p>
        </p:txBody>
      </p:sp>
      <p:sp>
        <p:nvSpPr>
          <p:cNvPr id="3" name="Content Placeholder 2"/>
          <p:cNvSpPr>
            <a:spLocks noGrp="1"/>
          </p:cNvSpPr>
          <p:nvPr>
            <p:ph idx="1"/>
          </p:nvPr>
        </p:nvSpPr>
        <p:spPr/>
        <p:txBody>
          <a:bodyPr/>
          <a:lstStyle/>
          <a:p>
            <a:pPr algn="just"/>
            <a:r>
              <a:rPr lang="en-GB" sz="2000" b="1" dirty="0" smtClean="0">
                <a:solidFill>
                  <a:srgbClr val="002060"/>
                </a:solidFill>
              </a:rPr>
              <a:t>Mr Brown is a 58 year old male that lives at home with his daughter and son in-law. He is in good health but has recently been diagnosed with the early onset of dementia. The family are concerned about his safety when they are at work, they have arrived home from work on occasions and the neighbours have informed them that Mr Brown had been seen confused in the street and unsure where he was going, and the neighbours had bought him back home.</a:t>
            </a:r>
          </a:p>
          <a:p>
            <a:pPr algn="just">
              <a:buNone/>
            </a:pPr>
            <a:endParaRPr lang="en-GB" sz="2000" b="1" dirty="0" smtClean="0">
              <a:solidFill>
                <a:srgbClr val="002060"/>
              </a:solidFill>
            </a:endParaRPr>
          </a:p>
          <a:p>
            <a:pPr algn="just"/>
            <a:r>
              <a:rPr lang="en-GB" sz="2000" b="1" dirty="0" smtClean="0">
                <a:solidFill>
                  <a:srgbClr val="002060"/>
                </a:solidFill>
              </a:rPr>
              <a:t>Mr Brown’s daughter was also concerned because on one occasion he had turned the tap on in the bathroom and left it running, luckily he had not put the plug in.</a:t>
            </a:r>
          </a:p>
          <a:p>
            <a:endParaRPr lang="en-GB" dirty="0"/>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864096"/>
          </a:xfrm>
        </p:spPr>
        <p:txBody>
          <a:bodyPr/>
          <a:lstStyle/>
          <a:p>
            <a:r>
              <a:rPr lang="en-GB" sz="4000" b="1" dirty="0" smtClean="0">
                <a:solidFill>
                  <a:srgbClr val="002060"/>
                </a:solidFill>
                <a:effectLst>
                  <a:outerShdw blurRad="38100" dist="38100" dir="2700000" algn="tl">
                    <a:srgbClr val="000000">
                      <a:alpha val="43137"/>
                    </a:srgbClr>
                  </a:outerShdw>
                </a:effectLst>
                <a:latin typeface="Arial Black" pitchFamily="34" charset="0"/>
              </a:rPr>
              <a:t>Possible Telecare Solution</a:t>
            </a:r>
            <a:endParaRPr lang="en-GB" sz="4000" b="1" dirty="0">
              <a:solidFill>
                <a:srgbClr val="002060"/>
              </a:solidFill>
              <a:effectLst>
                <a:outerShdw blurRad="38100" dist="38100" dir="2700000" algn="tl">
                  <a:srgbClr val="000000">
                    <a:alpha val="43137"/>
                  </a:srgbClr>
                </a:outerShdw>
              </a:effectLst>
              <a:latin typeface="Arial Black" pitchFamily="34" charset="0"/>
            </a:endParaRPr>
          </a:p>
        </p:txBody>
      </p:sp>
      <p:sp>
        <p:nvSpPr>
          <p:cNvPr id="3" name="Content Placeholder 2"/>
          <p:cNvSpPr>
            <a:spLocks noGrp="1"/>
          </p:cNvSpPr>
          <p:nvPr>
            <p:ph idx="1"/>
          </p:nvPr>
        </p:nvSpPr>
        <p:spPr>
          <a:xfrm>
            <a:off x="323528" y="1340769"/>
            <a:ext cx="8820472" cy="4464495"/>
          </a:xfrm>
        </p:spPr>
        <p:txBody>
          <a:bodyPr/>
          <a:lstStyle/>
          <a:p>
            <a:pPr>
              <a:buNone/>
            </a:pPr>
            <a:r>
              <a:rPr lang="en-GB" sz="2400" b="1" dirty="0" smtClean="0">
                <a:solidFill>
                  <a:srgbClr val="002060"/>
                </a:solidFill>
              </a:rPr>
              <a:t>A lifeline and pendant was fitted with the following equipment:</a:t>
            </a:r>
          </a:p>
          <a:p>
            <a:pPr>
              <a:buNone/>
            </a:pPr>
            <a:endParaRPr lang="en-GB" sz="2400" b="1" dirty="0" smtClean="0">
              <a:solidFill>
                <a:srgbClr val="002060"/>
              </a:solidFill>
            </a:endParaRPr>
          </a:p>
          <a:p>
            <a:r>
              <a:rPr lang="en-GB" sz="2400" b="1" dirty="0" smtClean="0">
                <a:solidFill>
                  <a:srgbClr val="002060"/>
                </a:solidFill>
              </a:rPr>
              <a:t>2 flood detectors</a:t>
            </a:r>
          </a:p>
          <a:p>
            <a:r>
              <a:rPr lang="en-GB" sz="2400" b="1" dirty="0" smtClean="0">
                <a:solidFill>
                  <a:srgbClr val="002060"/>
                </a:solidFill>
              </a:rPr>
              <a:t>2 Smoke alarms</a:t>
            </a:r>
          </a:p>
          <a:p>
            <a:r>
              <a:rPr lang="en-GB" sz="2400" b="1" dirty="0" smtClean="0">
                <a:solidFill>
                  <a:srgbClr val="002060"/>
                </a:solidFill>
              </a:rPr>
              <a:t>Temperature Extreme Sensor</a:t>
            </a:r>
          </a:p>
          <a:p>
            <a:r>
              <a:rPr lang="en-GB" sz="2400" b="1" dirty="0" smtClean="0">
                <a:solidFill>
                  <a:srgbClr val="002060"/>
                </a:solidFill>
              </a:rPr>
              <a:t>Property Exit Sensor</a:t>
            </a:r>
          </a:p>
          <a:p>
            <a:r>
              <a:rPr lang="en-GB" sz="2400" b="1" dirty="0" smtClean="0">
                <a:solidFill>
                  <a:srgbClr val="002060"/>
                </a:solidFill>
              </a:rPr>
              <a:t>Key Safe</a:t>
            </a:r>
          </a:p>
          <a:p>
            <a:r>
              <a:rPr lang="en-GB" sz="2400" b="1" dirty="0" smtClean="0">
                <a:solidFill>
                  <a:srgbClr val="002060"/>
                </a:solidFill>
              </a:rPr>
              <a:t>(Impact on individual, carers, care package)</a:t>
            </a:r>
          </a:p>
          <a:p>
            <a:endParaRPr lang="en-GB" sz="2400" b="1" dirty="0" smtClean="0">
              <a:solidFill>
                <a:srgbClr val="002060"/>
              </a:solidFill>
            </a:endParaRPr>
          </a:p>
          <a:p>
            <a:pPr>
              <a:buNone/>
            </a:pPr>
            <a:endParaRPr lang="en-GB" dirty="0"/>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en-GB" sz="4000" dirty="0" smtClean="0">
              <a:solidFill>
                <a:srgbClr val="002060"/>
              </a:solidFill>
              <a:effectLst>
                <a:outerShdw blurRad="38100" dist="38100" dir="2700000" algn="tl">
                  <a:srgbClr val="000000">
                    <a:alpha val="43137"/>
                  </a:srgbClr>
                </a:outerShdw>
              </a:effectLst>
              <a:latin typeface="Arial Black" pitchFamily="34" charset="0"/>
            </a:endParaRPr>
          </a:p>
          <a:p>
            <a:endParaRPr lang="en-GB" sz="4000" dirty="0" smtClean="0">
              <a:solidFill>
                <a:srgbClr val="002060"/>
              </a:solidFill>
              <a:effectLst>
                <a:outerShdw blurRad="38100" dist="38100" dir="2700000" algn="tl">
                  <a:srgbClr val="000000">
                    <a:alpha val="43137"/>
                  </a:srgbClr>
                </a:outerShdw>
              </a:effectLst>
              <a:latin typeface="Arial Black" pitchFamily="34" charset="0"/>
            </a:endParaRPr>
          </a:p>
          <a:p>
            <a:pPr>
              <a:buNone/>
            </a:pPr>
            <a:endParaRPr lang="en-GB" sz="4000" dirty="0" smtClean="0">
              <a:solidFill>
                <a:srgbClr val="002060"/>
              </a:solidFill>
              <a:effectLst>
                <a:outerShdw blurRad="38100" dist="38100" dir="2700000" algn="tl">
                  <a:srgbClr val="000000">
                    <a:alpha val="43137"/>
                  </a:srgbClr>
                </a:outerShdw>
              </a:effectLst>
              <a:latin typeface="Arial Black" pitchFamily="34" charset="0"/>
            </a:endParaRPr>
          </a:p>
          <a:p>
            <a:r>
              <a:rPr lang="en-GB" sz="4000" dirty="0" smtClean="0">
                <a:solidFill>
                  <a:srgbClr val="002060"/>
                </a:solidFill>
                <a:effectLst>
                  <a:outerShdw blurRad="38100" dist="38100" dir="2700000" algn="tl">
                    <a:srgbClr val="000000">
                      <a:alpha val="43137"/>
                    </a:srgbClr>
                  </a:outerShdw>
                </a:effectLst>
                <a:latin typeface="Arial Black" pitchFamily="34" charset="0"/>
              </a:rPr>
              <a:t>How to make a Referral ???</a:t>
            </a:r>
            <a:endParaRPr lang="en-GB" sz="4000" dirty="0">
              <a:solidFill>
                <a:srgbClr val="002060"/>
              </a:solidFill>
              <a:effectLst>
                <a:outerShdw blurRad="38100" dist="38100" dir="2700000" algn="tl">
                  <a:srgbClr val="000000">
                    <a:alpha val="43137"/>
                  </a:srgbClr>
                </a:outerShdw>
              </a:effectLst>
              <a:latin typeface="Arial Black" pitchFamily="34" charset="0"/>
            </a:endParaRP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864096"/>
          </a:xfrm>
        </p:spPr>
        <p:txBody>
          <a:bodyPr/>
          <a:lstStyle/>
          <a:p>
            <a:r>
              <a:rPr lang="en-GB" sz="4000" b="1" dirty="0" smtClean="0">
                <a:solidFill>
                  <a:srgbClr val="002060"/>
                </a:solidFill>
                <a:effectLst>
                  <a:outerShdw blurRad="38100" dist="38100" dir="2700000" algn="tl">
                    <a:srgbClr val="000000">
                      <a:alpha val="43137"/>
                    </a:srgbClr>
                  </a:outerShdw>
                </a:effectLst>
                <a:latin typeface="Arial Black" pitchFamily="34" charset="0"/>
              </a:rPr>
              <a:t>Telecare Referral Form</a:t>
            </a:r>
            <a:endParaRPr lang="en-GB" sz="4000" b="1" dirty="0">
              <a:solidFill>
                <a:srgbClr val="002060"/>
              </a:solidFill>
              <a:effectLst>
                <a:outerShdw blurRad="38100" dist="38100" dir="2700000" algn="tl">
                  <a:srgbClr val="000000">
                    <a:alpha val="43137"/>
                  </a:srgbClr>
                </a:outerShdw>
              </a:effectLst>
              <a:latin typeface="Arial Black" pitchFamily="34" charset="0"/>
            </a:endParaRPr>
          </a:p>
        </p:txBody>
      </p:sp>
      <p:sp>
        <p:nvSpPr>
          <p:cNvPr id="3" name="Content Placeholder 2"/>
          <p:cNvSpPr>
            <a:spLocks noGrp="1"/>
          </p:cNvSpPr>
          <p:nvPr>
            <p:ph idx="1"/>
          </p:nvPr>
        </p:nvSpPr>
        <p:spPr/>
        <p:txBody>
          <a:bodyPr/>
          <a:lstStyle/>
          <a:p>
            <a:pPr algn="just"/>
            <a:r>
              <a:rPr lang="en-GB" sz="2000" u="sng" dirty="0" smtClean="0">
                <a:hlinkClick r:id="rId2"/>
              </a:rPr>
              <a:t>http://www2.walsall.gov.uk/eforms/ufsmain?esessionid=BFB5C44D4EEE8E9F0FCF740B15CEAC19_1&amp;formid=ADULT_TELECARE_REFERRAL</a:t>
            </a:r>
            <a:endParaRPr lang="en-GB" sz="2000" u="sng" dirty="0" smtClean="0"/>
          </a:p>
          <a:p>
            <a:pPr algn="just"/>
            <a:endParaRPr lang="en-GB" sz="2000" dirty="0" smtClean="0"/>
          </a:p>
          <a:p>
            <a:pPr>
              <a:buNone/>
            </a:pPr>
            <a:endParaRPr lang="en-GB" dirty="0"/>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102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bwMode="auto">
          <a:xfrm>
            <a:off x="457200" y="1124745"/>
            <a:ext cx="8229600" cy="4608512"/>
          </a:xfrm>
          <a:noFill/>
          <a:ln>
            <a:miter lim="800000"/>
            <a:headEnd/>
            <a:tailEnd/>
          </a:ln>
        </p:spPr>
        <p:txBody>
          <a:bodyPr vert="horz" wrap="square" lIns="91440" tIns="45720" rIns="91440" bIns="45720" numCol="1" anchor="t" anchorCtr="0" compatLnSpc="1">
            <a:prstTxWarp prst="textNoShape">
              <a:avLst/>
            </a:prstTxWarp>
          </a:bodyPr>
          <a:lstStyle/>
          <a:p>
            <a:pPr lvl="0">
              <a:buNone/>
            </a:pPr>
            <a:r>
              <a:rPr lang="en-GB" b="1" dirty="0" smtClean="0">
                <a:solidFill>
                  <a:srgbClr val="002060"/>
                </a:solidFill>
              </a:rPr>
              <a:t>An introduction to:</a:t>
            </a:r>
          </a:p>
          <a:p>
            <a:pPr lvl="0">
              <a:buNone/>
            </a:pPr>
            <a:endParaRPr lang="en-GB" sz="2400" dirty="0" smtClean="0">
              <a:solidFill>
                <a:srgbClr val="002060"/>
              </a:solidFill>
            </a:endParaRPr>
          </a:p>
          <a:p>
            <a:pPr lvl="0">
              <a:buFont typeface="Wingdings" pitchFamily="2" charset="2"/>
              <a:buChar char="Ø"/>
            </a:pPr>
            <a:r>
              <a:rPr lang="en-GB" sz="2400" b="1" dirty="0" smtClean="0">
                <a:solidFill>
                  <a:schemeClr val="tx2">
                    <a:lumMod val="75000"/>
                  </a:schemeClr>
                </a:solidFill>
              </a:rPr>
              <a:t>Gain an understanding of what Telecare and Assistive technology means </a:t>
            </a:r>
          </a:p>
          <a:p>
            <a:pPr>
              <a:buFont typeface="Wingdings" pitchFamily="2" charset="2"/>
              <a:buChar char="Ø"/>
            </a:pPr>
            <a:r>
              <a:rPr lang="en-GB" sz="2400" b="1" dirty="0" smtClean="0">
                <a:solidFill>
                  <a:schemeClr val="tx2">
                    <a:lumMod val="75000"/>
                  </a:schemeClr>
                </a:solidFill>
              </a:rPr>
              <a:t>Be aware of what types of telecare equipment are available and understand how they work</a:t>
            </a:r>
          </a:p>
          <a:p>
            <a:pPr>
              <a:buFont typeface="Wingdings" pitchFamily="2" charset="2"/>
              <a:buChar char="Ø"/>
            </a:pPr>
            <a:r>
              <a:rPr lang="en-GB" sz="2400" b="1" dirty="0" smtClean="0">
                <a:solidFill>
                  <a:schemeClr val="tx2">
                    <a:lumMod val="75000"/>
                  </a:schemeClr>
                </a:solidFill>
              </a:rPr>
              <a:t>Have taken a simulation tour around a house to see how telecare equipment is used practically</a:t>
            </a:r>
          </a:p>
          <a:p>
            <a:pPr>
              <a:buFont typeface="Wingdings" pitchFamily="2" charset="2"/>
              <a:buChar char="Ø"/>
            </a:pPr>
            <a:r>
              <a:rPr lang="en-GB" sz="2400" b="1" dirty="0" smtClean="0">
                <a:solidFill>
                  <a:schemeClr val="tx2">
                    <a:lumMod val="75000"/>
                  </a:schemeClr>
                </a:solidFill>
              </a:rPr>
              <a:t>Be aware of the community alarms service</a:t>
            </a:r>
          </a:p>
          <a:p>
            <a:pPr lvl="0">
              <a:buNone/>
            </a:pPr>
            <a:endParaRPr lang="en-GB" sz="2400" b="1" dirty="0" smtClean="0">
              <a:solidFill>
                <a:srgbClr val="002060"/>
              </a:solidFill>
            </a:endParaRPr>
          </a:p>
          <a:p>
            <a:pPr lvl="0">
              <a:buNone/>
            </a:pPr>
            <a:endParaRPr lang="en-GB" sz="2800" dirty="0" smtClean="0">
              <a:solidFill>
                <a:srgbClr val="002060"/>
              </a:solidFill>
            </a:endParaRPr>
          </a:p>
          <a:p>
            <a:pPr lvl="0" algn="just">
              <a:buNone/>
            </a:pPr>
            <a:endParaRPr lang="en-GB" b="1" dirty="0" smtClean="0">
              <a:solidFill>
                <a:srgbClr val="002060"/>
              </a:solidFill>
            </a:endParaRPr>
          </a:p>
          <a:p>
            <a:pPr lvl="0" algn="just">
              <a:buNone/>
            </a:pPr>
            <a:endParaRPr lang="en-GB" b="1" dirty="0" smtClean="0">
              <a:solidFill>
                <a:srgbClr val="002060"/>
              </a:solidFill>
            </a:endParaRPr>
          </a:p>
          <a:p>
            <a:pPr lvl="0" algn="r">
              <a:buNone/>
            </a:pPr>
            <a:r>
              <a:rPr lang="en-GB" sz="2400" dirty="0" smtClean="0">
                <a:solidFill>
                  <a:srgbClr val="002060"/>
                </a:solidFill>
              </a:rPr>
              <a:t>                                                    </a:t>
            </a:r>
            <a:r>
              <a:rPr lang="en-US" sz="2400" dirty="0" smtClean="0">
                <a:solidFill>
                  <a:srgbClr val="002060"/>
                </a:solidFill>
              </a:rPr>
              <a:t> </a:t>
            </a:r>
            <a:endParaRPr lang="en-GB" sz="2400" dirty="0" smtClean="0"/>
          </a:p>
          <a:p>
            <a:pPr>
              <a:buFont typeface="Arial" charset="0"/>
              <a:buNone/>
            </a:pPr>
            <a:endParaRPr lang="en-GB" dirty="0" smtClean="0">
              <a:latin typeface="Arial" charset="0"/>
              <a:cs typeface="Arial" charset="0"/>
            </a:endParaRPr>
          </a:p>
        </p:txBody>
      </p:sp>
      <p:sp>
        <p:nvSpPr>
          <p:cNvPr id="7" name="Rectangle 6"/>
          <p:cNvSpPr/>
          <p:nvPr/>
        </p:nvSpPr>
        <p:spPr>
          <a:xfrm>
            <a:off x="3612870" y="260648"/>
            <a:ext cx="3160994" cy="707886"/>
          </a:xfrm>
          <a:prstGeom prst="rect">
            <a:avLst/>
          </a:prstGeom>
        </p:spPr>
        <p:txBody>
          <a:bodyPr wrap="none">
            <a:spAutoFit/>
          </a:bodyPr>
          <a:lstStyle/>
          <a:p>
            <a:r>
              <a:rPr lang="en-GB" sz="4000" dirty="0" smtClean="0">
                <a:solidFill>
                  <a:srgbClr val="002060"/>
                </a:solidFill>
                <a:effectLst>
                  <a:outerShdw blurRad="38100" dist="38100" dir="2700000" algn="tl">
                    <a:srgbClr val="000000">
                      <a:alpha val="43137"/>
                    </a:srgbClr>
                  </a:outerShdw>
                </a:effectLst>
                <a:latin typeface="Arial Black" pitchFamily="34" charset="0"/>
              </a:rPr>
              <a:t>Objectives</a:t>
            </a:r>
            <a:endParaRPr lang="en-GB" sz="4000" dirty="0">
              <a:solidFill>
                <a:srgbClr val="002060"/>
              </a:solidFill>
            </a:endParaRPr>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0"/>
            <a:ext cx="9144000" cy="691276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9218" name="Picture 2"/>
          <p:cNvPicPr>
            <a:picLocks noChangeAspect="1" noChangeArrowheads="1"/>
          </p:cNvPicPr>
          <p:nvPr/>
        </p:nvPicPr>
        <p:blipFill>
          <a:blip r:embed="rId2" cstate="print"/>
          <a:srcRect/>
          <a:stretch>
            <a:fillRect/>
          </a:stretch>
        </p:blipFill>
        <p:spPr bwMode="auto">
          <a:xfrm>
            <a:off x="0" y="0"/>
            <a:ext cx="9972600" cy="6858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24744"/>
          </a:xfrm>
        </p:spPr>
        <p:txBody>
          <a:bodyPr/>
          <a:lstStyle/>
          <a:p>
            <a:r>
              <a:rPr lang="en-GB" sz="4000" b="1" dirty="0" smtClean="0">
                <a:solidFill>
                  <a:srgbClr val="002060"/>
                </a:solidFill>
                <a:effectLst>
                  <a:outerShdw blurRad="38100" dist="38100" dir="2700000" algn="tl">
                    <a:srgbClr val="000000">
                      <a:alpha val="43137"/>
                    </a:srgbClr>
                  </a:outerShdw>
                </a:effectLst>
                <a:latin typeface="Arial Black" pitchFamily="34" charset="0"/>
              </a:rPr>
              <a:t>Charges &amp; Time Frame</a:t>
            </a:r>
            <a:endParaRPr lang="en-GB" sz="4000" b="1" dirty="0">
              <a:solidFill>
                <a:srgbClr val="002060"/>
              </a:solidFill>
              <a:effectLst>
                <a:outerShdw blurRad="38100" dist="38100" dir="2700000" algn="tl">
                  <a:srgbClr val="000000">
                    <a:alpha val="43137"/>
                  </a:srgbClr>
                </a:outerShdw>
              </a:effectLst>
              <a:latin typeface="Arial Black" pitchFamily="34" charset="0"/>
            </a:endParaRPr>
          </a:p>
        </p:txBody>
      </p:sp>
      <p:sp>
        <p:nvSpPr>
          <p:cNvPr id="3" name="Content Placeholder 2"/>
          <p:cNvSpPr>
            <a:spLocks noGrp="1"/>
          </p:cNvSpPr>
          <p:nvPr>
            <p:ph idx="1"/>
          </p:nvPr>
        </p:nvSpPr>
        <p:spPr>
          <a:xfrm>
            <a:off x="457200" y="1052736"/>
            <a:ext cx="8229600" cy="4389437"/>
          </a:xfrm>
        </p:spPr>
        <p:txBody>
          <a:bodyPr/>
          <a:lstStyle/>
          <a:p>
            <a:r>
              <a:rPr lang="en-GB" sz="2400" b="1" dirty="0" smtClean="0">
                <a:solidFill>
                  <a:srgbClr val="002060"/>
                </a:solidFill>
              </a:rPr>
              <a:t>Charge of £12.50 per month or £</a:t>
            </a:r>
            <a:r>
              <a:rPr lang="en-GB" sz="2400" b="1" smtClean="0">
                <a:solidFill>
                  <a:srgbClr val="002060"/>
                </a:solidFill>
              </a:rPr>
              <a:t>150 annual </a:t>
            </a:r>
            <a:r>
              <a:rPr lang="en-GB" sz="2400" b="1" dirty="0" smtClean="0">
                <a:solidFill>
                  <a:srgbClr val="002060"/>
                </a:solidFill>
              </a:rPr>
              <a:t>fee (charge is for the monitoring &amp; response)</a:t>
            </a:r>
          </a:p>
          <a:p>
            <a:endParaRPr lang="en-GB" sz="2400" b="1" dirty="0" smtClean="0">
              <a:solidFill>
                <a:srgbClr val="002060"/>
              </a:solidFill>
            </a:endParaRPr>
          </a:p>
          <a:p>
            <a:r>
              <a:rPr lang="en-GB" sz="2400" b="1" dirty="0" smtClean="0">
                <a:solidFill>
                  <a:srgbClr val="002060"/>
                </a:solidFill>
              </a:rPr>
              <a:t>Citizens  80 years and above service is free of charge</a:t>
            </a:r>
          </a:p>
          <a:p>
            <a:endParaRPr lang="en-GB" sz="2400" b="1" dirty="0" smtClean="0">
              <a:solidFill>
                <a:srgbClr val="002060"/>
              </a:solidFill>
            </a:endParaRPr>
          </a:p>
          <a:p>
            <a:pPr algn="just"/>
            <a:r>
              <a:rPr lang="en-GB" sz="2400" b="1" dirty="0" smtClean="0">
                <a:solidFill>
                  <a:srgbClr val="002060"/>
                </a:solidFill>
              </a:rPr>
              <a:t>Aim to fit within 7 days but this dependant on whether we can make contact to arrange installation appointments</a:t>
            </a:r>
          </a:p>
          <a:p>
            <a:pPr algn="just"/>
            <a:endParaRPr lang="en-GB" sz="2400" b="1" dirty="0" smtClean="0">
              <a:solidFill>
                <a:srgbClr val="002060"/>
              </a:solidFill>
            </a:endParaRPr>
          </a:p>
          <a:p>
            <a:pPr algn="just"/>
            <a:r>
              <a:rPr lang="en-GB" sz="2300" b="1" dirty="0" smtClean="0">
                <a:solidFill>
                  <a:srgbClr val="002060"/>
                </a:solidFill>
              </a:rPr>
              <a:t>Fit same/next day for urgent referrals (e.g. hospital discharge)</a:t>
            </a:r>
          </a:p>
          <a:p>
            <a:pPr algn="just"/>
            <a:endParaRPr lang="en-GB" sz="2400" b="1" dirty="0" smtClean="0">
              <a:solidFill>
                <a:srgbClr val="002060"/>
              </a:solidFill>
            </a:endParaRPr>
          </a:p>
          <a:p>
            <a:pPr algn="just"/>
            <a:r>
              <a:rPr lang="en-GB" sz="2400" b="1" dirty="0" smtClean="0">
                <a:solidFill>
                  <a:srgbClr val="002060"/>
                </a:solidFill>
              </a:rPr>
              <a:t>All other equipment requests are dealt with ASAP, normally taking 2 weeks to obtain equipment and arrange installation</a:t>
            </a:r>
          </a:p>
          <a:p>
            <a:pPr>
              <a:buNone/>
            </a:pPr>
            <a:r>
              <a:rPr lang="en-GB" sz="2400" b="1" dirty="0" smtClean="0">
                <a:solidFill>
                  <a:srgbClr val="002060"/>
                </a:solidFill>
              </a:rPr>
              <a:t> </a:t>
            </a:r>
          </a:p>
          <a:p>
            <a:endParaRPr lang="en-GB" dirty="0"/>
          </a:p>
        </p:txBody>
      </p:sp>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252413" y="1071563"/>
          <a:ext cx="8859837" cy="5991225"/>
        </p:xfrm>
        <a:graphic>
          <a:graphicData uri="http://schemas.openxmlformats.org/presentationml/2006/ole">
            <p:oleObj spid="_x0000_s1026" name="Document" r:id="rId3" imgW="5684523" imgH="3852499" progId="Word.Document.12">
              <p:embed/>
            </p:oleObj>
          </a:graphicData>
        </a:graphic>
      </p:graphicFrame>
      <p:sp>
        <p:nvSpPr>
          <p:cNvPr id="5" name="TextBox 4"/>
          <p:cNvSpPr txBox="1"/>
          <p:nvPr/>
        </p:nvSpPr>
        <p:spPr>
          <a:xfrm>
            <a:off x="2195736" y="188640"/>
            <a:ext cx="4690708" cy="707886"/>
          </a:xfrm>
          <a:prstGeom prst="rect">
            <a:avLst/>
          </a:prstGeom>
          <a:noFill/>
        </p:spPr>
        <p:txBody>
          <a:bodyPr wrap="none" rtlCol="0">
            <a:spAutoFit/>
          </a:bodyPr>
          <a:lstStyle/>
          <a:p>
            <a:r>
              <a:rPr lang="en-GB" sz="4000" dirty="0" smtClean="0"/>
              <a:t>Exemption Charges</a:t>
            </a:r>
            <a:endParaRPr lang="en-GB" sz="4000" dirty="0"/>
          </a:p>
        </p:txBody>
      </p:sp>
    </p:spTree>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252413" y="1071563"/>
          <a:ext cx="8568059" cy="4301653"/>
        </p:xfrm>
        <a:graphic>
          <a:graphicData uri="http://schemas.openxmlformats.org/presentationml/2006/ole">
            <p:oleObj spid="_x0000_s76802" name="Document" r:id="rId3" imgW="5684523" imgH="3852499" progId="Word.Document.12">
              <p:embed/>
            </p:oleObj>
          </a:graphicData>
        </a:graphic>
      </p:graphicFrame>
      <p:sp>
        <p:nvSpPr>
          <p:cNvPr id="5" name="TextBox 4"/>
          <p:cNvSpPr txBox="1"/>
          <p:nvPr/>
        </p:nvSpPr>
        <p:spPr>
          <a:xfrm>
            <a:off x="2195736" y="188640"/>
            <a:ext cx="4434227" cy="707886"/>
          </a:xfrm>
          <a:prstGeom prst="rect">
            <a:avLst/>
          </a:prstGeom>
          <a:noFill/>
        </p:spPr>
        <p:txBody>
          <a:bodyPr wrap="none" rtlCol="0">
            <a:spAutoFit/>
          </a:bodyPr>
          <a:lstStyle/>
          <a:p>
            <a:r>
              <a:rPr lang="en-GB" sz="4000" smtClean="0"/>
              <a:t>Contacts/Referrals</a:t>
            </a:r>
            <a:endParaRPr lang="en-GB" sz="4000" dirty="0"/>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bwMode="auto">
          <a:xfrm>
            <a:off x="354360" y="1664804"/>
            <a:ext cx="8435280" cy="3528391"/>
          </a:xfrm>
          <a:noFill/>
          <a:ln>
            <a:miter lim="800000"/>
            <a:headEnd/>
            <a:tailEnd/>
          </a:ln>
        </p:spPr>
        <p:txBody>
          <a:bodyPr vert="horz" wrap="square" lIns="91440" tIns="45720" rIns="91440" bIns="45720" numCol="1" anchor="t" anchorCtr="0" compatLnSpc="1">
            <a:prstTxWarp prst="textNoShape">
              <a:avLst/>
            </a:prstTxWarp>
          </a:bodyPr>
          <a:lstStyle/>
          <a:p>
            <a:pPr lvl="0" algn="just">
              <a:buNone/>
            </a:pPr>
            <a:endParaRPr lang="en-GB" sz="2400" dirty="0" smtClean="0">
              <a:solidFill>
                <a:srgbClr val="002060"/>
              </a:solidFill>
            </a:endParaRPr>
          </a:p>
          <a:p>
            <a:pPr lvl="0" algn="just">
              <a:buNone/>
            </a:pPr>
            <a:r>
              <a:rPr lang="en-GB" sz="2400" dirty="0" smtClean="0">
                <a:solidFill>
                  <a:srgbClr val="002060"/>
                </a:solidFill>
              </a:rPr>
              <a:t>	</a:t>
            </a:r>
            <a:r>
              <a:rPr lang="en-GB" sz="3600" b="1" dirty="0" smtClean="0">
                <a:solidFill>
                  <a:srgbClr val="002060"/>
                </a:solidFill>
              </a:rPr>
              <a:t>“In groups consider all the assistive technologies which exist in your home, draw up a list  with your team”.  </a:t>
            </a:r>
          </a:p>
          <a:p>
            <a:pPr lvl="0">
              <a:buFont typeface="Wingdings" pitchFamily="2" charset="2"/>
              <a:buChar char="Ø"/>
            </a:pPr>
            <a:endParaRPr lang="en-GB" sz="2800" dirty="0" smtClean="0">
              <a:solidFill>
                <a:srgbClr val="002060"/>
              </a:solidFill>
            </a:endParaRPr>
          </a:p>
          <a:p>
            <a:pPr lvl="0" algn="just">
              <a:buNone/>
            </a:pPr>
            <a:endParaRPr lang="en-GB" b="1" dirty="0" smtClean="0">
              <a:solidFill>
                <a:srgbClr val="002060"/>
              </a:solidFill>
            </a:endParaRPr>
          </a:p>
          <a:p>
            <a:pPr lvl="0" algn="just">
              <a:buNone/>
            </a:pPr>
            <a:endParaRPr lang="en-GB" b="1" dirty="0" smtClean="0">
              <a:solidFill>
                <a:srgbClr val="002060"/>
              </a:solidFill>
            </a:endParaRPr>
          </a:p>
          <a:p>
            <a:pPr lvl="0" algn="r">
              <a:buNone/>
            </a:pPr>
            <a:r>
              <a:rPr lang="en-GB" sz="2400" dirty="0" smtClean="0">
                <a:solidFill>
                  <a:srgbClr val="002060"/>
                </a:solidFill>
              </a:rPr>
              <a:t>                                                    </a:t>
            </a:r>
            <a:r>
              <a:rPr lang="en-US" sz="2400" dirty="0" smtClean="0">
                <a:solidFill>
                  <a:srgbClr val="002060"/>
                </a:solidFill>
              </a:rPr>
              <a:t> </a:t>
            </a:r>
            <a:endParaRPr lang="en-GB" sz="2400" dirty="0" smtClean="0"/>
          </a:p>
          <a:p>
            <a:pPr>
              <a:buFont typeface="Arial" charset="0"/>
              <a:buNone/>
            </a:pPr>
            <a:endParaRPr lang="en-GB" dirty="0" smtClean="0">
              <a:latin typeface="Arial" charset="0"/>
              <a:cs typeface="Arial" charset="0"/>
            </a:endParaRPr>
          </a:p>
        </p:txBody>
      </p:sp>
      <p:sp>
        <p:nvSpPr>
          <p:cNvPr id="7" name="Rectangle 6"/>
          <p:cNvSpPr/>
          <p:nvPr/>
        </p:nvSpPr>
        <p:spPr>
          <a:xfrm>
            <a:off x="1907704" y="188640"/>
            <a:ext cx="5441618" cy="707886"/>
          </a:xfrm>
          <a:prstGeom prst="rect">
            <a:avLst/>
          </a:prstGeom>
        </p:spPr>
        <p:txBody>
          <a:bodyPr wrap="none">
            <a:spAutoFit/>
          </a:bodyPr>
          <a:lstStyle/>
          <a:p>
            <a:r>
              <a:rPr lang="en-GB" sz="4000" b="1" dirty="0" smtClean="0">
                <a:solidFill>
                  <a:srgbClr val="002060"/>
                </a:solidFill>
                <a:effectLst>
                  <a:outerShdw blurRad="38100" dist="38100" dir="2700000" algn="tl">
                    <a:srgbClr val="000000">
                      <a:alpha val="43137"/>
                    </a:srgbClr>
                  </a:outerShdw>
                </a:effectLst>
                <a:latin typeface="Arial Black" pitchFamily="34" charset="0"/>
              </a:rPr>
              <a:t>Warm up Exercise </a:t>
            </a:r>
            <a:endParaRPr lang="en-GB" sz="4000" b="1" dirty="0">
              <a:solidFill>
                <a:srgbClr val="002060"/>
              </a:solidFill>
              <a:effectLst>
                <a:outerShdw blurRad="38100" dist="38100" dir="2700000" algn="tl">
                  <a:srgbClr val="000000">
                    <a:alpha val="43137"/>
                  </a:srgbClr>
                </a:outerShdw>
              </a:effectLst>
              <a:latin typeface="Arial Black" pitchFamily="34" charset="0"/>
            </a:endParaRPr>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bwMode="auto">
          <a:xfrm>
            <a:off x="457200" y="1340769"/>
            <a:ext cx="8229600" cy="4392487"/>
          </a:xfrm>
          <a:noFill/>
          <a:ln>
            <a:miter lim="800000"/>
            <a:headEnd/>
            <a:tailEnd/>
          </a:ln>
        </p:spPr>
        <p:txBody>
          <a:bodyPr vert="horz" wrap="square" lIns="91440" tIns="45720" rIns="91440" bIns="45720" numCol="1" anchor="t" anchorCtr="0" compatLnSpc="1">
            <a:prstTxWarp prst="textNoShape">
              <a:avLst/>
            </a:prstTxWarp>
          </a:bodyPr>
          <a:lstStyle/>
          <a:p>
            <a:pPr algn="ctr">
              <a:buNone/>
            </a:pPr>
            <a:endParaRPr lang="en-GB" sz="7200" dirty="0" smtClean="0">
              <a:solidFill>
                <a:srgbClr val="002060"/>
              </a:solidFill>
              <a:effectLst>
                <a:outerShdw blurRad="38100" dist="38100" dir="2700000" algn="tl">
                  <a:srgbClr val="000000">
                    <a:alpha val="43137"/>
                  </a:srgbClr>
                </a:outerShdw>
              </a:effectLst>
              <a:latin typeface="Arial Black" pitchFamily="34" charset="0"/>
            </a:endParaRPr>
          </a:p>
          <a:p>
            <a:pPr algn="ctr">
              <a:buNone/>
            </a:pPr>
            <a:r>
              <a:rPr lang="en-GB" sz="9600" dirty="0" smtClean="0">
                <a:solidFill>
                  <a:srgbClr val="002060"/>
                </a:solidFill>
                <a:effectLst>
                  <a:outerShdw blurRad="38100" dist="38100" dir="2700000" algn="tl">
                    <a:srgbClr val="000000">
                      <a:alpha val="43137"/>
                    </a:srgbClr>
                  </a:outerShdw>
                </a:effectLst>
                <a:latin typeface="Arial Black" pitchFamily="34" charset="0"/>
              </a:rPr>
              <a:t>Quiz Time</a:t>
            </a:r>
            <a:endParaRPr lang="en-GB" sz="9600" dirty="0" smtClean="0">
              <a:solidFill>
                <a:srgbClr val="002060"/>
              </a:solidFill>
            </a:endParaRPr>
          </a:p>
          <a:p>
            <a:pPr lvl="0">
              <a:buNone/>
            </a:pPr>
            <a:endParaRPr lang="en-GB" sz="2400" dirty="0" smtClean="0">
              <a:solidFill>
                <a:srgbClr val="002060"/>
              </a:solidFill>
            </a:endParaRPr>
          </a:p>
          <a:p>
            <a:pPr lvl="0">
              <a:buNone/>
            </a:pPr>
            <a:endParaRPr lang="en-GB" sz="2400" b="1" dirty="0" smtClean="0">
              <a:solidFill>
                <a:srgbClr val="002060"/>
              </a:solidFill>
            </a:endParaRPr>
          </a:p>
          <a:p>
            <a:pPr lvl="0">
              <a:buNone/>
            </a:pPr>
            <a:endParaRPr lang="en-GB" sz="2800" dirty="0" smtClean="0">
              <a:solidFill>
                <a:srgbClr val="002060"/>
              </a:solidFill>
            </a:endParaRPr>
          </a:p>
          <a:p>
            <a:pPr lvl="0" algn="just">
              <a:buNone/>
            </a:pPr>
            <a:endParaRPr lang="en-GB" b="1" dirty="0" smtClean="0">
              <a:solidFill>
                <a:srgbClr val="002060"/>
              </a:solidFill>
            </a:endParaRPr>
          </a:p>
          <a:p>
            <a:pPr lvl="0" algn="just">
              <a:buNone/>
            </a:pPr>
            <a:endParaRPr lang="en-GB" b="1" dirty="0" smtClean="0">
              <a:solidFill>
                <a:srgbClr val="002060"/>
              </a:solidFill>
            </a:endParaRPr>
          </a:p>
          <a:p>
            <a:pPr lvl="0" algn="r">
              <a:buNone/>
            </a:pPr>
            <a:r>
              <a:rPr lang="en-GB" sz="2400" dirty="0" smtClean="0">
                <a:solidFill>
                  <a:srgbClr val="002060"/>
                </a:solidFill>
              </a:rPr>
              <a:t>                                                    </a:t>
            </a:r>
            <a:r>
              <a:rPr lang="en-US" sz="2400" dirty="0" smtClean="0">
                <a:solidFill>
                  <a:srgbClr val="002060"/>
                </a:solidFill>
              </a:rPr>
              <a:t> </a:t>
            </a:r>
            <a:endParaRPr lang="en-GB" sz="2400" dirty="0" smtClean="0"/>
          </a:p>
          <a:p>
            <a:pPr>
              <a:buFont typeface="Arial" charset="0"/>
              <a:buNone/>
            </a:pPr>
            <a:endParaRPr lang="en-GB" dirty="0" smtClean="0">
              <a:latin typeface="Arial" charset="0"/>
              <a:cs typeface="Arial" charset="0"/>
            </a:endParaRPr>
          </a:p>
        </p:txBody>
      </p:sp>
    </p:spTree>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831850" y="304800"/>
            <a:ext cx="3423951" cy="707886"/>
          </a:xfrm>
          <a:prstGeom prst="rect">
            <a:avLst/>
          </a:prstGeom>
          <a:noFill/>
          <a:ln w="9525">
            <a:noFill/>
            <a:miter lim="800000"/>
            <a:headEnd/>
            <a:tailEnd/>
          </a:ln>
        </p:spPr>
        <p:txBody>
          <a:bodyPr wrap="none">
            <a:spAutoFit/>
          </a:bodyPr>
          <a:lstStyle/>
          <a:p>
            <a:r>
              <a:rPr lang="en-GB" sz="4000" dirty="0">
                <a:solidFill>
                  <a:srgbClr val="002060"/>
                </a:solidFill>
                <a:latin typeface="Arial Black" pitchFamily="34" charset="0"/>
                <a:cs typeface="Times New Roman" pitchFamily="18" charset="0"/>
              </a:rPr>
              <a:t>The future?</a:t>
            </a:r>
          </a:p>
        </p:txBody>
      </p:sp>
      <p:pic>
        <p:nvPicPr>
          <p:cNvPr id="50181" name="Picture 5"/>
          <p:cNvPicPr>
            <a:picLocks noChangeAspect="1" noChangeArrowheads="1"/>
          </p:cNvPicPr>
          <p:nvPr/>
        </p:nvPicPr>
        <p:blipFill>
          <a:blip r:embed="rId3" cstate="print"/>
          <a:srcRect/>
          <a:stretch>
            <a:fillRect/>
          </a:stretch>
        </p:blipFill>
        <p:spPr bwMode="auto">
          <a:xfrm>
            <a:off x="1301750" y="1268413"/>
            <a:ext cx="2147888" cy="3384550"/>
          </a:xfrm>
          <a:prstGeom prst="rect">
            <a:avLst/>
          </a:prstGeom>
          <a:noFill/>
          <a:ln w="9525">
            <a:noFill/>
            <a:miter lim="800000"/>
            <a:headEnd/>
            <a:tailEnd/>
          </a:ln>
        </p:spPr>
      </p:pic>
      <p:sp>
        <p:nvSpPr>
          <p:cNvPr id="50182" name="Text Box 6"/>
          <p:cNvSpPr txBox="1">
            <a:spLocks noChangeArrowheads="1"/>
          </p:cNvSpPr>
          <p:nvPr/>
        </p:nvSpPr>
        <p:spPr bwMode="auto">
          <a:xfrm>
            <a:off x="1258888" y="4724400"/>
            <a:ext cx="2376487" cy="1006475"/>
          </a:xfrm>
          <a:prstGeom prst="rect">
            <a:avLst/>
          </a:prstGeom>
          <a:noFill/>
          <a:ln w="9525">
            <a:noFill/>
            <a:miter lim="800000"/>
            <a:headEnd/>
            <a:tailEnd/>
          </a:ln>
        </p:spPr>
        <p:txBody>
          <a:bodyPr>
            <a:spAutoFit/>
          </a:bodyPr>
          <a:lstStyle/>
          <a:p>
            <a:r>
              <a:rPr lang="en-GB" sz="2000" b="1" dirty="0">
                <a:solidFill>
                  <a:srgbClr val="002060"/>
                </a:solidFill>
                <a:cs typeface="Times New Roman" pitchFamily="18" charset="0"/>
              </a:rPr>
              <a:t>Japanese bathing system for older people</a:t>
            </a:r>
          </a:p>
        </p:txBody>
      </p:sp>
      <p:pic>
        <p:nvPicPr>
          <p:cNvPr id="8" name="Picture 7" descr="http://rtc.nagoya.riken.jp/RIBA/img/concept_area.png"/>
          <p:cNvPicPr/>
          <p:nvPr/>
        </p:nvPicPr>
        <p:blipFill>
          <a:blip r:embed="rId4" cstate="print"/>
          <a:srcRect/>
          <a:stretch>
            <a:fillRect/>
          </a:stretch>
        </p:blipFill>
        <p:spPr bwMode="auto">
          <a:xfrm>
            <a:off x="4139952" y="1052737"/>
            <a:ext cx="4610100" cy="3240359"/>
          </a:xfrm>
          <a:prstGeom prst="rect">
            <a:avLst/>
          </a:prstGeom>
          <a:noFill/>
          <a:ln w="9525">
            <a:noFill/>
            <a:miter lim="800000"/>
            <a:headEnd/>
            <a:tailEnd/>
          </a:ln>
        </p:spPr>
      </p:pic>
      <p:sp>
        <p:nvSpPr>
          <p:cNvPr id="11" name="Rectangle 10"/>
          <p:cNvSpPr/>
          <p:nvPr/>
        </p:nvSpPr>
        <p:spPr>
          <a:xfrm>
            <a:off x="4355976" y="4365104"/>
            <a:ext cx="4572000" cy="1631216"/>
          </a:xfrm>
          <a:prstGeom prst="rect">
            <a:avLst/>
          </a:prstGeom>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2000" b="1" dirty="0" smtClean="0">
                <a:solidFill>
                  <a:schemeClr val="tx2">
                    <a:lumMod val="75000"/>
                  </a:schemeClr>
                </a:solidFill>
              </a:rPr>
              <a:t>RIBA </a:t>
            </a:r>
            <a:r>
              <a:rPr lang="en-GB" sz="2000" b="1" dirty="0" smtClean="0">
                <a:solidFill>
                  <a:schemeClr val="tx2">
                    <a:lumMod val="75000"/>
                  </a:schemeClr>
                </a:solidFill>
              </a:rPr>
              <a:t>(Robot for Interactive Body Assistance). RIBA is the first robot that can lift up or set down a real human from or to a bed or wheelchair. </a:t>
            </a:r>
            <a:endParaRPr lang="en-GB" sz="2000" b="1" dirty="0">
              <a:solidFill>
                <a:schemeClr val="tx2">
                  <a:lumMod val="75000"/>
                </a:schemeClr>
              </a:solidFill>
            </a:endParaRPr>
          </a:p>
        </p:txBody>
      </p:sp>
    </p:spTree>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endParaRPr lang="en-GB" dirty="0" smtClean="0">
              <a:solidFill>
                <a:schemeClr val="accent6">
                  <a:lumMod val="75000"/>
                </a:schemeClr>
              </a:solidFill>
            </a:endParaRPr>
          </a:p>
        </p:txBody>
      </p:sp>
      <p:sp>
        <p:nvSpPr>
          <p:cNvPr id="98307" name="Rectangle 3"/>
          <p:cNvSpPr>
            <a:spLocks noGrp="1" noChangeArrowheads="1"/>
          </p:cNvSpPr>
          <p:nvPr>
            <p:ph type="body" idx="1"/>
          </p:nvPr>
        </p:nvSpPr>
        <p:spPr/>
        <p:txBody>
          <a:bodyPr/>
          <a:lstStyle/>
          <a:p>
            <a:endParaRPr lang="en-GB" b="1" dirty="0" smtClean="0">
              <a:solidFill>
                <a:schemeClr val="accent6">
                  <a:lumMod val="75000"/>
                </a:schemeClr>
              </a:solidFill>
            </a:endParaRPr>
          </a:p>
          <a:p>
            <a:endParaRPr lang="en-GB" b="1" dirty="0" smtClean="0"/>
          </a:p>
        </p:txBody>
      </p:sp>
      <p:pic>
        <p:nvPicPr>
          <p:cNvPr id="5" name="Picture 2" descr="C:\Users\thompsontrevor\AppData\Local\Microsoft\Windows\Temporary Internet Files\Content.Outlook\DFAC8TMV\2007-346-new-technology-protesting.JPG"/>
          <p:cNvPicPr>
            <a:picLocks noChangeAspect="1" noChangeArrowheads="1"/>
          </p:cNvPicPr>
          <p:nvPr/>
        </p:nvPicPr>
        <p:blipFill>
          <a:blip r:embed="rId3" cstate="print"/>
          <a:srcRect/>
          <a:stretch>
            <a:fillRect/>
          </a:stretch>
        </p:blipFill>
        <p:spPr bwMode="auto">
          <a:xfrm>
            <a:off x="0" y="188913"/>
            <a:ext cx="9143999" cy="5976937"/>
          </a:xfrm>
          <a:prstGeom prst="rect">
            <a:avLst/>
          </a:prstGeom>
          <a:noFill/>
          <a:ln w="9525">
            <a:noFill/>
            <a:miter lim="800000"/>
            <a:headEnd/>
            <a:tailEnd/>
          </a:ln>
        </p:spPr>
      </p:pic>
      <p:sp>
        <p:nvSpPr>
          <p:cNvPr id="6" name="Slide Number Placeholder 3"/>
          <p:cNvSpPr txBox="1">
            <a:spLocks/>
          </p:cNvSpPr>
          <p:nvPr/>
        </p:nvSpPr>
        <p:spPr>
          <a:xfrm>
            <a:off x="8382000" y="6492875"/>
            <a:ext cx="7620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DB68A2-D781-4CE7-8831-0D755903EC4C}" type="slidenum">
              <a:rPr kumimoji="0" lang="en-GB" sz="18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62</a:t>
            </a:fld>
            <a:endParaRPr kumimoji="0" lang="en-GB" sz="18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2786063" y="0"/>
            <a:ext cx="6357937" cy="847725"/>
          </a:xfrm>
          <a:ln>
            <a:miter lim="800000"/>
            <a:headEnd/>
            <a:tailEnd/>
          </a:ln>
        </p:spPr>
        <p:txBody>
          <a:bodyPr vert="horz" wrap="square" lIns="91440" tIns="45720" rIns="91440" bIns="45720" numCol="1" anchor="t" anchorCtr="0" compatLnSpc="1">
            <a:prstTxWarp prst="textNoShape">
              <a:avLst/>
            </a:prstTxWarp>
          </a:bodyPr>
          <a:lstStyle/>
          <a:p>
            <a:pPr>
              <a:defRPr/>
            </a:pPr>
            <a:endParaRPr lang="en-GB" b="1" dirty="0" smtClean="0">
              <a:effectLst>
                <a:outerShdw blurRad="38100" dist="38100" dir="2700000" algn="tl">
                  <a:srgbClr val="000000">
                    <a:alpha val="43137"/>
                  </a:srgbClr>
                </a:outerShdw>
              </a:effectLst>
            </a:endParaRPr>
          </a:p>
        </p:txBody>
      </p:sp>
      <p:sp>
        <p:nvSpPr>
          <p:cNvPr id="21507" name="Content Placeholder 2"/>
          <p:cNvSpPr>
            <a:spLocks noGrp="1"/>
          </p:cNvSpPr>
          <p:nvPr>
            <p:ph idx="1"/>
          </p:nvPr>
        </p:nvSpPr>
        <p:spPr bwMode="auto">
          <a:xfrm>
            <a:off x="457200" y="1412776"/>
            <a:ext cx="8229600" cy="4911824"/>
          </a:xfrm>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None/>
            </a:pPr>
            <a:r>
              <a:rPr lang="en-GB" dirty="0" smtClean="0"/>
              <a:t>                   </a:t>
            </a:r>
          </a:p>
        </p:txBody>
      </p:sp>
      <p:pic>
        <p:nvPicPr>
          <p:cNvPr id="6" name="Picture 2" descr="http://school.discoveryeducation.com/clipart/images/question.gif"/>
          <p:cNvPicPr>
            <a:picLocks noChangeAspect="1" noChangeArrowheads="1"/>
          </p:cNvPicPr>
          <p:nvPr/>
        </p:nvPicPr>
        <p:blipFill>
          <a:blip r:embed="rId2" cstate="print">
            <a:duotone>
              <a:prstClr val="black"/>
              <a:srgbClr val="D9C3A5">
                <a:tint val="50000"/>
                <a:satMod val="180000"/>
              </a:srgbClr>
            </a:duotone>
            <a:lum bright="8000" contrast="-10000"/>
          </a:blip>
          <a:srcRect/>
          <a:stretch>
            <a:fillRect/>
          </a:stretch>
        </p:blipFill>
        <p:spPr bwMode="auto">
          <a:xfrm>
            <a:off x="2700338" y="1052736"/>
            <a:ext cx="3286125" cy="4968552"/>
          </a:xfrm>
          <a:prstGeom prst="rect">
            <a:avLst/>
          </a:prstGeom>
          <a:noFill/>
          <a:ln w="9525">
            <a:noFill/>
            <a:miter lim="800000"/>
            <a:headEnd/>
            <a:tailEnd/>
          </a:ln>
        </p:spPr>
      </p:pic>
      <p:sp>
        <p:nvSpPr>
          <p:cNvPr id="7" name="Slide Number Placeholder 3"/>
          <p:cNvSpPr txBox="1">
            <a:spLocks/>
          </p:cNvSpPr>
          <p:nvPr/>
        </p:nvSpPr>
        <p:spPr>
          <a:xfrm>
            <a:off x="8382000" y="6492875"/>
            <a:ext cx="7620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DB68A2-D781-4CE7-8831-0D755903EC4C}" type="slidenum">
              <a:rPr kumimoji="0" lang="en-GB" sz="18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63</a:t>
            </a:fld>
            <a:endParaRPr kumimoji="0" lang="en-GB" sz="18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500"/>
                                        <p:tgtEl>
                                          <p:spTgt spid="2150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507">
                                            <p:txEl>
                                              <p:pRg st="0" end="0"/>
                                            </p:txEl>
                                          </p:spTgt>
                                        </p:tgtEl>
                                        <p:attrNameLst>
                                          <p:attrName>style.visibility</p:attrName>
                                        </p:attrNameLst>
                                      </p:cBhvr>
                                      <p:to>
                                        <p:strVal val="visible"/>
                                      </p:to>
                                    </p:set>
                                    <p:animEffect transition="in" filter="fade">
                                      <p:cBhvr>
                                        <p:cTn id="11" dur="500"/>
                                        <p:tgtEl>
                                          <p:spTgt spid="21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976" y="285728"/>
            <a:ext cx="6656387" cy="571500"/>
          </a:xfrm>
        </p:spPr>
        <p:txBody>
          <a:bodyPr/>
          <a:lstStyle/>
          <a:p>
            <a:pPr algn="ctr" eaLnBrk="1" fontAlgn="auto" hangingPunct="1">
              <a:spcAft>
                <a:spcPts val="0"/>
              </a:spcAft>
              <a:defRPr/>
            </a:pPr>
            <a:r>
              <a:rPr lang="en-US" sz="3600" dirty="0" smtClean="0">
                <a:solidFill>
                  <a:schemeClr val="tx1"/>
                </a:solidFill>
              </a:rPr>
              <a:t>Evaluation</a:t>
            </a:r>
            <a:endParaRPr lang="en-US" sz="3600" dirty="0">
              <a:solidFill>
                <a:schemeClr val="tx1"/>
              </a:solidFill>
            </a:endParaRPr>
          </a:p>
        </p:txBody>
      </p:sp>
      <p:sp>
        <p:nvSpPr>
          <p:cNvPr id="7170" name="Text Placeholder 4"/>
          <p:cNvSpPr>
            <a:spLocks noGrp="1"/>
          </p:cNvSpPr>
          <p:nvPr>
            <p:ph type="body" sz="quarter" idx="10"/>
          </p:nvPr>
        </p:nvSpPr>
        <p:spPr bwMode="auto">
          <a:xfrm>
            <a:off x="323528" y="836712"/>
            <a:ext cx="8256587" cy="4944616"/>
          </a:xfrm>
          <a:noFill/>
          <a:ln>
            <a:miter lim="800000"/>
            <a:headEnd/>
            <a:tailEnd/>
          </a:ln>
        </p:spPr>
        <p:txBody>
          <a:bodyPr wrap="square" numCol="1" anchor="t" anchorCtr="0" compatLnSpc="1">
            <a:prstTxWarp prst="textNoShape">
              <a:avLst/>
            </a:prstTxWarp>
          </a:bodyPr>
          <a:lstStyle/>
          <a:p>
            <a:pPr>
              <a:buClr>
                <a:srgbClr val="FFFF99"/>
              </a:buClr>
              <a:buSzPct val="155000"/>
              <a:buFontTx/>
              <a:buNone/>
            </a:pPr>
            <a:endParaRPr lang="en-GB" dirty="0" smtClean="0">
              <a:latin typeface="Arial" charset="0"/>
            </a:endParaRPr>
          </a:p>
          <a:p>
            <a:pPr>
              <a:buClr>
                <a:srgbClr val="FFFF99"/>
              </a:buClr>
              <a:buSzPct val="155000"/>
              <a:buFontTx/>
              <a:buNone/>
            </a:pPr>
            <a:endParaRPr lang="en-GB" dirty="0" smtClean="0">
              <a:latin typeface="Arial" charset="0"/>
            </a:endParaRPr>
          </a:p>
          <a:p>
            <a:pPr eaLnBrk="1" hangingPunct="1">
              <a:buFont typeface="Wingdings" pitchFamily="2" charset="2"/>
              <a:buNone/>
            </a:pPr>
            <a:endParaRPr lang="en-GB" dirty="0" smtClean="0">
              <a:latin typeface="Arial" charset="0"/>
            </a:endParaRPr>
          </a:p>
        </p:txBody>
      </p:sp>
      <p:pic>
        <p:nvPicPr>
          <p:cNvPr id="1026" name="Picture 2"/>
          <p:cNvPicPr>
            <a:picLocks noChangeAspect="1" noChangeArrowheads="1"/>
          </p:cNvPicPr>
          <p:nvPr/>
        </p:nvPicPr>
        <p:blipFill>
          <a:blip r:embed="rId2" cstate="print"/>
          <a:srcRect/>
          <a:stretch>
            <a:fillRect/>
          </a:stretch>
        </p:blipFill>
        <p:spPr bwMode="auto">
          <a:xfrm>
            <a:off x="500034" y="1857364"/>
            <a:ext cx="2133600" cy="21431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6143636" y="1857364"/>
            <a:ext cx="2143125" cy="2143125"/>
          </a:xfrm>
          <a:prstGeom prst="rect">
            <a:avLst/>
          </a:prstGeom>
          <a:noFill/>
          <a:ln w="9525">
            <a:noFill/>
            <a:miter lim="800000"/>
            <a:headEnd/>
            <a:tailEnd/>
          </a:ln>
          <a:effectLst/>
        </p:spPr>
      </p:pic>
      <p:sp>
        <p:nvSpPr>
          <p:cNvPr id="1029" name="AutoShape 5" descr="data:image/jpeg;base64,/9j/4AAQSkZJRgABAQAAAQABAAD/2wCEAAkGBhAPEBQRDxAPEBASFxAOFxQPEhAYERMUFBAVFhUSFRkYISYeFxkkGRMWHy8gIycpLC0sFh4xNTAqNyYrLCkBCQoKDgwOGg8PGiwkHyQ0KS8tNC0sLC8sLyopLyopLCkvLSw1LywvKiopLCw0LCkvLCwsLTA0LCwsLCwuKSosNf/AABEIAN8A4gMBIgACEQEDEQH/xAAcAAEBAAIDAQEAAAAAAAAAAAAABgUHAQMEAgj/xABCEAACAQIBBwYLBgYDAQEAAAAAAQIDEQQFBhIhMVFxE0FUYYGTBxYXIiMyQpGh0dJSYnKCksEUM0OiscJTg7LwJP/EABsBAQADAQEBAQAAAAAAAAAAAAAEBQYDAQcC/8QANREAAQMBBAYIBgMBAQAAAAAAAAECAwQFESExElFxgZHRExRBUmGhweEGFSIysfAzQvFDcv/aAAwDAQACEQMRAD8A3iAAAAAAAAAAddfEQpxcpyjCK2uTSXxAOwEzj88orVQhpffqXUeyPrPt0TA4zK1et/Mqya+zHzYcLLauNyoqLYpocEXSXw55FhDZ80mKpcniW+Ky1h6TtOrBSXsp3n+lXfwMbWzzoL1IVZ9eior+5pr3EclbZq4HJSy/EEy/xtRNuPIsWWVGn3Kq+RSVM9pezQjbfKq7+5R/c6pZ51uanSXHTf7owAIa2zWL/fyTkSEs6nT+vmpn4551uenSfDTX7s7aee0vaoRtvjUd/c4/uTYCWzWJ/fyTkFs6nX+vmpYUc86D9eNWHW4qS/tbfwMnhcsUKrtTqwlL7N7T/S9fwNeHEop7VfiTIviCVP5GouzDmR32VGv2uVPM2gDXmEyxXo+pVlb7M/Ohws9aXBoz+Azyg7KvBwezSheUO1etH48S7p7XppsL9FfHnkVs1nzR43Xp4FID4o14zipQlGUXrTi00+DR9lsQAAAAAAAAAAAAAAAAAAAD5qVFFOUmoxSbbbSSS2tsjct5yyrXhRbhS2OWtTn+8Y/F9WxxKqrjpWaci7E7VO8FO+d2i0y2V86oUrwopVKium/6cH1tbX1LdraJPF4upWlpVZub5r7I9UVsX/17nSlbUtS2ajkxNbac1Utyrc3UnrrNJT0UcGOa6wACsJoAAAAAAAAAAAAAAB3YPHVKEtKlNxb2rbGX4o7Hx27miuyPnPTrNQqWp1XqSb8yb+69/U9e65FnDV9pa0VqTUq3Zt1L6aiFU0Uc+OS6zaAI7Imc8qVqdduVPYpu7lD8X2o9e1de1V8JppNNNPWmtjT50bWlq46lmnGvNDNzwPhdovQ+gASjgAAAAAAAAAD5q1VFOUmoxSbbexJbWz6IzObLfLSdKm/RQfnNe3NPZ+FP3vgrxKuqZSxrI/d4qd6eB079Fp58uZcliZaMbxoJ6lsc2vbl+0eba9ezFgHz+pqZKh6vkX28DWQwthbotAAIx1AAPQAAeAAAAAAAAAAAA9AAB4AZfIOX3h3oVG3Rfvpvevu712rnviASqWqkppNNi+/gcZ4GzN0XGzoyTV0009d1sZySGa+W+TkqFR+ZJ2pt+zJ+xwfNuernSVefQKWpZUxpIz/F1GTnhdC9WOAAJRxAAAAB1168acZTk7RinJvckrtgGGzpyw6UOSpu1SonrW2EOeXU3sXa+YjEralqWzUd+Nxkq1SVSe2Tvb7MfZj2L43fOdJ8/tOtWqmvT7UwTnvNXRU/QR45rmAAVZNAAPQY/LeW6OCoutXdorUkvWnLmjFc71Gp8teEnG4iT5Of8NT2KNJ+dbrntvwsfPhFy+8VjJQi/RUHKjFb5J+kl2tW4RRKm2syzI4o0fIl7lxx7PczdbWve9WsW5E8ygydn3lCg7rE1Kivdxrt1E+rzta7GjaOaGedLKEGrKnXgryp3vdXtpwfPH/F+Dejj25HypUwteFak7Sg79Ul7UX1NXXaSa2zIqhi6KIjuxU9TjTVr4nJet6H6HB0YLFxrU4VYO8KkY1Fwkrrt1neYFyK1blNSi3pegAB+T0EtnlnzDALk4JVMRJXUX6sE9kp218EtvUZzLOU44XD1K89lOLlbe9kY9raXafn/HY2depOrUk5Tm3Nt73+3UX1kWe2pcskn2p5qVloVawojGZr5IZbHZ8ZQrSu8VVhrbSoydNK/N5lrrjcymQvCbi6Ekq8v4mlqTU7KolvjJbX+K/ZtI4GtfSQPboKxLthQtqJWrpI5b9p+ismZSpYmlGtRlpQmrp86fPFrma3HqNQeC7L7oYn+Hk/RYjUk3qjVS81rivN6/N3G3zC2jR9Um0EyXFNhpqSo6ePS7e0AAriWcNFvm1lfl6ejN3q07J/eXsz+Fn1p70RJ6MnY50Ksaqu9HVJL2oP1l8E11pFtZVb1aa532rgvPcQa6m6aPDNMuRscHzTqKSUotNNJprY09jR9G+MqAAACbzyx1oRop65vTl+GL1Ltlb9LKQ15lnF8riKk+a/Jx/DDV7m7y/MVNr1HQ0yombsOfkT7Ph6SZL8kxPGADAmpAAAB58o4rkqNSo/6cKlT9MW/wBj0GOzipOeDxEVtdGulx5OR1hRFkai60PxIqo1VQ/PspNu7bbett7WzgA+nmKAAAN0eDDGcpk+Ku26U6lLXxU0vdNFYRPglpNYGbaspVptdaVOmr+9NdhbHzu0kRKqS7Wa6jVVgbfqAAK8lER4WcW4YKEE7cpVin1xjGUrfq0X2Gojavhgg/4eg+ZVJL3wf0s1UbyxURKRt2tfyZe0lXp13AAFwV53YTESpVI1I6pQlGor74yTXxR+jYyuk1sdn7z82n6Pw8bQinzRivckZf4iRLo1/wDXoXdkqv1ps9TsABky9AAPQV+Z+O06TpN66VrfglfR9zTXBIoCAzfxfJYmDvZT9C/z20f7lH4l+b+yajp6ZFXNMF3exla+HopluyXEAAtCCeTK2K5KhUmtsYya65WtFe+xrqKsrbtRZ5417YdR+3OEf03n/oiNMf8AEEt8rI9SX8f8NBZTLmOdrX8f6AAZsuAAAAcSimrPY9T4HIPUW4H54yzk2WFxFWhK96cpRV9rjfzZdsWn2niNteEnM6WJisTh46VamtGcF61SC2OK55Ldzrgk9Sn0ahqm1UKPTPt2mQqYFhkVq5dmwAFt4O8zZYirHE1oNYem9KOlq5Waeq2+KetvZqtr127TzsgjWR+SftxziidK9GNNi5oZLeFwVGlJNTUdOSdrqU25Ndl7dhmQD5vLIsr1e7NVv4mwYxGNRqdgAByP2TfhByU8RgKiirzpWxEV+D1u3QcjR5+lLGl8+8zZYKq6lKLeFm24tLVTbf8ALluW57jV2DVtRFgcvinqhR2pTqqpKm8kwD6p03JqMU220kkrtt7Elzs1JRmVzTyU8VjKNK14uSnO6utCHnSvxSt2o36R/g9zPeCpurWX/wCiqkravRw26HFuzfBLmLAw1s1baibRYt6Nw39pp7PgWKO92agAFIWIAABw78zs+Z7nzM2TgcTytKFRe3GM/wBUU7fE1uW+adbSwsVzwlUh/e2vhJGn+Hpbnvj1pfww9SmtZn0tfu/eBmAAa0oCXz2qfyY7+Vn+nQX+7Jgoc9f5lLqjU+MofInjB206+rcmq78Xmos5LqdN/wCQACnLAAAAAAAGCyxmVgsXLTq0Uqj2zptxk+t21SfW0Z0HWKaSJdKNyovgfh8bXpc5LyXwPg3yfSkpclKq1rXLTco9sdSfamU8YpKySSWpJbEtyOQfqWolm/kcq7TyOJkf2IiAAHA6AAAA+K1GM4uM4xlGScXGSTi09qae1H2D1FVMUF15K4rwZ5OqS0lTnTu72p1JKO3c724IyORs0MHg3pUKKU/tzblNcG/V7LGZBKdW1D26DnqqbTg2niaukjUv2AAEQ7gAAAAAAq8yZejqx++p++nGP+hKFPmT/W/6v9y7sNbqpNildaSXwLtQqAAbkzBJZ7L0lF741V7pU/qJ0qc9qeqlLc5w/VFS/wBCWMHbTbqty67vxcaizVvp03gAFOWAAAAAAAAAAAAAAAAAAAAAAAAAAAAAAAAAAKfMn+r/ANf+5MFbmVTfJVJPnqWXBU4fu5F3Ybb6q/Uilbaa3Qb0KIAG5MyYXO2hpYZva4ShP3y0X8JtkUbIx2GVWlOm9k4yhw0la5rZX51Z863PnRkfiCK57JNaXcP9L+yX3tczfxOQAZkuQAAAAAAAAAAAAAAAAAAAAAAAAAAAAAAAAAXOa1HRwtP72lU4qUm4/wBtiGUHJqMfWk1Bfik7L4tGy6FFQjGEdkUorglZf4NR8PRfU+TYnqvoUlrPwazedgANYUQILOLB8liZ/Zn6Zfm9ZcdJSfai9MFndgNOjyiXnUry/I/X91lL8pWWpTdYpnImaYpu9ibQzdFMirkuBGgA+fmrB4Mu5SeFw1Wuoqbpx09Fuyetar9p7zD54UJVMDiIwjKcpQaUYpuTd1qSWtnana10rEdkqpfxOcqqjHKmdykT5Yp9Eh3r+keWKfRId6/pIvxaxvRMV3FX5DxaxvRMV3FX5G3+XUHdTivMzfW6rWvD2LTyxT6JDvX9I8sU+iQ71/SRfi1jeiYruKvyHi1jeiYruKvyHy6g7qcV5jrdVrXh7Fp5Yp9Eh3r+keWKfRId6/pIvxaxvRMV3FX5DxaxvRMV3FX5D5dQd1OK8x1uq1rw9i08sU+iQ71/SPLFPokO9f0kX4tY3omK7ir8h4tY3omK7ir8h8uoO6nFeY63Va14exaeWKfRId6/pHlin0SHev6SL8Wsb0TFdxV+Q8Wsb0TFdxV+Q+XUHdTivMdbqta8PYtPLFPokO9f0jyxT6JDvX9JF+LWN6Jiu4q/IeLWN6Jiu4q/IfLqDupxXmOt1WteHsWnlin0SHev6R5Yp9Eh3r+ki/FrG9ExXcVfkPFrG9ExXcVfkPl1B3U4rzHW6rWvD2LTyxT6JDvX9I8sU+iQ71/SRfi1jeiYruKvyHi1jeiYruKvyHy6g7qcV5jrdVrXh7G782ssPGYWniHBU3U0/NTulo1JQ2/lv2mTJ/MHDTpZOoQqQlTmuWvGcXGSvXqNXT1rU0+0oDFVTWsne1uSKt2y80cCq6NquzuQAAjnUy2a+D5TEJ+zSXKPi7xgv8v8hcmGzWyfyVBSatOr6R32pW8yPVq123tmZPoVm03V6drVzXFdqmSrJulmVUyyQAAsSIDhq6s+ByADXmVsnPD1ZU/Z9aD3wexcVs7E+c8Zd5wZJ/iKVo25SF5Qb388X1P5PmITimmrpp7U07NPc7mEtaiWnl0m/a7LwXUaigqemjuXNP28AApiwAAAAAAAAAAAAAAAAAAAAAAAAAAAB78h5M/iKyi16ONpz3Wvqh+Z6uCkeGMW2lFOUm1FJbW3qSL7ImS1hqSjqc3582ueT3dSVkuHEu7Hounl03J9LfNexOfuVtoVPRM0UzX8GQABuTMgAAAAAAmM6ch3vXpRu9tSK2tJeut7S2rnS3qzpwR6inZURrG/Jf286wyuiej2mr0zkos4s3dButQjePrThFervlFbt6JxO+wwFZRyUsmg/cus1dPUNnbpN3nIAIRIAAAAAAAAAAAAAAAAAAAAABw3bbsDdtpTZu5uO6rV42taUKclrT5pzW/dHm2vXsnUVFJVyaLcu1dRGqalsDb3Z9iHfmxkJw9PVVpteZF7YRa2tc0n8Fq52UYB9AggZBGkbEwQyksrpXK92YAB2OYAAAAAAAAAJrLma2k3Uw6Sm7ylT1KMnzuPNGXwfVrZSg4T08c7NCRL0OsUronaTFxNYyi02mmpLU00009zT2HBf5UyHSxK89aM1qU46pLq611MkMpZBrYe7lHTp/bgnZfiW2PxXWY2tseWC90f1N802p6/g0NNaEcuDsF8jHg4TOSlLIAA8AAAAAAAAAAAOG7a2eg5OYQcmoxTlJ6lGKu3wMlk3N6tXs7cnT+3NO7/AAx2vi7LXtZXZMyNSw68xXk9TnLXOXF8y6lZF3RWNLPc6T6W+a7uZWVNoMiwZivkYzIWbCp2qV7Sqamo7Yw6/vS69i5t5QgGyggZAxGRpchnpJXSu0nriAAdjmAAAAAAAAAAAAAAAAAAYnH5s0KzbUeTm9elSsrve1sfG1+sn8XmliIepo1l93zZ+6Wr+7sLYECos6nqMXtx1pgv7tJUNZNFg1cPE1liKUqbtUjKm9npIuN+F9vYfJs5xT1PWjwVsgYWe2hTTfPBaLfbGzKWX4eT/m/inqnIsWWt328CABaTzQwz2cpHhNv/ANXOh5k0f+bEe+j9BCdYNSmStXevIkpakK5opJArVmTR/wCbEe+j9B3wzQwy28pLjNr/AM2DbBqVzVqb15BbUhTJFIs+8NQnV/lQlU5vMTaXFrUu0vaOQcNDZRptrnktKXvldnuStsJ0Xw8n/R/BPX2Iz7WX+jeJGYPNGvPXUcaMdz86fCy1LjfsKDJ+bdCjZqOnNa9OpZtPelsi+tK5lAXNPZ1PT4sbjrXFf3YV01XLLg5cAACeRQAAAAAAAAAAAD//2Q=="/>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031" name="AutoShape 7" descr="data:image/jpeg;base64,/9j/4AAQSkZJRgABAQAAAQABAAD/2wCEAAkGBhAPEBQRDxAPEBASFxAOFxQPEhAYERMUFBAVFhUSFRkYISYeFxkkGRMWHy8gIycpLC0sFh4xNTAqNyYrLCkBCQoKDgwOGg8PGiwkHyQ0KS8tNC0sLC8sLyopLyopLCkvLSw1LywvKiopLCw0LCkvLCwsLTA0LCwsLCwuKSosNf/AABEIAN8A4gMBIgACEQEDEQH/xAAcAAEBAAIDAQEAAAAAAAAAAAAABgUHAQMEAgj/xABCEAACAQIBBwYLBgYDAQEAAAAAAQIDEQQFBhIhMVFxE0FUYYGTBxYXIiMyQpGh0dJSYnKCksEUM0OiscJTg7LwJP/EABsBAQADAQEBAQAAAAAAAAAAAAAEBQYDAQcC/8QANREAAQMBBAYIBgMBAQAAAAAAAAECAwQFESExElFxgZHRExRBUmGhweEGFSIysfAzQvFDcv/aAAwDAQACEQMRAD8A3iAAAAAAAAAAddfEQpxcpyjCK2uTSXxAOwEzj88orVQhpffqXUeyPrPt0TA4zK1et/Mqya+zHzYcLLauNyoqLYpocEXSXw55FhDZ80mKpcniW+Ky1h6TtOrBSXsp3n+lXfwMbWzzoL1IVZ9eior+5pr3EclbZq4HJSy/EEy/xtRNuPIsWWVGn3Kq+RSVM9pezQjbfKq7+5R/c6pZ51uanSXHTf7owAIa2zWL/fyTkSEs6nT+vmpn4551uenSfDTX7s7aee0vaoRtvjUd/c4/uTYCWzWJ/fyTkFs6nX+vmpYUc86D9eNWHW4qS/tbfwMnhcsUKrtTqwlL7N7T/S9fwNeHEop7VfiTIviCVP5GouzDmR32VGv2uVPM2gDXmEyxXo+pVlb7M/Ohws9aXBoz+Azyg7KvBwezSheUO1etH48S7p7XppsL9FfHnkVs1nzR43Xp4FID4o14zipQlGUXrTi00+DR9lsQAAAAAAAAAAAAAAAAAAAD5qVFFOUmoxSbbbSSS2tsjct5yyrXhRbhS2OWtTn+8Y/F9WxxKqrjpWaci7E7VO8FO+d2i0y2V86oUrwopVKium/6cH1tbX1LdraJPF4upWlpVZub5r7I9UVsX/17nSlbUtS2ajkxNbac1Utyrc3UnrrNJT0UcGOa6wACsJoAAAAAAAAAAAAAAB3YPHVKEtKlNxb2rbGX4o7Hx27miuyPnPTrNQqWp1XqSb8yb+69/U9e65FnDV9pa0VqTUq3Zt1L6aiFU0Uc+OS6zaAI7Imc8qVqdduVPYpu7lD8X2o9e1de1V8JppNNNPWmtjT50bWlq46lmnGvNDNzwPhdovQ+gASjgAAAAAAAAAD5q1VFOUmoxSbbexJbWz6IzObLfLSdKm/RQfnNe3NPZ+FP3vgrxKuqZSxrI/d4qd6eB079Fp58uZcliZaMbxoJ6lsc2vbl+0eba9ezFgHz+pqZKh6vkX28DWQwthbotAAIx1AAPQAAeAAAAAAAAAAAA9AAB4AZfIOX3h3oVG3Rfvpvevu712rnviASqWqkppNNi+/gcZ4GzN0XGzoyTV0009d1sZySGa+W+TkqFR+ZJ2pt+zJ+xwfNuernSVefQKWpZUxpIz/F1GTnhdC9WOAAJRxAAAAB1168acZTk7RinJvckrtgGGzpyw6UOSpu1SonrW2EOeXU3sXa+YjEralqWzUd+Nxkq1SVSe2Tvb7MfZj2L43fOdJ8/tOtWqmvT7UwTnvNXRU/QR45rmAAVZNAAPQY/LeW6OCoutXdorUkvWnLmjFc71Gp8teEnG4iT5Of8NT2KNJ+dbrntvwsfPhFy+8VjJQi/RUHKjFb5J+kl2tW4RRKm2syzI4o0fIl7lxx7PczdbWve9WsW5E8ygydn3lCg7rE1Kivdxrt1E+rzta7GjaOaGedLKEGrKnXgryp3vdXtpwfPH/F+Dejj25HypUwteFak7Sg79Ul7UX1NXXaSa2zIqhi6KIjuxU9TjTVr4nJet6H6HB0YLFxrU4VYO8KkY1Fwkrrt1neYFyK1blNSi3pegAB+T0EtnlnzDALk4JVMRJXUX6sE9kp218EtvUZzLOU44XD1K89lOLlbe9kY9raXafn/HY2depOrUk5Tm3Nt73+3UX1kWe2pcskn2p5qVloVawojGZr5IZbHZ8ZQrSu8VVhrbSoydNK/N5lrrjcymQvCbi6Ekq8v4mlqTU7KolvjJbX+K/ZtI4GtfSQPboKxLthQtqJWrpI5b9p+ismZSpYmlGtRlpQmrp86fPFrma3HqNQeC7L7oYn+Hk/RYjUk3qjVS81rivN6/N3G3zC2jR9Um0EyXFNhpqSo6ePS7e0AAriWcNFvm1lfl6ejN3q07J/eXsz+Fn1p70RJ6MnY50Ksaqu9HVJL2oP1l8E11pFtZVb1aa532rgvPcQa6m6aPDNMuRscHzTqKSUotNNJprY09jR9G+MqAAACbzyx1oRop65vTl+GL1Ltlb9LKQ15lnF8riKk+a/Jx/DDV7m7y/MVNr1HQ0yombsOfkT7Ph6SZL8kxPGADAmpAAAB58o4rkqNSo/6cKlT9MW/wBj0GOzipOeDxEVtdGulx5OR1hRFkai60PxIqo1VQ/PspNu7bbett7WzgA+nmKAAAN0eDDGcpk+Ku26U6lLXxU0vdNFYRPglpNYGbaspVptdaVOmr+9NdhbHzu0kRKqS7Wa6jVVgbfqAAK8lER4WcW4YKEE7cpVin1xjGUrfq0X2Gojavhgg/4eg+ZVJL3wf0s1UbyxURKRt2tfyZe0lXp13AAFwV53YTESpVI1I6pQlGor74yTXxR+jYyuk1sdn7z82n6Pw8bQinzRivckZf4iRLo1/wDXoXdkqv1ps9TsABky9AAPQV+Z+O06TpN66VrfglfR9zTXBIoCAzfxfJYmDvZT9C/z20f7lH4l+b+yajp6ZFXNMF3exla+HopluyXEAAtCCeTK2K5KhUmtsYya65WtFe+xrqKsrbtRZ5417YdR+3OEf03n/oiNMf8AEEt8rI9SX8f8NBZTLmOdrX8f6AAZsuAAAAcSimrPY9T4HIPUW4H54yzk2WFxFWhK96cpRV9rjfzZdsWn2niNteEnM6WJisTh46VamtGcF61SC2OK55Ldzrgk9Sn0ahqm1UKPTPt2mQqYFhkVq5dmwAFt4O8zZYirHE1oNYem9KOlq5Waeq2+KetvZqtr127TzsgjWR+SftxziidK9GNNi5oZLeFwVGlJNTUdOSdrqU25Ndl7dhmQD5vLIsr1e7NVv4mwYxGNRqdgAByP2TfhByU8RgKiirzpWxEV+D1u3QcjR5+lLGl8+8zZYKq6lKLeFm24tLVTbf8ALluW57jV2DVtRFgcvinqhR2pTqqpKm8kwD6p03JqMU220kkrtt7Elzs1JRmVzTyU8VjKNK14uSnO6utCHnSvxSt2o36R/g9zPeCpurWX/wCiqkravRw26HFuzfBLmLAw1s1baibRYt6Nw39pp7PgWKO92agAFIWIAABw78zs+Z7nzM2TgcTytKFRe3GM/wBUU7fE1uW+adbSwsVzwlUh/e2vhJGn+Hpbnvj1pfww9SmtZn0tfu/eBmAAa0oCXz2qfyY7+Vn+nQX+7Jgoc9f5lLqjU+MofInjB206+rcmq78Xmos5LqdN/wCQACnLAAAAAAAGCyxmVgsXLTq0Uqj2zptxk+t21SfW0Z0HWKaSJdKNyovgfh8bXpc5LyXwPg3yfSkpclKq1rXLTco9sdSfamU8YpKySSWpJbEtyOQfqWolm/kcq7TyOJkf2IiAAHA6AAAA+K1GM4uM4xlGScXGSTi09qae1H2D1FVMUF15K4rwZ5OqS0lTnTu72p1JKO3c724IyORs0MHg3pUKKU/tzblNcG/V7LGZBKdW1D26DnqqbTg2niaukjUv2AAEQ7gAAAAAAq8yZejqx++p++nGP+hKFPmT/W/6v9y7sNbqpNildaSXwLtQqAAbkzBJZ7L0lF741V7pU/qJ0qc9qeqlLc5w/VFS/wBCWMHbTbqty67vxcaizVvp03gAFOWAAAAAAAAAAAAAAAAAAAAAAAAAAAAAAAAAAKfMn+r/ANf+5MFbmVTfJVJPnqWXBU4fu5F3Ybb6q/Uilbaa3Qb0KIAG5MyYXO2hpYZva4ShP3y0X8JtkUbIx2GVWlOm9k4yhw0la5rZX51Z863PnRkfiCK57JNaXcP9L+yX3tczfxOQAZkuQAAAAAAAAAAAAAAAAAAAAAAAAAAAAAAAAAXOa1HRwtP72lU4qUm4/wBtiGUHJqMfWk1Bfik7L4tGy6FFQjGEdkUorglZf4NR8PRfU+TYnqvoUlrPwazedgANYUQILOLB8liZ/Zn6Zfm9ZcdJSfai9MFndgNOjyiXnUry/I/X91lL8pWWpTdYpnImaYpu9ibQzdFMirkuBGgA+fmrB4Mu5SeFw1Wuoqbpx09Fuyetar9p7zD54UJVMDiIwjKcpQaUYpuTd1qSWtnana10rEdkqpfxOcqqjHKmdykT5Yp9Eh3r+keWKfRId6/pIvxaxvRMV3FX5DxaxvRMV3FX5G3+XUHdTivMzfW6rWvD2LTyxT6JDvX9I8sU+iQ71/SRfi1jeiYruKvyHi1jeiYruKvyHy6g7qcV5jrdVrXh7Fp5Yp9Eh3r+keWKfRId6/pIvxaxvRMV3FX5DxaxvRMV3FX5D5dQd1OK8x1uq1rw9i08sU+iQ71/SPLFPokO9f0kX4tY3omK7ir8h4tY3omK7ir8h8uoO6nFeY63Va14exaeWKfRId6/pHlin0SHev6SL8Wsb0TFdxV+Q8Wsb0TFdxV+Q+XUHdTivMdbqta8PYtPLFPokO9f0jyxT6JDvX9JF+LWN6Jiu4q/IeLWN6Jiu4q/IfLqDupxXmOt1WteHsWnlin0SHev6R5Yp9Eh3r+ki/FrG9ExXcVfkPFrG9ExXcVfkPl1B3U4rzHW6rWvD2LTyxT6JDvX9I8sU+iQ71/SRfi1jeiYruKvyHi1jeiYruKvyHy6g7qcV5jrdVrXh7G782ssPGYWniHBU3U0/NTulo1JQ2/lv2mTJ/MHDTpZOoQqQlTmuWvGcXGSvXqNXT1rU0+0oDFVTWsne1uSKt2y80cCq6NquzuQAAjnUy2a+D5TEJ+zSXKPi7xgv8v8hcmGzWyfyVBSatOr6R32pW8yPVq123tmZPoVm03V6drVzXFdqmSrJulmVUyyQAAsSIDhq6s+ByADXmVsnPD1ZU/Z9aD3wexcVs7E+c8Zd5wZJ/iKVo25SF5Qb388X1P5PmITimmrpp7U07NPc7mEtaiWnl0m/a7LwXUaigqemjuXNP28AApiwAAAAAAAAAAAAAAAAAAAAAAAAAAAB78h5M/iKyi16ONpz3Wvqh+Z6uCkeGMW2lFOUm1FJbW3qSL7ImS1hqSjqc3582ueT3dSVkuHEu7Hounl03J9LfNexOfuVtoVPRM0UzX8GQABuTMgAAAAAAmM6ch3vXpRu9tSK2tJeut7S2rnS3qzpwR6inZURrG/Jf286wyuiej2mr0zkos4s3dButQjePrThFervlFbt6JxO+wwFZRyUsmg/cus1dPUNnbpN3nIAIRIAAAAAAAAAAAAAAAAAAAAABw3bbsDdtpTZu5uO6rV42taUKclrT5pzW/dHm2vXsnUVFJVyaLcu1dRGqalsDb3Z9iHfmxkJw9PVVpteZF7YRa2tc0n8Fq52UYB9AggZBGkbEwQyksrpXK92YAB2OYAAAAAAAAAJrLma2k3Uw6Sm7ylT1KMnzuPNGXwfVrZSg4T08c7NCRL0OsUronaTFxNYyi02mmpLU00009zT2HBf5UyHSxK89aM1qU46pLq611MkMpZBrYe7lHTp/bgnZfiW2PxXWY2tseWC90f1N802p6/g0NNaEcuDsF8jHg4TOSlLIAA8AAAAAAAAAAAOG7a2eg5OYQcmoxTlJ6lGKu3wMlk3N6tXs7cnT+3NO7/AAx2vi7LXtZXZMyNSw68xXk9TnLXOXF8y6lZF3RWNLPc6T6W+a7uZWVNoMiwZivkYzIWbCp2qV7Sqamo7Yw6/vS69i5t5QgGyggZAxGRpchnpJXSu0nriAAdjmAAAAAAAAAAAAAAAAAAYnH5s0KzbUeTm9elSsrve1sfG1+sn8XmliIepo1l93zZ+6Wr+7sLYECos6nqMXtx1pgv7tJUNZNFg1cPE1liKUqbtUjKm9npIuN+F9vYfJs5xT1PWjwVsgYWe2hTTfPBaLfbGzKWX4eT/m/inqnIsWWt328CABaTzQwz2cpHhNv/ANXOh5k0f+bEe+j9BCdYNSmStXevIkpakK5opJArVmTR/wCbEe+j9B3wzQwy28pLjNr/AM2DbBqVzVqb15BbUhTJFIs+8NQnV/lQlU5vMTaXFrUu0vaOQcNDZRptrnktKXvldnuStsJ0Xw8n/R/BPX2Iz7WX+jeJGYPNGvPXUcaMdz86fCy1LjfsKDJ+bdCjZqOnNa9OpZtPelsi+tK5lAXNPZ1PT4sbjrXFf3YV01XLLg5cAACeRQAAAAAAAAAAAD//2Q=="/>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11" name="Picture 10" descr="Indifferent.jpg"/>
          <p:cNvPicPr>
            <a:picLocks noChangeAspect="1"/>
          </p:cNvPicPr>
          <p:nvPr/>
        </p:nvPicPr>
        <p:blipFill>
          <a:blip r:embed="rId4" cstate="print"/>
          <a:stretch>
            <a:fillRect/>
          </a:stretch>
        </p:blipFill>
        <p:spPr>
          <a:xfrm>
            <a:off x="3000364" y="1643050"/>
            <a:ext cx="3143271" cy="293372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fade">
                                      <p:cBhvr>
                                        <p:cTn id="16"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3501008"/>
            <a:ext cx="8229600" cy="1368152"/>
          </a:xfrm>
        </p:spPr>
        <p:txBody>
          <a:bodyPr/>
          <a:lstStyle/>
          <a:p>
            <a:pPr algn="ctr">
              <a:defRPr/>
            </a:pPr>
            <a:r>
              <a:rPr lang="en-GB" sz="3200" dirty="0" smtClean="0">
                <a:effectLst>
                  <a:outerShdw blurRad="38100" dist="38100" dir="2700000" algn="tl">
                    <a:srgbClr val="000000">
                      <a:alpha val="43137"/>
                    </a:srgbClr>
                  </a:outerShdw>
                </a:effectLst>
                <a:latin typeface="Arial" charset="0"/>
                <a:cs typeface="Arial" charset="0"/>
              </a:rPr>
              <a:t/>
            </a:r>
            <a:br>
              <a:rPr lang="en-GB" sz="3200" dirty="0" smtClean="0">
                <a:effectLst>
                  <a:outerShdw blurRad="38100" dist="38100" dir="2700000" algn="tl">
                    <a:srgbClr val="000000">
                      <a:alpha val="43137"/>
                    </a:srgbClr>
                  </a:outerShdw>
                </a:effectLst>
                <a:latin typeface="Arial" charset="0"/>
                <a:cs typeface="Arial" charset="0"/>
              </a:rPr>
            </a:br>
            <a:r>
              <a:rPr lang="en-GB" sz="4000" dirty="0" smtClean="0">
                <a:effectLst>
                  <a:outerShdw blurRad="38100" dist="38100" dir="2700000" algn="tl">
                    <a:srgbClr val="000000">
                      <a:alpha val="43137"/>
                    </a:srgbClr>
                  </a:outerShdw>
                </a:effectLst>
                <a:latin typeface="Arial" charset="0"/>
                <a:cs typeface="Arial" charset="0"/>
              </a:rPr>
              <a:t/>
            </a:r>
            <a:br>
              <a:rPr lang="en-GB" sz="4000" dirty="0" smtClean="0">
                <a:effectLst>
                  <a:outerShdw blurRad="38100" dist="38100" dir="2700000" algn="tl">
                    <a:srgbClr val="000000">
                      <a:alpha val="43137"/>
                    </a:srgbClr>
                  </a:outerShdw>
                </a:effectLst>
                <a:latin typeface="Arial" charset="0"/>
                <a:cs typeface="Arial" charset="0"/>
              </a:rPr>
            </a:br>
            <a:r>
              <a:rPr lang="en-GB" sz="4000" b="0" dirty="0" smtClean="0">
                <a:effectLst>
                  <a:outerShdw blurRad="38100" dist="38100" dir="2700000" algn="tl">
                    <a:srgbClr val="000000">
                      <a:alpha val="43137"/>
                    </a:srgbClr>
                  </a:outerShdw>
                </a:effectLst>
                <a:latin typeface="Arial Black" pitchFamily="34" charset="0"/>
              </a:rPr>
              <a:t>Telecare and Assistive </a:t>
            </a:r>
            <a:r>
              <a:rPr lang="en-GB" b="0" dirty="0" smtClean="0">
                <a:effectLst>
                  <a:outerShdw blurRad="38100" dist="38100" dir="2700000" algn="tl">
                    <a:srgbClr val="000000">
                      <a:alpha val="43137"/>
                    </a:srgbClr>
                  </a:outerShdw>
                </a:effectLst>
                <a:latin typeface="Arial Black" pitchFamily="34" charset="0"/>
              </a:rPr>
              <a:t>Technology Awareness </a:t>
            </a:r>
            <a:r>
              <a:rPr lang="en-GB" sz="3200" b="0" dirty="0" smtClean="0">
                <a:effectLst>
                  <a:outerShdw blurRad="38100" dist="38100" dir="2700000" algn="tl">
                    <a:srgbClr val="000000">
                      <a:alpha val="43137"/>
                    </a:srgbClr>
                  </a:outerShdw>
                </a:effectLst>
                <a:latin typeface="Arial Black" pitchFamily="34" charset="0"/>
              </a:rPr>
              <a:t/>
            </a:r>
            <a:br>
              <a:rPr lang="en-GB" sz="3200" b="0" dirty="0" smtClean="0">
                <a:effectLst>
                  <a:outerShdw blurRad="38100" dist="38100" dir="2700000" algn="tl">
                    <a:srgbClr val="000000">
                      <a:alpha val="43137"/>
                    </a:srgbClr>
                  </a:outerShdw>
                </a:effectLst>
                <a:latin typeface="Arial Black" pitchFamily="34" charset="0"/>
              </a:rPr>
            </a:br>
            <a:r>
              <a:rPr lang="en-GB" sz="3200" b="0" dirty="0" smtClean="0">
                <a:effectLst>
                  <a:outerShdw blurRad="38100" dist="38100" dir="2700000" algn="tl">
                    <a:srgbClr val="000000">
                      <a:alpha val="43137"/>
                    </a:srgbClr>
                  </a:outerShdw>
                </a:effectLst>
                <a:latin typeface="Arial Black" pitchFamily="34" charset="0"/>
              </a:rPr>
              <a:t/>
            </a:r>
            <a:br>
              <a:rPr lang="en-GB" sz="3200" b="0" dirty="0" smtClean="0">
                <a:effectLst>
                  <a:outerShdw blurRad="38100" dist="38100" dir="2700000" algn="tl">
                    <a:srgbClr val="000000">
                      <a:alpha val="43137"/>
                    </a:srgbClr>
                  </a:outerShdw>
                </a:effectLst>
                <a:latin typeface="Arial Black" pitchFamily="34" charset="0"/>
              </a:rPr>
            </a:br>
            <a:r>
              <a:rPr lang="en-GB" sz="2000" dirty="0" smtClean="0">
                <a:latin typeface="Arial Black" pitchFamily="34" charset="0"/>
              </a:rPr>
              <a:t>Trevor Thompson </a:t>
            </a:r>
            <a:r>
              <a:rPr lang="en-GB" sz="1800" dirty="0" smtClean="0">
                <a:latin typeface="Arial Black" pitchFamily="34" charset="0"/>
              </a:rPr>
              <a:t/>
            </a:r>
            <a:br>
              <a:rPr lang="en-GB" sz="1800" dirty="0" smtClean="0">
                <a:latin typeface="Arial Black" pitchFamily="34" charset="0"/>
              </a:rPr>
            </a:br>
            <a:r>
              <a:rPr lang="en-GB" sz="1800" dirty="0" smtClean="0">
                <a:latin typeface="Arial Black" pitchFamily="34" charset="0"/>
              </a:rPr>
              <a:t>Workforce Development Team</a:t>
            </a:r>
            <a:r>
              <a:rPr lang="en-GB" sz="2400" dirty="0" smtClean="0">
                <a:latin typeface="Arial Black" pitchFamily="34" charset="0"/>
              </a:rPr>
              <a:t/>
            </a:r>
            <a:br>
              <a:rPr lang="en-GB" sz="2400" dirty="0" smtClean="0">
                <a:latin typeface="Arial Black" pitchFamily="34" charset="0"/>
              </a:rPr>
            </a:br>
            <a:r>
              <a:rPr lang="en-GB" sz="2400" dirty="0" smtClean="0">
                <a:latin typeface="Arial Black" pitchFamily="34" charset="0"/>
              </a:rPr>
              <a:t/>
            </a:r>
            <a:br>
              <a:rPr lang="en-GB" sz="2400" dirty="0" smtClean="0">
                <a:latin typeface="Arial Black" pitchFamily="34" charset="0"/>
              </a:rPr>
            </a:br>
            <a:endParaRPr lang="en-US" sz="2400" b="0" dirty="0" smtClean="0">
              <a:effectLst>
                <a:outerShdw blurRad="38100" dist="38100" dir="2700000" algn="tl">
                  <a:srgbClr val="000000">
                    <a:alpha val="43137"/>
                  </a:srgbClr>
                </a:outerShdw>
              </a:effectLst>
              <a:latin typeface="Arial" charset="0"/>
              <a:cs typeface="Arial" charset="0"/>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Placeholder 4"/>
          <p:cNvSpPr>
            <a:spLocks noGrp="1"/>
          </p:cNvSpPr>
          <p:nvPr>
            <p:ph type="body" sz="quarter" idx="10"/>
          </p:nvPr>
        </p:nvSpPr>
        <p:spPr bwMode="auto">
          <a:xfrm>
            <a:off x="500063" y="1357313"/>
            <a:ext cx="8256587" cy="4214812"/>
          </a:xfrm>
          <a:noFill/>
          <a:ln>
            <a:miter lim="800000"/>
            <a:headEnd/>
            <a:tailEnd/>
          </a:ln>
        </p:spPr>
        <p:txBody>
          <a:bodyPr wrap="square" numCol="1" anchor="t" anchorCtr="0" compatLnSpc="1">
            <a:prstTxWarp prst="textNoShape">
              <a:avLst/>
            </a:prstTxWarp>
          </a:bodyPr>
          <a:lstStyle/>
          <a:p>
            <a:pPr>
              <a:buNone/>
            </a:pPr>
            <a:r>
              <a:rPr lang="en-GB" sz="3200" dirty="0" smtClean="0">
                <a:latin typeface="Arial" charset="0"/>
              </a:rPr>
              <a:t>   </a:t>
            </a:r>
          </a:p>
          <a:p>
            <a:pPr>
              <a:buNone/>
            </a:pPr>
            <a:endParaRPr lang="en-GB" sz="3200" b="1" u="sng" dirty="0" smtClean="0">
              <a:solidFill>
                <a:schemeClr val="accent6">
                  <a:lumMod val="75000"/>
                </a:schemeClr>
              </a:solidFill>
              <a:latin typeface="Arial" charset="0"/>
            </a:endParaRPr>
          </a:p>
          <a:p>
            <a:pPr>
              <a:buNone/>
            </a:pPr>
            <a:r>
              <a:rPr lang="en-GB" sz="3200" b="1" dirty="0" smtClean="0">
                <a:solidFill>
                  <a:srgbClr val="002060"/>
                </a:solidFill>
              </a:rPr>
              <a:t>           Tele…</a:t>
            </a:r>
            <a:endParaRPr lang="en-GB" sz="1600" b="1" dirty="0" smtClean="0">
              <a:solidFill>
                <a:srgbClr val="002060"/>
              </a:solidFill>
            </a:endParaRPr>
          </a:p>
          <a:p>
            <a:pPr>
              <a:buFont typeface="Wingdings" pitchFamily="2" charset="2"/>
              <a:buNone/>
            </a:pPr>
            <a:endParaRPr lang="en-GB" sz="2000" dirty="0" smtClean="0">
              <a:latin typeface="Arial" charset="0"/>
            </a:endParaRPr>
          </a:p>
          <a:p>
            <a:pPr>
              <a:buFont typeface="Wingdings" pitchFamily="2" charset="2"/>
              <a:buNone/>
            </a:pPr>
            <a:r>
              <a:rPr lang="en-GB" sz="2000" dirty="0" smtClean="0">
                <a:latin typeface="Arial" charset="0"/>
              </a:rPr>
              <a:t>	</a:t>
            </a:r>
          </a:p>
          <a:p>
            <a:pPr>
              <a:buFont typeface="Wingdings" pitchFamily="2" charset="2"/>
              <a:buNone/>
            </a:pPr>
            <a:endParaRPr lang="en-GB" sz="2000" dirty="0" smtClean="0">
              <a:solidFill>
                <a:srgbClr val="0070C0"/>
              </a:solidFill>
              <a:latin typeface="Arial" charset="0"/>
            </a:endParaRPr>
          </a:p>
          <a:p>
            <a:pPr>
              <a:buFont typeface="Wingdings" pitchFamily="2" charset="2"/>
              <a:buNone/>
            </a:pPr>
            <a:r>
              <a:rPr lang="en-GB" sz="3200" dirty="0" smtClean="0">
                <a:solidFill>
                  <a:srgbClr val="0070C0"/>
                </a:solidFill>
                <a:latin typeface="Arial" charset="0"/>
              </a:rPr>
              <a:t> 	 </a:t>
            </a:r>
            <a:endParaRPr lang="en-GB" sz="2800" dirty="0" smtClean="0">
              <a:solidFill>
                <a:srgbClr val="0070C0"/>
              </a:solidFill>
              <a:latin typeface="Arial" charset="0"/>
            </a:endParaRPr>
          </a:p>
        </p:txBody>
      </p:sp>
      <p:sp>
        <p:nvSpPr>
          <p:cNvPr id="5" name="Slide Number Placeholder 3"/>
          <p:cNvSpPr txBox="1">
            <a:spLocks/>
          </p:cNvSpPr>
          <p:nvPr/>
        </p:nvSpPr>
        <p:spPr>
          <a:xfrm>
            <a:off x="8382000" y="6492875"/>
            <a:ext cx="762000" cy="36512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3CDB68A2-D781-4CE7-8831-0D755903EC4C}" type="slidenum">
              <a:rPr kumimoji="0" lang="en-GB" sz="1800" b="0" i="0" u="none" strike="noStrike" kern="1200" cap="none" spc="0" normalizeH="0" baseline="0" noProof="0" smtClean="0">
                <a:ln>
                  <a:noFill/>
                </a:ln>
                <a:solidFill>
                  <a:schemeClr val="bg1"/>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7</a:t>
            </a:fld>
            <a:endParaRPr kumimoji="0" lang="en-GB" sz="1800" b="0"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bwMode="auto">
          <a:xfrm>
            <a:off x="457200" y="1143000"/>
            <a:ext cx="8229600" cy="5181600"/>
          </a:xfrm>
          <a:noFill/>
          <a:ln>
            <a:miter lim="800000"/>
            <a:headEnd/>
            <a:tailEnd/>
          </a:ln>
        </p:spPr>
        <p:txBody>
          <a:bodyPr vert="horz" wrap="square" lIns="91440" tIns="45720" rIns="91440" bIns="45720" numCol="1" anchor="t" anchorCtr="0" compatLnSpc="1">
            <a:prstTxWarp prst="textNoShape">
              <a:avLst/>
            </a:prstTxWarp>
          </a:bodyPr>
          <a:lstStyle/>
          <a:p>
            <a:pPr algn="ctr">
              <a:buNone/>
            </a:pPr>
            <a:endParaRPr lang="en-GB" sz="4800" b="1" dirty="0" smtClean="0">
              <a:solidFill>
                <a:srgbClr val="002060"/>
              </a:solidFill>
              <a:effectLst>
                <a:outerShdw blurRad="38100" dist="38100" dir="2700000" algn="tl">
                  <a:srgbClr val="000000">
                    <a:alpha val="43137"/>
                  </a:srgbClr>
                </a:outerShdw>
              </a:effectLst>
            </a:endParaRPr>
          </a:p>
          <a:p>
            <a:pPr>
              <a:buNone/>
            </a:pPr>
            <a:r>
              <a:rPr lang="en-GB" sz="4800" b="1" dirty="0" smtClean="0">
                <a:solidFill>
                  <a:srgbClr val="002060"/>
                </a:solidFill>
                <a:effectLst>
                  <a:outerShdw blurRad="38100" dist="38100" dir="2700000" algn="tl">
                    <a:srgbClr val="000000">
                      <a:alpha val="43137"/>
                    </a:srgbClr>
                  </a:outerShdw>
                </a:effectLst>
              </a:rPr>
              <a:t>Tele is Ancient Greek meaning  -“far off” </a:t>
            </a:r>
          </a:p>
          <a:p>
            <a:pPr algn="r">
              <a:buNone/>
            </a:pPr>
            <a:endParaRPr lang="en-GB" sz="2000" b="1" dirty="0" smtClean="0">
              <a:solidFill>
                <a:srgbClr val="002060"/>
              </a:solidFill>
              <a:effectLst>
                <a:outerShdw blurRad="38100" dist="38100" dir="2700000" algn="tl">
                  <a:srgbClr val="000000">
                    <a:alpha val="43137"/>
                  </a:srgbClr>
                </a:outerShdw>
              </a:effectLst>
            </a:endParaRPr>
          </a:p>
          <a:p>
            <a:pPr algn="ctr">
              <a:buFont typeface="Arial" charset="0"/>
              <a:buNone/>
            </a:pPr>
            <a:endParaRPr lang="en-GB" sz="2000" b="1" dirty="0" smtClean="0">
              <a:effectLst>
                <a:outerShdw blurRad="38100" dist="38100" dir="2700000" algn="tl">
                  <a:srgbClr val="000000">
                    <a:alpha val="43137"/>
                  </a:srgbClr>
                </a:outerShdw>
              </a:effectLst>
              <a:latin typeface="Arial" charset="0"/>
              <a:cs typeface="Arial" charset="0"/>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bwMode="auto">
          <a:xfrm>
            <a:off x="251520" y="1556792"/>
            <a:ext cx="8712968" cy="4681537"/>
          </a:xfrm>
          <a:noFill/>
          <a:ln>
            <a:miter lim="800000"/>
            <a:headEnd/>
            <a:tailEnd/>
          </a:ln>
        </p:spPr>
        <p:txBody>
          <a:bodyPr vert="horz" wrap="square" lIns="91440" tIns="45720" rIns="91440" bIns="45720" numCol="1" anchor="t" anchorCtr="0" compatLnSpc="1">
            <a:prstTxWarp prst="textNoShape">
              <a:avLst/>
            </a:prstTxWarp>
          </a:bodyPr>
          <a:lstStyle/>
          <a:p>
            <a:pPr lvl="0" algn="just">
              <a:buFont typeface="Wingdings" pitchFamily="2" charset="2"/>
              <a:buChar char="Ø"/>
            </a:pPr>
            <a:endParaRPr lang="en-GB" b="1" dirty="0" smtClean="0">
              <a:solidFill>
                <a:srgbClr val="002060"/>
              </a:solidFill>
            </a:endParaRPr>
          </a:p>
          <a:p>
            <a:pPr lvl="0" algn="just">
              <a:buFont typeface="Wingdings" pitchFamily="2" charset="2"/>
              <a:buChar char="Ø"/>
            </a:pPr>
            <a:endParaRPr lang="en-GB" b="1" dirty="0" smtClean="0">
              <a:solidFill>
                <a:srgbClr val="002060"/>
              </a:solidFill>
            </a:endParaRPr>
          </a:p>
          <a:p>
            <a:pPr lvl="0" algn="just">
              <a:buNone/>
            </a:pPr>
            <a:r>
              <a:rPr lang="en-GB" sz="3600" b="1" dirty="0" smtClean="0">
                <a:solidFill>
                  <a:srgbClr val="002060"/>
                </a:solidFill>
              </a:rPr>
              <a:t>	“Any product or service designed to enable independence for disabled and older people”</a:t>
            </a:r>
            <a:endParaRPr lang="en-GB" sz="3600" b="1" i="1" dirty="0" smtClean="0">
              <a:solidFill>
                <a:srgbClr val="002060"/>
              </a:solidFill>
            </a:endParaRPr>
          </a:p>
          <a:p>
            <a:pPr lvl="0" algn="just">
              <a:buNone/>
            </a:pPr>
            <a:endParaRPr lang="en-GB" b="1" dirty="0" smtClean="0">
              <a:solidFill>
                <a:srgbClr val="002060"/>
              </a:solidFill>
            </a:endParaRPr>
          </a:p>
          <a:p>
            <a:pPr lvl="0" algn="just">
              <a:buNone/>
            </a:pPr>
            <a:endParaRPr lang="en-GB" sz="2400" dirty="0" smtClean="0"/>
          </a:p>
          <a:p>
            <a:pPr>
              <a:buFont typeface="Arial" charset="0"/>
              <a:buNone/>
            </a:pPr>
            <a:endParaRPr lang="en-GB" dirty="0" smtClean="0">
              <a:latin typeface="Arial" charset="0"/>
              <a:cs typeface="Arial" charset="0"/>
            </a:endParaRPr>
          </a:p>
        </p:txBody>
      </p:sp>
      <p:sp>
        <p:nvSpPr>
          <p:cNvPr id="7" name="Rectangle 6"/>
          <p:cNvSpPr/>
          <p:nvPr/>
        </p:nvSpPr>
        <p:spPr>
          <a:xfrm>
            <a:off x="1403648" y="188640"/>
            <a:ext cx="6118213" cy="707886"/>
          </a:xfrm>
          <a:prstGeom prst="rect">
            <a:avLst/>
          </a:prstGeom>
        </p:spPr>
        <p:txBody>
          <a:bodyPr wrap="none">
            <a:spAutoFit/>
          </a:bodyPr>
          <a:lstStyle/>
          <a:p>
            <a:pPr algn="ctr"/>
            <a:r>
              <a:rPr lang="en-GB" sz="4000" dirty="0" smtClean="0">
                <a:solidFill>
                  <a:srgbClr val="002060"/>
                </a:solidFill>
                <a:effectLst>
                  <a:outerShdw blurRad="38100" dist="38100" dir="2700000" algn="tl">
                    <a:srgbClr val="000000">
                      <a:alpha val="43137"/>
                    </a:srgbClr>
                  </a:outerShdw>
                </a:effectLst>
                <a:latin typeface="Arial Black" pitchFamily="34" charset="0"/>
              </a:rPr>
              <a:t>Assistive Technology</a:t>
            </a:r>
            <a:endParaRPr lang="en-GB" sz="4000" dirty="0">
              <a:solidFill>
                <a:srgbClr val="002060"/>
              </a:solidFill>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5406</TotalTime>
  <Words>1508</Words>
  <Application>Microsoft Office PowerPoint</Application>
  <PresentationFormat>On-screen Show (4:3)</PresentationFormat>
  <Paragraphs>396</Paragraphs>
  <Slides>65</Slides>
  <Notes>8</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65</vt:i4>
      </vt:variant>
    </vt:vector>
  </HeadingPairs>
  <TitlesOfParts>
    <vt:vector size="69" baseType="lpstr">
      <vt:lpstr>1_Office Theme</vt:lpstr>
      <vt:lpstr>4_Office Theme</vt:lpstr>
      <vt:lpstr>5_Office Theme</vt:lpstr>
      <vt:lpstr>Document</vt:lpstr>
      <vt:lpstr>   Telecare and Assistive Technology Awareness   Trevor Thompson  Learning &amp; Development Consultant   </vt:lpstr>
      <vt:lpstr>Slide 2</vt:lpstr>
      <vt:lpstr>Slide 3</vt:lpstr>
      <vt:lpstr>Slide 4</vt:lpstr>
      <vt:lpstr>Slide 5</vt:lpstr>
      <vt:lpstr>Slide 6</vt:lpstr>
      <vt:lpstr>Slide 7</vt:lpstr>
      <vt:lpstr>Slide 8</vt:lpstr>
      <vt:lpstr>Slide 9</vt:lpstr>
      <vt:lpstr> Telecare</vt:lpstr>
      <vt:lpstr>Telehealth</vt:lpstr>
      <vt:lpstr>King’s Fund</vt:lpstr>
      <vt:lpstr>Slide 13</vt:lpstr>
      <vt:lpstr>Slide 14</vt:lpstr>
      <vt:lpstr>Slide 15</vt:lpstr>
      <vt:lpstr>Slide 16</vt:lpstr>
      <vt:lpstr>Slide 17</vt:lpstr>
      <vt:lpstr>Slide 18</vt:lpstr>
      <vt:lpstr>Slide 19</vt:lpstr>
      <vt:lpstr>Slide 20</vt:lpstr>
      <vt:lpstr>Slide 21</vt:lpstr>
      <vt:lpstr>People with....</vt:lpstr>
      <vt:lpstr>Telecare Equipment</vt:lpstr>
      <vt:lpstr>Telecare Equipment</vt:lpstr>
      <vt:lpstr>Slide 25</vt:lpstr>
      <vt:lpstr>Slide 26</vt:lpstr>
      <vt:lpstr>Slide 27</vt:lpstr>
      <vt:lpstr>How it works</vt:lpstr>
      <vt:lpstr>Magi Plug</vt:lpstr>
      <vt:lpstr>Magi Plug</vt:lpstr>
      <vt:lpstr>Pill Dispenser  </vt:lpstr>
      <vt:lpstr>Pill Dispenser  </vt:lpstr>
      <vt:lpstr>What it can’t do</vt:lpstr>
      <vt:lpstr>Primley House Virtual Tour</vt:lpstr>
      <vt:lpstr>Slide 35</vt:lpstr>
      <vt:lpstr>Slide 36</vt:lpstr>
      <vt:lpstr>Slide 37</vt:lpstr>
      <vt:lpstr>Telecare every day life link</vt:lpstr>
      <vt:lpstr>Slide 39</vt:lpstr>
      <vt:lpstr>Slide 40</vt:lpstr>
      <vt:lpstr>Case Study 1</vt:lpstr>
      <vt:lpstr>Possible Telecare Solutions </vt:lpstr>
      <vt:lpstr>Case Study 1</vt:lpstr>
      <vt:lpstr>Case Study 2</vt:lpstr>
      <vt:lpstr>Possible Telecare Solution</vt:lpstr>
      <vt:lpstr>Slide 46</vt:lpstr>
      <vt:lpstr>Telecare Referral Form</vt:lpstr>
      <vt:lpstr>Slide 48</vt:lpstr>
      <vt:lpstr>Slide 49</vt:lpstr>
      <vt:lpstr>Slide 50</vt:lpstr>
      <vt:lpstr>Slide 51</vt:lpstr>
      <vt:lpstr>Slide 52</vt:lpstr>
      <vt:lpstr>Slide 53</vt:lpstr>
      <vt:lpstr>Slide 54</vt:lpstr>
      <vt:lpstr>Slide 55</vt:lpstr>
      <vt:lpstr>Slide 56</vt:lpstr>
      <vt:lpstr>Charges &amp; Time Frame</vt:lpstr>
      <vt:lpstr>Slide 58</vt:lpstr>
      <vt:lpstr>Slide 59</vt:lpstr>
      <vt:lpstr>Slide 60</vt:lpstr>
      <vt:lpstr>Slide 61</vt:lpstr>
      <vt:lpstr>Slide 62</vt:lpstr>
      <vt:lpstr>Slide 63</vt:lpstr>
      <vt:lpstr>Evaluation</vt:lpstr>
      <vt:lpstr>  Telecare and Assistive Technology Awareness   Trevor Thompson  Workforce Development Team  </vt:lpstr>
    </vt:vector>
  </TitlesOfParts>
  <Company>Walsall MBC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Henwood Governance Manager Social Care &amp; Inclusion</dc:title>
  <dc:creator>ICT_Failsafe</dc:creator>
  <cp:lastModifiedBy>thompsontrevor</cp:lastModifiedBy>
  <cp:revision>600</cp:revision>
  <dcterms:created xsi:type="dcterms:W3CDTF">2012-03-19T14:31:32Z</dcterms:created>
  <dcterms:modified xsi:type="dcterms:W3CDTF">2014-06-02T13:27:43Z</dcterms:modified>
</cp:coreProperties>
</file>