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7608-E0D2-4D76-A818-A10116767CE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8957-E5A2-4470-BDF5-EC04A40F02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c-uk.org/assets/documents/10002216How_to_fill_in_your_CPD_profi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-uk.org/Assets/documents/10003F05BASW-seniorpractitionerdisabilityservices-FINAL.pdf" TargetMode="External"/><Relationship Id="rId2" Type="http://schemas.openxmlformats.org/officeDocument/2006/relationships/hyperlink" Target="http://www.hpc-uk.org/Assets/documents/10003F06BASW-socialworkpractitioner-youthjustice-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c-uk.org/Assets/documents/10003F04BASW-experiencedforensicsocialworker-FINAL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c-uk.org/registrants/cp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sw.org.uk/pcfDisplay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Registration – HCPC &amp; CPD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run through what the expectations are for maintaining social work registration.</a:t>
            </a:r>
          </a:p>
          <a:p>
            <a:endParaRPr lang="en-GB" dirty="0"/>
          </a:p>
          <a:p>
            <a:r>
              <a:rPr lang="en-GB" dirty="0" smtClean="0"/>
              <a:t>A discussion as to what may constitute Continuous Professional Development.</a:t>
            </a:r>
          </a:p>
          <a:p>
            <a:endParaRPr lang="en-GB" dirty="0"/>
          </a:p>
          <a:p>
            <a:r>
              <a:rPr lang="en-GB" dirty="0" smtClean="0"/>
              <a:t>The Professional Capabilities Framework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“many are called, but few are chosen”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HCPC require registration every 2 years</a:t>
            </a:r>
          </a:p>
          <a:p>
            <a:endParaRPr lang="en-GB" dirty="0" smtClean="0"/>
          </a:p>
          <a:p>
            <a:r>
              <a:rPr lang="en-GB" dirty="0" smtClean="0"/>
              <a:t>For the majority, this constitutes a check list, including testifying that you have met the standards for CPD.</a:t>
            </a:r>
          </a:p>
          <a:p>
            <a:endParaRPr lang="en-GB" dirty="0" smtClean="0"/>
          </a:p>
          <a:p>
            <a:r>
              <a:rPr lang="en-GB" dirty="0" smtClean="0"/>
              <a:t>For the select few, (2.5% - 1:40) it is a call to submit your portfolio to evidence that CPD, and relevance.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Social </a:t>
            </a:r>
            <a:r>
              <a:rPr lang="en-GB" dirty="0"/>
              <a:t>workers in </a:t>
            </a:r>
            <a:r>
              <a:rPr lang="en-GB" dirty="0" smtClean="0"/>
              <a:t>England; September - November 2014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CPD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hlinkClick r:id="rId2"/>
              </a:rPr>
              <a:t>http://www.hpc-uk.org/assets/documents/10002216How_to_fill_in_your_CPD_profile.pdf</a:t>
            </a:r>
            <a:endParaRPr lang="en-GB" b="1" dirty="0" smtClean="0"/>
          </a:p>
          <a:p>
            <a:r>
              <a:rPr lang="en-GB" b="1" dirty="0" smtClean="0"/>
              <a:t>a </a:t>
            </a:r>
            <a:r>
              <a:rPr lang="en-GB" b="1" u="sng" dirty="0"/>
              <a:t>summary of your practice </a:t>
            </a:r>
            <a:r>
              <a:rPr lang="en-GB" b="1" dirty="0"/>
              <a:t>history for the last two years </a:t>
            </a:r>
            <a:r>
              <a:rPr lang="en-GB" dirty="0"/>
              <a:t>(up to </a:t>
            </a:r>
            <a:r>
              <a:rPr lang="en-GB" dirty="0" smtClean="0"/>
              <a:t>500 words);</a:t>
            </a:r>
          </a:p>
          <a:p>
            <a:pPr>
              <a:buNone/>
            </a:pPr>
            <a:r>
              <a:rPr lang="en-GB" dirty="0" smtClean="0"/>
              <a:t>    choose relevant aspects to CPD, may base on JD, may use intended future role</a:t>
            </a:r>
            <a:endParaRPr lang="en-GB" dirty="0"/>
          </a:p>
          <a:p>
            <a:r>
              <a:rPr lang="en-GB" b="1" dirty="0"/>
              <a:t>a </a:t>
            </a:r>
            <a:r>
              <a:rPr lang="en-GB" b="1" u="sng" dirty="0"/>
              <a:t>statement</a:t>
            </a:r>
            <a:r>
              <a:rPr lang="en-GB" b="1" dirty="0"/>
              <a:t> of how you have met our standards </a:t>
            </a:r>
            <a:r>
              <a:rPr lang="en-GB" b="1" dirty="0" smtClean="0"/>
              <a:t>(</a:t>
            </a:r>
            <a:r>
              <a:rPr lang="en-GB" b="1" dirty="0" err="1" smtClean="0"/>
              <a:t>esp</a:t>
            </a:r>
            <a:r>
              <a:rPr lang="en-GB" b="1" dirty="0" smtClean="0"/>
              <a:t> 3&amp;4) of </a:t>
            </a:r>
            <a:r>
              <a:rPr lang="en-GB" b="1" dirty="0"/>
              <a:t>CPD </a:t>
            </a:r>
            <a:r>
              <a:rPr lang="en-GB" dirty="0"/>
              <a:t>(up </a:t>
            </a:r>
            <a:r>
              <a:rPr lang="en-GB" dirty="0" smtClean="0"/>
              <a:t>to 1,500 </a:t>
            </a:r>
            <a:r>
              <a:rPr lang="en-GB" dirty="0"/>
              <a:t>words); </a:t>
            </a:r>
            <a:r>
              <a:rPr lang="en-GB" dirty="0" smtClean="0"/>
              <a:t>(below)</a:t>
            </a:r>
            <a:endParaRPr lang="en-GB" dirty="0"/>
          </a:p>
          <a:p>
            <a:r>
              <a:rPr lang="en-GB" b="1" u="sng" dirty="0"/>
              <a:t>evidence</a:t>
            </a:r>
            <a:r>
              <a:rPr lang="en-GB" b="1" dirty="0"/>
              <a:t> to support your statement</a:t>
            </a:r>
            <a:r>
              <a:rPr lang="en-GB" b="1" dirty="0" smtClean="0"/>
              <a:t>.</a:t>
            </a:r>
          </a:p>
          <a:p>
            <a:pPr>
              <a:buNone/>
            </a:pPr>
            <a:r>
              <a:rPr lang="en-GB" dirty="0" smtClean="0"/>
              <a:t>     log, certificate, documents, testimonials etc.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/>
              <a:t>maintain a continuous, </a:t>
            </a:r>
            <a:r>
              <a:rPr lang="en-GB" b="1" dirty="0"/>
              <a:t>up-to-date and </a:t>
            </a:r>
            <a:r>
              <a:rPr lang="en-GB" b="1" dirty="0" smtClean="0"/>
              <a:t> </a:t>
            </a:r>
          </a:p>
          <a:p>
            <a:pPr marL="514350" indent="-514350">
              <a:buNone/>
            </a:pPr>
            <a:r>
              <a:rPr lang="en-GB" b="1" dirty="0"/>
              <a:t> </a:t>
            </a:r>
            <a:r>
              <a:rPr lang="en-GB" b="1" dirty="0" smtClean="0"/>
              <a:t>     accurate </a:t>
            </a:r>
            <a:r>
              <a:rPr lang="en-GB" b="1" dirty="0"/>
              <a:t>record of </a:t>
            </a:r>
            <a:r>
              <a:rPr lang="en-GB" b="1" dirty="0" smtClean="0"/>
              <a:t>your CPD activities</a:t>
            </a:r>
          </a:p>
          <a:p>
            <a:pPr marL="514350" indent="-514350">
              <a:buNone/>
            </a:pPr>
            <a:endParaRPr lang="en-GB" b="1" dirty="0" smtClean="0"/>
          </a:p>
          <a:p>
            <a:pPr marL="514350" indent="-514350">
              <a:buNone/>
            </a:pPr>
            <a:r>
              <a:rPr lang="en-GB" dirty="0" smtClean="0"/>
              <a:t>      Summary sheet, how/when recorded, are they part of a PDP, who / how approved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 5) you </a:t>
            </a:r>
            <a:r>
              <a:rPr lang="en-GB" b="1" dirty="0"/>
              <a:t>must fill in and return a </a:t>
            </a:r>
            <a:r>
              <a:rPr lang="en-GB" b="1" dirty="0" smtClean="0"/>
              <a:t>CPD profile</a:t>
            </a:r>
            <a:r>
              <a:rPr lang="en-GB" b="1" dirty="0"/>
              <a:t>, </a:t>
            </a:r>
            <a:r>
              <a:rPr lang="en-GB" b="1" dirty="0" smtClean="0"/>
              <a:t>and</a:t>
            </a:r>
          </a:p>
          <a:p>
            <a:pPr>
              <a:buNone/>
            </a:pPr>
            <a:r>
              <a:rPr lang="en-GB" b="1" dirty="0"/>
              <a:t> </a:t>
            </a:r>
            <a:r>
              <a:rPr lang="en-GB" b="1" dirty="0" smtClean="0"/>
              <a:t>    </a:t>
            </a:r>
            <a:r>
              <a:rPr lang="en-GB" b="1" dirty="0"/>
              <a:t>evidence of your CPD, when we ask you to.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GB" b="1" dirty="0" smtClean="0"/>
              <a:t>2)  </a:t>
            </a:r>
            <a:r>
              <a:rPr lang="en-GB" sz="4000" b="1" dirty="0" smtClean="0"/>
              <a:t>demonstrate that your CPD activities are a</a:t>
            </a:r>
          </a:p>
          <a:p>
            <a:pPr marL="514350" indent="-514350">
              <a:buNone/>
            </a:pPr>
            <a:r>
              <a:rPr lang="en-GB" sz="4000" b="1" dirty="0" smtClean="0"/>
              <a:t>     mixture of learning activities relevant to current or</a:t>
            </a:r>
          </a:p>
          <a:p>
            <a:pPr marL="514350" indent="-514350">
              <a:buNone/>
            </a:pPr>
            <a:r>
              <a:rPr lang="en-GB" sz="4000" b="1" dirty="0"/>
              <a:t> </a:t>
            </a:r>
            <a:r>
              <a:rPr lang="en-GB" sz="4000" b="1" dirty="0" smtClean="0"/>
              <a:t>    future practice</a:t>
            </a:r>
            <a:endParaRPr lang="en-GB" sz="40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What </a:t>
            </a:r>
            <a:r>
              <a:rPr lang="en-GB" dirty="0"/>
              <a:t>different types of learning activity have you undertaken</a:t>
            </a:r>
            <a:r>
              <a:rPr lang="en-GB" dirty="0" smtClean="0"/>
              <a:t>?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err="1" smtClean="0"/>
              <a:t>eg</a:t>
            </a:r>
            <a:r>
              <a:rPr lang="en-GB" dirty="0" smtClean="0"/>
              <a:t>  training</a:t>
            </a:r>
            <a:r>
              <a:rPr lang="en-GB" dirty="0"/>
              <a:t>, reflection, studying, </a:t>
            </a:r>
            <a:r>
              <a:rPr lang="en-GB" dirty="0" smtClean="0"/>
              <a:t>direct observation, shadowing,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teaching/mentoring</a:t>
            </a:r>
            <a:r>
              <a:rPr lang="en-GB" dirty="0"/>
              <a:t>/ </a:t>
            </a:r>
            <a:r>
              <a:rPr lang="en-GB" dirty="0" smtClean="0"/>
              <a:t>supervising, research, action learning etc.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How </a:t>
            </a:r>
            <a:r>
              <a:rPr lang="en-GB" dirty="0"/>
              <a:t>is your CPD relevant to your </a:t>
            </a:r>
            <a:r>
              <a:rPr lang="en-GB" dirty="0" smtClean="0"/>
              <a:t>current </a:t>
            </a:r>
            <a:r>
              <a:rPr lang="en-GB" u="sng" dirty="0" smtClean="0"/>
              <a:t>or future </a:t>
            </a:r>
            <a:r>
              <a:rPr lang="en-GB" dirty="0" smtClean="0"/>
              <a:t>work? </a:t>
            </a:r>
          </a:p>
          <a:p>
            <a:pPr>
              <a:buNone/>
            </a:pPr>
            <a:r>
              <a:rPr lang="en-GB" dirty="0" smtClean="0"/>
              <a:t>	To what </a:t>
            </a:r>
            <a:r>
              <a:rPr lang="en-GB" dirty="0"/>
              <a:t>parts of your </a:t>
            </a:r>
            <a:r>
              <a:rPr lang="en-GB" dirty="0" smtClean="0"/>
              <a:t>role?  How </a:t>
            </a:r>
            <a:r>
              <a:rPr lang="en-GB" dirty="0"/>
              <a:t>did you identify your learning </a:t>
            </a:r>
            <a:r>
              <a:rPr lang="en-GB" dirty="0" smtClean="0"/>
              <a:t>needs, choose your CPD activities, and mix of learning?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Suggest relate chosen learning to domain &amp; level within PCF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3&amp;4)</a:t>
            </a:r>
            <a:r>
              <a:rPr lang="en-GB" b="1" dirty="0"/>
              <a:t> </a:t>
            </a:r>
            <a:r>
              <a:rPr lang="en-GB" b="1" dirty="0" smtClean="0"/>
              <a:t>must </a:t>
            </a:r>
            <a:r>
              <a:rPr lang="en-GB" b="1" dirty="0"/>
              <a:t>seek </a:t>
            </a:r>
            <a:r>
              <a:rPr lang="en-GB" b="1" dirty="0" smtClean="0"/>
              <a:t>to ensure </a:t>
            </a:r>
            <a:r>
              <a:rPr lang="en-GB" b="1" dirty="0"/>
              <a:t>that </a:t>
            </a:r>
            <a:r>
              <a:rPr lang="en-GB" b="1" dirty="0" smtClean="0"/>
              <a:t>your </a:t>
            </a:r>
            <a:r>
              <a:rPr lang="en-GB" b="1" dirty="0"/>
              <a:t>CPD has </a:t>
            </a:r>
            <a:r>
              <a:rPr lang="en-GB" b="1" dirty="0" smtClean="0"/>
              <a:t>contributed</a:t>
            </a:r>
          </a:p>
          <a:p>
            <a:pPr>
              <a:buNone/>
            </a:pPr>
            <a:r>
              <a:rPr lang="en-GB" b="1" dirty="0"/>
              <a:t> </a:t>
            </a:r>
            <a:r>
              <a:rPr lang="en-GB" b="1" dirty="0" smtClean="0"/>
              <a:t>         to </a:t>
            </a:r>
            <a:r>
              <a:rPr lang="en-GB" b="1" dirty="0"/>
              <a:t>the quality </a:t>
            </a:r>
            <a:r>
              <a:rPr lang="en-GB" b="1" dirty="0" smtClean="0"/>
              <a:t>of your </a:t>
            </a:r>
            <a:r>
              <a:rPr lang="en-GB" b="1" dirty="0"/>
              <a:t>practice and service </a:t>
            </a:r>
            <a:r>
              <a:rPr lang="en-GB" b="1" dirty="0" smtClean="0"/>
              <a:t>delivery</a:t>
            </a:r>
          </a:p>
          <a:p>
            <a:pPr>
              <a:buNone/>
            </a:pPr>
            <a:r>
              <a:rPr lang="en-GB" b="1" dirty="0" smtClean="0"/>
              <a:t>          and that your </a:t>
            </a:r>
            <a:r>
              <a:rPr lang="en-GB" b="1" dirty="0"/>
              <a:t>CPD benefits the service </a:t>
            </a:r>
            <a:r>
              <a:rPr lang="en-GB" b="1" dirty="0" smtClean="0"/>
              <a:t>user.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Updated knowledge </a:t>
            </a:r>
            <a:r>
              <a:rPr lang="en-GB" dirty="0"/>
              <a:t>and skills over the past</a:t>
            </a:r>
          </a:p>
          <a:p>
            <a:pPr>
              <a:buNone/>
            </a:pPr>
            <a:r>
              <a:rPr lang="en-GB" dirty="0" smtClean="0"/>
              <a:t>     two </a:t>
            </a:r>
            <a:r>
              <a:rPr lang="en-GB" dirty="0"/>
              <a:t>years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How has this learning affected how you work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How has your learning benefited your service users?</a:t>
            </a:r>
            <a:endParaRPr lang="en-GB" b="1" dirty="0"/>
          </a:p>
          <a:p>
            <a:pPr>
              <a:buNone/>
            </a:pP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CPD evidence (BASW)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http://www.hpc-uk.org/Assets/documents/10003F06BASW-socialworkpractitioner-youthjustice-FINAL.pdf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http://www.hpc-uk.org/Assets/documents/10003F05BASW-seniorpractitionerdisabilityservices-FINAL.pdf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http://www.hpc-uk.org/Assets/documents/10003F04BASW-experiencedforensicsocialworker-FINAL.pdf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Either e-form or hard copy from: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http://www.hpc-uk.org/registrants/cpd/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Good Luck !!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Professional Capabilities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http://www.tcsw.org.uk/pcfDisplay.aspx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Registration – HCPC &amp; CPD</vt:lpstr>
      <vt:lpstr>“many are called, but few are chosen”</vt:lpstr>
      <vt:lpstr>CPD evidence</vt:lpstr>
      <vt:lpstr>Standards</vt:lpstr>
      <vt:lpstr>Standards</vt:lpstr>
      <vt:lpstr>Standards</vt:lpstr>
      <vt:lpstr>Sample CPD evidence (BASW)</vt:lpstr>
      <vt:lpstr>Documents ?</vt:lpstr>
      <vt:lpstr>Professional Capabilities Framework</vt:lpstr>
    </vt:vector>
  </TitlesOfParts>
  <Company>Walsall 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– HCPC &amp; CPD</dc:title>
  <dc:creator>ICT_Failsafe</dc:creator>
  <cp:lastModifiedBy>ICT_Failsafe</cp:lastModifiedBy>
  <cp:revision>14</cp:revision>
  <dcterms:created xsi:type="dcterms:W3CDTF">2013-09-18T16:28:21Z</dcterms:created>
  <dcterms:modified xsi:type="dcterms:W3CDTF">2013-10-04T16:40:34Z</dcterms:modified>
</cp:coreProperties>
</file>