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77" r:id="rId8"/>
    <p:sldId id="262" r:id="rId9"/>
    <p:sldId id="263" r:id="rId10"/>
    <p:sldId id="264" r:id="rId11"/>
    <p:sldId id="265" r:id="rId12"/>
    <p:sldId id="266" r:id="rId13"/>
    <p:sldId id="267" r:id="rId14"/>
    <p:sldId id="268" r:id="rId15"/>
    <p:sldId id="269" r:id="rId16"/>
    <p:sldId id="272" r:id="rId17"/>
    <p:sldId id="273" r:id="rId18"/>
    <p:sldId id="274" r:id="rId19"/>
    <p:sldId id="298" r:id="rId20"/>
    <p:sldId id="279" r:id="rId21"/>
    <p:sldId id="299" r:id="rId22"/>
    <p:sldId id="280" r:id="rId23"/>
    <p:sldId id="281" r:id="rId24"/>
    <p:sldId id="282" r:id="rId25"/>
    <p:sldId id="286" r:id="rId26"/>
    <p:sldId id="287" r:id="rId27"/>
    <p:sldId id="288" r:id="rId28"/>
    <p:sldId id="289" r:id="rId29"/>
    <p:sldId id="290" r:id="rId30"/>
    <p:sldId id="292" r:id="rId31"/>
    <p:sldId id="293" r:id="rId32"/>
    <p:sldId id="294" r:id="rId33"/>
    <p:sldId id="295" r:id="rId34"/>
    <p:sldId id="300" r:id="rId35"/>
    <p:sldId id="296" r:id="rId36"/>
    <p:sldId id="29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660"/>
  </p:normalViewPr>
  <p:slideViewPr>
    <p:cSldViewPr>
      <p:cViewPr varScale="1">
        <p:scale>
          <a:sx n="61" d="100"/>
          <a:sy n="61" d="100"/>
        </p:scale>
        <p:origin x="-69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B2F6622-B80D-4AC1-B05A-699B9723441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F6622-B80D-4AC1-B05A-699B9723441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F6622-B80D-4AC1-B05A-699B9723441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F6622-B80D-4AC1-B05A-699B9723441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F6622-B80D-4AC1-B05A-699B9723441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F6622-B80D-4AC1-B05A-699B9723441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2F6622-B80D-4AC1-B05A-699B9723441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2F6622-B80D-4AC1-B05A-699B9723441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2F6622-B80D-4AC1-B05A-699B972344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F6622-B80D-4AC1-B05A-699B9723441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F5842E-88DE-4BFD-B0ED-B3D785BDE652}" type="datetimeFigureOut">
              <a:rPr lang="en-GB" smtClean="0"/>
              <a:pPr/>
              <a:t>04/02/2015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B2F6622-B80D-4AC1-B05A-699B9723441A}"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F5842E-88DE-4BFD-B0ED-B3D785BDE652}" type="datetimeFigureOut">
              <a:rPr lang="en-GB" smtClean="0"/>
              <a:pPr/>
              <a:t>04/02/2015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2F6622-B80D-4AC1-B05A-699B9723441A}"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Care Act 2014 </a:t>
            </a:r>
            <a:br>
              <a:rPr lang="en-GB" dirty="0" smtClean="0"/>
            </a:br>
            <a:r>
              <a:rPr lang="en-GB" dirty="0" smtClean="0"/>
              <a:t>Safeguarding Adults </a:t>
            </a:r>
            <a:endParaRPr lang="en-GB" dirty="0"/>
          </a:p>
        </p:txBody>
      </p:sp>
      <p:sp>
        <p:nvSpPr>
          <p:cNvPr id="3" name="Subtitle 2"/>
          <p:cNvSpPr>
            <a:spLocks noGrp="1"/>
          </p:cNvSpPr>
          <p:nvPr>
            <p:ph type="subTitle" idx="1"/>
          </p:nvPr>
        </p:nvSpPr>
        <p:spPr/>
        <p:txBody>
          <a:bodyPr>
            <a:normAutofit/>
          </a:bodyPr>
          <a:lstStyle/>
          <a:p>
            <a:r>
              <a:rPr lang="en-GB" dirty="0" smtClean="0"/>
              <a:t>Outcome Focused Safeguarding in a Statutory Framework </a:t>
            </a:r>
          </a:p>
          <a:p>
            <a:endParaRPr lang="en-GB" dirty="0" smtClean="0"/>
          </a:p>
          <a:p>
            <a:endParaRPr lang="en-GB" dirty="0"/>
          </a:p>
        </p:txBody>
      </p:sp>
      <p:pic>
        <p:nvPicPr>
          <p:cNvPr id="1026" name="Picture 2" descr="C:\Users\albistonm\AppData\Local\Microsoft\Windows\Temporary Internet Files\Content.Outlook\OOXZ1HFG\walsall_logo_black_landscape.jpg"/>
          <p:cNvPicPr>
            <a:picLocks noChangeAspect="1" noChangeArrowheads="1"/>
          </p:cNvPicPr>
          <p:nvPr/>
        </p:nvPicPr>
        <p:blipFill>
          <a:blip r:embed="rId2" cstate="print"/>
          <a:srcRect/>
          <a:stretch>
            <a:fillRect/>
          </a:stretch>
        </p:blipFill>
        <p:spPr bwMode="auto">
          <a:xfrm>
            <a:off x="1115616" y="4221088"/>
            <a:ext cx="7632848" cy="1800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Key Safeguarding duties Care Act 2014</a:t>
            </a:r>
            <a:endParaRPr lang="en-GB" sz="3600" dirty="0"/>
          </a:p>
        </p:txBody>
      </p:sp>
      <p:sp>
        <p:nvSpPr>
          <p:cNvPr id="3" name="Content Placeholder 2"/>
          <p:cNvSpPr>
            <a:spLocks noGrp="1"/>
          </p:cNvSpPr>
          <p:nvPr>
            <p:ph idx="1"/>
          </p:nvPr>
        </p:nvSpPr>
        <p:spPr/>
        <p:txBody>
          <a:bodyPr>
            <a:normAutofit fontScale="62500" lnSpcReduction="20000"/>
          </a:bodyPr>
          <a:lstStyle/>
          <a:p>
            <a:r>
              <a:rPr lang="en-GB" sz="2600" b="1" i="1" dirty="0" smtClean="0"/>
              <a:t>S45 – Supply of Information: </a:t>
            </a:r>
            <a:r>
              <a:rPr lang="en-GB" sz="2600" dirty="0" smtClean="0"/>
              <a:t>Stipulates the circumstances where information must be shared with the SAB to support it to do its work. </a:t>
            </a:r>
          </a:p>
          <a:p>
            <a:endParaRPr lang="en-GB" sz="2600" dirty="0" smtClean="0"/>
          </a:p>
          <a:p>
            <a:r>
              <a:rPr lang="en-GB" sz="2600" b="1" i="1" dirty="0" smtClean="0"/>
              <a:t>S46 – Abolition of the LA’s power to remove someone in need of Care: </a:t>
            </a:r>
            <a:r>
              <a:rPr lang="en-GB" sz="2600" dirty="0" smtClean="0"/>
              <a:t>Section 47 of the National Assistance Act ceases to apply. </a:t>
            </a:r>
          </a:p>
          <a:p>
            <a:endParaRPr lang="en-GB" sz="2600" dirty="0" smtClean="0"/>
          </a:p>
          <a:p>
            <a:r>
              <a:rPr lang="en-GB" sz="2600" dirty="0" smtClean="0"/>
              <a:t> </a:t>
            </a:r>
            <a:r>
              <a:rPr lang="en-GB" sz="2600" b="1" i="1" dirty="0" smtClean="0"/>
              <a:t>S68 – Safeguarding enquiries and reviews: </a:t>
            </a:r>
            <a:r>
              <a:rPr lang="en-GB" sz="2600" dirty="0" smtClean="0"/>
              <a:t>The Local Authority must make arrangements for the provision of an independent advocate where it has determined the adult lacks the Mental Capacity to participate in the safeguarding enquiry or safeguarding adults review.</a:t>
            </a:r>
            <a:endParaRPr lang="en-GB" sz="2600" b="1" i="1" dirty="0" smtClean="0"/>
          </a:p>
          <a:p>
            <a:endParaRPr lang="en-GB" sz="2600" b="1" i="1" dirty="0" smtClean="0"/>
          </a:p>
          <a:p>
            <a:r>
              <a:rPr lang="en-GB" sz="2600" b="1" i="1" dirty="0" smtClean="0"/>
              <a:t> S73 - Human Rights Act 1998: provision of regulated care or support </a:t>
            </a:r>
            <a:r>
              <a:rPr lang="la-Latn" sz="2600" b="1" i="1" dirty="0" smtClean="0"/>
              <a:t>etc</a:t>
            </a:r>
            <a:r>
              <a:rPr lang="en-GB" sz="2600" b="1" i="1" dirty="0" smtClean="0"/>
              <a:t> a public function:  </a:t>
            </a:r>
            <a:r>
              <a:rPr lang="en-GB" sz="2600" dirty="0" smtClean="0"/>
              <a:t>Applies when personal care is provided in a place where the adult receiving the personal care is living when the personal care is provided, or residential accommodation together with nursing or personal care. </a:t>
            </a:r>
          </a:p>
          <a:p>
            <a:endParaRPr lang="en-GB" sz="2600" dirty="0" smtClean="0"/>
          </a:p>
          <a:p>
            <a:r>
              <a:rPr lang="en-GB" sz="2600" dirty="0" smtClean="0"/>
              <a:t>This section will apply when the care or support is arranged by an authority, or paid for directly or indirectly, and in whole or in part by such an authority</a:t>
            </a:r>
          </a:p>
          <a:p>
            <a:endParaRPr lang="en-GB" sz="2000" b="1" i="1" dirty="0" smtClean="0"/>
          </a:p>
          <a:p>
            <a:endParaRPr lang="en-GB" sz="20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Key Safeguarding duties Care Act 2014</a:t>
            </a:r>
            <a:endParaRPr lang="en-GB" sz="3600" dirty="0"/>
          </a:p>
        </p:txBody>
      </p:sp>
      <p:sp>
        <p:nvSpPr>
          <p:cNvPr id="3" name="Content Placeholder 2"/>
          <p:cNvSpPr>
            <a:spLocks noGrp="1"/>
          </p:cNvSpPr>
          <p:nvPr>
            <p:ph idx="1"/>
          </p:nvPr>
        </p:nvSpPr>
        <p:spPr/>
        <p:txBody>
          <a:bodyPr>
            <a:normAutofit lnSpcReduction="10000"/>
          </a:bodyPr>
          <a:lstStyle/>
          <a:p>
            <a:r>
              <a:rPr lang="en-GB" sz="2000" b="1" i="1" dirty="0" smtClean="0"/>
              <a:t>S81 – Duty of Candour: </a:t>
            </a:r>
            <a:r>
              <a:rPr lang="en-GB" sz="2000" dirty="0" smtClean="0"/>
              <a:t>Updates section 20 of the Health and Social Care Act 2008 (regulation of regulated activities). </a:t>
            </a:r>
          </a:p>
          <a:p>
            <a:endParaRPr lang="en-GB" sz="2000" dirty="0" smtClean="0"/>
          </a:p>
          <a:p>
            <a:pPr lvl="1"/>
            <a:r>
              <a:rPr lang="en-GB" sz="2000" dirty="0" smtClean="0"/>
              <a:t>Relates to the provision of information in a case where an incident of a specified description affecting a person's safety occurs in the course of the person being provided with a service. </a:t>
            </a:r>
          </a:p>
          <a:p>
            <a:pPr lvl="1">
              <a:buNone/>
            </a:pPr>
            <a:endParaRPr lang="en-GB" sz="2000" dirty="0" smtClean="0"/>
          </a:p>
          <a:p>
            <a:r>
              <a:rPr lang="en-GB" sz="2000" b="1" i="1" dirty="0" smtClean="0"/>
              <a:t>Schedule 2 – Safeguarding Adults Boards – </a:t>
            </a:r>
            <a:r>
              <a:rPr lang="en-GB" sz="2000" i="1" dirty="0" smtClean="0"/>
              <a:t>This covers</a:t>
            </a:r>
          </a:p>
          <a:p>
            <a:pPr lvl="1"/>
            <a:endParaRPr lang="en-GB" sz="1600" b="1" i="1" dirty="0" smtClean="0"/>
          </a:p>
          <a:p>
            <a:pPr lvl="1"/>
            <a:r>
              <a:rPr lang="en-GB" sz="2000" dirty="0" smtClean="0"/>
              <a:t>Membership of the board</a:t>
            </a:r>
          </a:p>
          <a:p>
            <a:pPr lvl="1"/>
            <a:r>
              <a:rPr lang="en-GB" sz="2000" dirty="0" smtClean="0"/>
              <a:t>Funding and other resources</a:t>
            </a:r>
          </a:p>
          <a:p>
            <a:pPr lvl="1"/>
            <a:r>
              <a:rPr lang="en-GB" sz="2000" dirty="0" smtClean="0"/>
              <a:t>Strategic plan</a:t>
            </a:r>
          </a:p>
          <a:p>
            <a:pPr lvl="1"/>
            <a:r>
              <a:rPr lang="en-GB" sz="2000" dirty="0" smtClean="0"/>
              <a:t>Annual report</a:t>
            </a:r>
            <a:endParaRPr lang="en-GB"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What constitutes abuse and Neglect</a:t>
            </a:r>
            <a:endParaRPr lang="en-GB" sz="3600" dirty="0"/>
          </a:p>
        </p:txBody>
      </p:sp>
      <p:sp>
        <p:nvSpPr>
          <p:cNvPr id="3" name="Content Placeholder 2"/>
          <p:cNvSpPr>
            <a:spLocks noGrp="1"/>
          </p:cNvSpPr>
          <p:nvPr>
            <p:ph idx="1"/>
          </p:nvPr>
        </p:nvSpPr>
        <p:spPr/>
        <p:txBody>
          <a:bodyPr>
            <a:normAutofit/>
          </a:bodyPr>
          <a:lstStyle/>
          <a:p>
            <a:r>
              <a:rPr lang="en-GB" sz="2000" dirty="0" smtClean="0"/>
              <a:t>There is no general definition of abuse included in the Care Act 2014 Statutory guidance, so as not to limit thinking in this area.</a:t>
            </a:r>
          </a:p>
          <a:p>
            <a:endParaRPr lang="en-GB" sz="2000" dirty="0" smtClean="0"/>
          </a:p>
          <a:p>
            <a:r>
              <a:rPr lang="en-GB" sz="2000" dirty="0" smtClean="0"/>
              <a:t>Financial abuse is defined in the Care Act 2014, as:</a:t>
            </a:r>
          </a:p>
          <a:p>
            <a:endParaRPr lang="en-GB" sz="2000" dirty="0" smtClean="0"/>
          </a:p>
          <a:p>
            <a:pPr lvl="1"/>
            <a:r>
              <a:rPr lang="en-GB" sz="2000" dirty="0" smtClean="0"/>
              <a:t>Having money or property stolen</a:t>
            </a:r>
          </a:p>
          <a:p>
            <a:pPr lvl="1"/>
            <a:r>
              <a:rPr lang="en-GB" sz="2000" dirty="0" smtClean="0"/>
              <a:t>Being defrauded</a:t>
            </a:r>
          </a:p>
          <a:p>
            <a:pPr lvl="1"/>
            <a:r>
              <a:rPr lang="en-GB" sz="2000" dirty="0" smtClean="0"/>
              <a:t>Being put under pressure in relation to money or other property</a:t>
            </a:r>
          </a:p>
          <a:p>
            <a:pPr lvl="1"/>
            <a:r>
              <a:rPr lang="en-GB" sz="2000" dirty="0" smtClean="0"/>
              <a:t>Having money or property misused</a:t>
            </a:r>
          </a:p>
          <a:p>
            <a:endParaRPr lang="en-GB"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What constitutes abuse and Neglect</a:t>
            </a:r>
            <a:endParaRPr lang="en-GB" sz="3600" dirty="0"/>
          </a:p>
        </p:txBody>
      </p:sp>
      <p:sp>
        <p:nvSpPr>
          <p:cNvPr id="3" name="Content Placeholder 2"/>
          <p:cNvSpPr>
            <a:spLocks noGrp="1"/>
          </p:cNvSpPr>
          <p:nvPr>
            <p:ph idx="1"/>
          </p:nvPr>
        </p:nvSpPr>
        <p:spPr/>
        <p:txBody>
          <a:bodyPr/>
          <a:lstStyle/>
          <a:p>
            <a:endParaRPr lang="en-GB" sz="2400" dirty="0" smtClean="0"/>
          </a:p>
          <a:p>
            <a:endParaRPr lang="en-GB" sz="2400" dirty="0" smtClean="0"/>
          </a:p>
          <a:p>
            <a:r>
              <a:rPr lang="en-GB" sz="2400" dirty="0" smtClean="0"/>
              <a:t>The Care Act 2014 statutory guidance identifies a number of common types of abuse and neglect (which includes two new categories) </a:t>
            </a:r>
          </a:p>
          <a:p>
            <a:endParaRPr lang="en-GB" sz="2400" dirty="0" smtClean="0"/>
          </a:p>
          <a:p>
            <a:endParaRPr lang="en-GB" sz="2400" dirty="0" smtClean="0"/>
          </a:p>
          <a:p>
            <a:r>
              <a:rPr lang="en-GB" sz="2400" dirty="0" smtClean="0"/>
              <a:t>Take five minutes to identify the different types of common abuse</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What constitutes abuse and Neglect</a:t>
            </a:r>
            <a:endParaRPr lang="en-GB" sz="3600" dirty="0"/>
          </a:p>
        </p:txBody>
      </p:sp>
      <p:sp>
        <p:nvSpPr>
          <p:cNvPr id="3" name="Content Placeholder 2"/>
          <p:cNvSpPr>
            <a:spLocks noGrp="1"/>
          </p:cNvSpPr>
          <p:nvPr>
            <p:ph idx="1"/>
          </p:nvPr>
        </p:nvSpPr>
        <p:spPr/>
        <p:txBody>
          <a:bodyPr>
            <a:normAutofit/>
          </a:bodyPr>
          <a:lstStyle/>
          <a:p>
            <a:pPr lvl="0"/>
            <a:endParaRPr lang="en-GB" sz="2000" dirty="0" smtClean="0"/>
          </a:p>
          <a:p>
            <a:r>
              <a:rPr lang="en-GB" sz="2000" dirty="0" smtClean="0"/>
              <a:t>Physical abuse</a:t>
            </a:r>
          </a:p>
          <a:p>
            <a:pPr lvl="0"/>
            <a:r>
              <a:rPr lang="en-GB" sz="2000" b="1" i="1" dirty="0" smtClean="0"/>
              <a:t>Domestic violence (new category and new definition) </a:t>
            </a:r>
          </a:p>
          <a:p>
            <a:pPr lvl="0"/>
            <a:r>
              <a:rPr lang="en-GB" sz="2000" dirty="0" smtClean="0"/>
              <a:t>Sexual abuse</a:t>
            </a:r>
          </a:p>
          <a:p>
            <a:pPr lvl="0"/>
            <a:r>
              <a:rPr lang="en-GB" sz="2000" dirty="0" smtClean="0"/>
              <a:t>Psychological abuse</a:t>
            </a:r>
          </a:p>
          <a:p>
            <a:pPr lvl="0"/>
            <a:r>
              <a:rPr lang="en-GB" sz="2000" dirty="0" smtClean="0"/>
              <a:t>Financial or material abuse</a:t>
            </a:r>
          </a:p>
          <a:p>
            <a:pPr lvl="0"/>
            <a:r>
              <a:rPr lang="en-GB" sz="2000" dirty="0" smtClean="0"/>
              <a:t>Modern Slavery (includes human trafficking) </a:t>
            </a:r>
          </a:p>
          <a:p>
            <a:pPr lvl="0"/>
            <a:r>
              <a:rPr lang="en-GB" sz="2000" dirty="0" smtClean="0"/>
              <a:t>Discriminatory abuse</a:t>
            </a:r>
          </a:p>
          <a:p>
            <a:pPr lvl="0"/>
            <a:r>
              <a:rPr lang="en-GB" sz="2000" dirty="0" smtClean="0"/>
              <a:t>Organisational abuse </a:t>
            </a:r>
          </a:p>
          <a:p>
            <a:pPr lvl="0"/>
            <a:r>
              <a:rPr lang="en-GB" sz="2000" dirty="0" smtClean="0"/>
              <a:t>Neglect and acts of omission</a:t>
            </a:r>
          </a:p>
          <a:p>
            <a:pPr lvl="0"/>
            <a:r>
              <a:rPr lang="en-GB" sz="2000" b="1" i="1" dirty="0" smtClean="0"/>
              <a:t>Self Neglect (new category)</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What constitutes abuse and Neglect</a:t>
            </a:r>
            <a:endParaRPr lang="en-GB" sz="3600" dirty="0"/>
          </a:p>
        </p:txBody>
      </p:sp>
      <p:sp>
        <p:nvSpPr>
          <p:cNvPr id="3" name="Content Placeholder 2"/>
          <p:cNvSpPr>
            <a:spLocks noGrp="1"/>
          </p:cNvSpPr>
          <p:nvPr>
            <p:ph idx="1"/>
          </p:nvPr>
        </p:nvSpPr>
        <p:spPr/>
        <p:txBody>
          <a:bodyPr>
            <a:normAutofit fontScale="92500"/>
          </a:bodyPr>
          <a:lstStyle/>
          <a:p>
            <a:endParaRPr lang="en-GB" sz="2000" dirty="0" smtClean="0"/>
          </a:p>
          <a:p>
            <a:r>
              <a:rPr lang="en-GB" sz="2000" dirty="0" smtClean="0"/>
              <a:t>In you groups consider the new categories of Domestic Violence or Self Neglect and answer the following questions: </a:t>
            </a:r>
          </a:p>
          <a:p>
            <a:endParaRPr lang="en-GB" sz="2000" dirty="0" smtClean="0"/>
          </a:p>
          <a:p>
            <a:pPr lvl="1"/>
            <a:r>
              <a:rPr lang="en-GB" sz="2000" dirty="0" smtClean="0"/>
              <a:t>What challenges do we face in responding to these areas of concern? </a:t>
            </a:r>
          </a:p>
          <a:p>
            <a:pPr lvl="1"/>
            <a:endParaRPr lang="en-GB" sz="2000" dirty="0" smtClean="0"/>
          </a:p>
          <a:p>
            <a:pPr lvl="1"/>
            <a:r>
              <a:rPr lang="en-GB" sz="2000" dirty="0" smtClean="0"/>
              <a:t>What currently exist locally to support effective responses?</a:t>
            </a:r>
          </a:p>
          <a:p>
            <a:pPr lvl="1"/>
            <a:endParaRPr lang="en-GB" sz="2000" dirty="0" smtClean="0"/>
          </a:p>
          <a:p>
            <a:pPr lvl="1"/>
            <a:r>
              <a:rPr lang="en-GB" sz="2000" dirty="0" smtClean="0"/>
              <a:t>What do we need to develop locally to enhance effective responses to such areas of concern?</a:t>
            </a:r>
          </a:p>
          <a:p>
            <a:pPr lvl="1"/>
            <a:endParaRPr lang="en-GB" sz="2000" dirty="0" smtClean="0"/>
          </a:p>
          <a:p>
            <a:pPr lvl="1"/>
            <a:r>
              <a:rPr lang="en-GB" sz="2000" dirty="0" smtClean="0"/>
              <a:t>How do we ensure responses are person centred and underpinned by effective risk management?</a:t>
            </a:r>
          </a:p>
          <a:p>
            <a:pPr lvl="1"/>
            <a:endParaRPr lang="en-GB"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Making Safeguarding Personal</a:t>
            </a:r>
            <a:endParaRPr lang="en-GB" sz="3600" dirty="0"/>
          </a:p>
        </p:txBody>
      </p:sp>
      <p:sp>
        <p:nvSpPr>
          <p:cNvPr id="3" name="Content Placeholder 2"/>
          <p:cNvSpPr>
            <a:spLocks noGrp="1"/>
          </p:cNvSpPr>
          <p:nvPr>
            <p:ph idx="1"/>
          </p:nvPr>
        </p:nvSpPr>
        <p:spPr/>
        <p:txBody>
          <a:bodyPr>
            <a:normAutofit/>
          </a:bodyPr>
          <a:lstStyle/>
          <a:p>
            <a:endParaRPr lang="en-GB" sz="2000" dirty="0" smtClean="0"/>
          </a:p>
          <a:p>
            <a:endParaRPr lang="en-GB" sz="2000" dirty="0" smtClean="0"/>
          </a:p>
          <a:p>
            <a:r>
              <a:rPr lang="en-GB" sz="2000" dirty="0" smtClean="0"/>
              <a:t>It is important that all safeguarding partners take a broad community approach to establishing effective safeguarding </a:t>
            </a:r>
          </a:p>
          <a:p>
            <a:endParaRPr lang="en-GB" sz="2000" dirty="0" smtClean="0"/>
          </a:p>
          <a:p>
            <a:r>
              <a:rPr lang="en-GB" sz="2000" dirty="0" smtClean="0"/>
              <a:t>We all have different life histories so prescribing a one size fits all process that must be followed is not desirable </a:t>
            </a:r>
          </a:p>
          <a:p>
            <a:endParaRPr lang="en-GB" sz="2000" dirty="0" smtClean="0"/>
          </a:p>
          <a:p>
            <a:r>
              <a:rPr lang="en-GB" sz="2000" dirty="0" smtClean="0"/>
              <a:t>Outcome focused safeguarding requires a fundamental shift in custom and practice and is not “business as usual”.</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Making Safeguarding Personal</a:t>
            </a:r>
            <a:endParaRPr lang="en-GB" sz="3600" dirty="0"/>
          </a:p>
        </p:txBody>
      </p:sp>
      <p:sp>
        <p:nvSpPr>
          <p:cNvPr id="3" name="Content Placeholder 2"/>
          <p:cNvSpPr>
            <a:spLocks noGrp="1"/>
          </p:cNvSpPr>
          <p:nvPr>
            <p:ph idx="1"/>
          </p:nvPr>
        </p:nvSpPr>
        <p:spPr/>
        <p:txBody>
          <a:bodyPr>
            <a:normAutofit fontScale="92500" lnSpcReduction="10000"/>
          </a:bodyPr>
          <a:lstStyle/>
          <a:p>
            <a:endParaRPr lang="en-GB" sz="2200" dirty="0" smtClean="0"/>
          </a:p>
          <a:p>
            <a:r>
              <a:rPr lang="en-GB" sz="2200" dirty="0" smtClean="0"/>
              <a:t>It moves from a forensic process concerned with the “who did it?”</a:t>
            </a:r>
          </a:p>
          <a:p>
            <a:endParaRPr lang="en-GB" sz="2200" dirty="0" smtClean="0"/>
          </a:p>
          <a:p>
            <a:r>
              <a:rPr lang="en-GB" sz="2200" dirty="0" smtClean="0"/>
              <a:t>All agencies will need to evidence that the person’s wishes and feelings are central to the development of outcomes </a:t>
            </a:r>
          </a:p>
          <a:p>
            <a:endParaRPr lang="en-GB" sz="2200" dirty="0" smtClean="0"/>
          </a:p>
          <a:p>
            <a:r>
              <a:rPr lang="en-GB" sz="2200" dirty="0" smtClean="0"/>
              <a:t>Outcomes should balance the need for safety with the person’s views on quality of life.</a:t>
            </a:r>
          </a:p>
          <a:p>
            <a:pPr>
              <a:buNone/>
            </a:pPr>
            <a:endParaRPr lang="en-GB" sz="2200" dirty="0" smtClean="0"/>
          </a:p>
          <a:p>
            <a:r>
              <a:rPr lang="en-GB" sz="2200" dirty="0" smtClean="0"/>
              <a:t>This will require a robust risk enablement culture that supports individuals to meet their outcomes, whilst ensuring the statutory organisations are not unnecessarily exposed to risks associated with unsafe safeguarding adults practice.</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Making Safeguarding Personal</a:t>
            </a:r>
            <a:endParaRPr lang="en-GB" sz="3600" dirty="0"/>
          </a:p>
        </p:txBody>
      </p:sp>
      <p:sp>
        <p:nvSpPr>
          <p:cNvPr id="3" name="Content Placeholder 2"/>
          <p:cNvSpPr>
            <a:spLocks noGrp="1"/>
          </p:cNvSpPr>
          <p:nvPr>
            <p:ph idx="1"/>
          </p:nvPr>
        </p:nvSpPr>
        <p:spPr/>
        <p:txBody>
          <a:bodyPr>
            <a:normAutofit/>
          </a:bodyPr>
          <a:lstStyle/>
          <a:p>
            <a:endParaRPr lang="en-GB" sz="2000" dirty="0" smtClean="0"/>
          </a:p>
          <a:p>
            <a:endParaRPr lang="en-GB" sz="2000" dirty="0" smtClean="0"/>
          </a:p>
          <a:p>
            <a:r>
              <a:rPr lang="en-GB" sz="2000" dirty="0" smtClean="0"/>
              <a:t>Taking a more creative approach to safeguarding situations is likely to lead to more sustainable and cost effective responses </a:t>
            </a:r>
          </a:p>
          <a:p>
            <a:pPr>
              <a:buNone/>
            </a:pPr>
            <a:endParaRPr lang="en-GB" sz="2000" dirty="0" smtClean="0"/>
          </a:p>
          <a:p>
            <a:r>
              <a:rPr lang="en-GB" sz="2000" dirty="0" smtClean="0"/>
              <a:t>It requires a range of responses that supports people to  think through their desired outcomes and the purpose of the safeguarding intervention</a:t>
            </a:r>
          </a:p>
          <a:p>
            <a:endParaRPr lang="en-GB" sz="2000" dirty="0" smtClean="0"/>
          </a:p>
          <a:p>
            <a:r>
              <a:rPr lang="en-GB" sz="2000" dirty="0" smtClean="0"/>
              <a:t>Addressing this at the start, and throughout, the process will ensure a greater focus on the person at the centre, and make it easier to determine the difference that has been made.</a:t>
            </a:r>
            <a:endParaRPr lang="en-GB"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Local Policies and Procedures</a:t>
            </a:r>
            <a:endParaRPr lang="en-GB" sz="3600" dirty="0"/>
          </a:p>
        </p:txBody>
      </p:sp>
      <p:sp>
        <p:nvSpPr>
          <p:cNvPr id="3" name="Content Placeholder 2"/>
          <p:cNvSpPr>
            <a:spLocks noGrp="1"/>
          </p:cNvSpPr>
          <p:nvPr>
            <p:ph idx="1"/>
          </p:nvPr>
        </p:nvSpPr>
        <p:spPr/>
        <p:txBody>
          <a:bodyPr/>
          <a:lstStyle/>
          <a:p>
            <a:endParaRPr lang="en-GB" sz="2000" dirty="0" smtClean="0"/>
          </a:p>
          <a:p>
            <a:r>
              <a:rPr lang="en-GB" sz="2000" dirty="0" smtClean="0"/>
              <a:t>Implementing the Care Act 2014 and Making Safeguarding Personal requires an end to end review of the West Midlands Safeguarding Procedures</a:t>
            </a:r>
          </a:p>
          <a:p>
            <a:endParaRPr lang="en-GB" sz="2000" dirty="0" smtClean="0"/>
          </a:p>
          <a:p>
            <a:r>
              <a:rPr lang="en-GB" sz="2000" dirty="0" smtClean="0"/>
              <a:t>Intention is for SAB to adopt new procedures from 1</a:t>
            </a:r>
            <a:r>
              <a:rPr lang="en-GB" sz="2000" baseline="30000" dirty="0" smtClean="0"/>
              <a:t>st</a:t>
            </a:r>
            <a:r>
              <a:rPr lang="en-GB" sz="2000" dirty="0" smtClean="0"/>
              <a:t> April 2015 </a:t>
            </a:r>
          </a:p>
          <a:p>
            <a:endParaRPr lang="en-GB" sz="2000" dirty="0" smtClean="0"/>
          </a:p>
          <a:p>
            <a:r>
              <a:rPr lang="en-GB" sz="2000" dirty="0" smtClean="0"/>
              <a:t>Safeguarding responses underpinned by three key distinct stages:</a:t>
            </a:r>
          </a:p>
          <a:p>
            <a:endParaRPr lang="en-GB" sz="2000" dirty="0" smtClean="0"/>
          </a:p>
          <a:p>
            <a:pPr lvl="2"/>
            <a:r>
              <a:rPr lang="en-GB" sz="2000" dirty="0" smtClean="0"/>
              <a:t>Safeguarding concern</a:t>
            </a:r>
          </a:p>
          <a:p>
            <a:pPr lvl="2"/>
            <a:r>
              <a:rPr lang="en-GB" sz="2000" dirty="0" smtClean="0"/>
              <a:t>Safeguarding enquiry </a:t>
            </a:r>
          </a:p>
          <a:p>
            <a:pPr lvl="2"/>
            <a:r>
              <a:rPr lang="en-GB" sz="2000" dirty="0" smtClean="0"/>
              <a:t>Safeguarding plan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Aims &amp; Objectives of Briefing Sessions </a:t>
            </a:r>
            <a:endParaRPr lang="en-GB" sz="3600" dirty="0"/>
          </a:p>
        </p:txBody>
      </p:sp>
      <p:sp>
        <p:nvSpPr>
          <p:cNvPr id="3" name="Content Placeholder 2"/>
          <p:cNvSpPr>
            <a:spLocks noGrp="1"/>
          </p:cNvSpPr>
          <p:nvPr>
            <p:ph idx="1"/>
          </p:nvPr>
        </p:nvSpPr>
        <p:spPr/>
        <p:txBody>
          <a:bodyPr>
            <a:normAutofit fontScale="85000" lnSpcReduction="20000"/>
          </a:bodyPr>
          <a:lstStyle/>
          <a:p>
            <a:r>
              <a:rPr lang="en-GB" sz="2400" dirty="0" smtClean="0"/>
              <a:t>Have an awareness of the background to the Care Act 2014 and Making Safeguarding Personal. </a:t>
            </a:r>
          </a:p>
          <a:p>
            <a:pPr>
              <a:buNone/>
            </a:pPr>
            <a:endParaRPr lang="en-GB" sz="2400" dirty="0" smtClean="0"/>
          </a:p>
          <a:p>
            <a:r>
              <a:rPr lang="en-GB" sz="2400" dirty="0" smtClean="0"/>
              <a:t>Have an understanding of the key Safeguarding Adults Statutory duties under the Care Act 2014.</a:t>
            </a:r>
          </a:p>
          <a:p>
            <a:endParaRPr lang="en-GB" sz="2400" dirty="0"/>
          </a:p>
          <a:p>
            <a:r>
              <a:rPr lang="en-GB" sz="2400" dirty="0" smtClean="0"/>
              <a:t>Have an understanding of the culture and practice changes required by Making Safeguarding Personal.</a:t>
            </a:r>
          </a:p>
          <a:p>
            <a:endParaRPr lang="en-GB" sz="2400" dirty="0" smtClean="0"/>
          </a:p>
          <a:p>
            <a:pPr lvl="0"/>
            <a:r>
              <a:rPr lang="en-GB" sz="2400" dirty="0" smtClean="0"/>
              <a:t>Understand changes to the safeguarding </a:t>
            </a:r>
            <a:r>
              <a:rPr lang="en-GB" sz="2400" dirty="0"/>
              <a:t>adults customer </a:t>
            </a:r>
            <a:r>
              <a:rPr lang="en-GB" sz="2400" dirty="0" smtClean="0"/>
              <a:t>journey</a:t>
            </a:r>
          </a:p>
          <a:p>
            <a:pPr lvl="0">
              <a:buNone/>
            </a:pPr>
            <a:r>
              <a:rPr lang="en-GB" sz="2400" dirty="0" smtClean="0"/>
              <a:t> </a:t>
            </a:r>
            <a:endParaRPr lang="en-GB" sz="2400" dirty="0"/>
          </a:p>
          <a:p>
            <a:pPr lvl="0"/>
            <a:r>
              <a:rPr lang="en-GB" sz="2400" dirty="0" smtClean="0"/>
              <a:t>Have an awareness of the work being undertaken to update the West Midlands safeguarding adults policies </a:t>
            </a:r>
            <a:r>
              <a:rPr lang="en-GB" sz="2400" dirty="0"/>
              <a:t>and </a:t>
            </a:r>
            <a:r>
              <a:rPr lang="en-GB" sz="2400" dirty="0" smtClean="0"/>
              <a:t>procedures</a:t>
            </a:r>
          </a:p>
          <a:p>
            <a:pPr lvl="0"/>
            <a:endParaRPr lang="en-GB" sz="2400" dirty="0"/>
          </a:p>
          <a:p>
            <a:pPr lvl="0"/>
            <a:r>
              <a:rPr lang="en-GB" sz="2400" dirty="0" smtClean="0"/>
              <a:t>Input into the development </a:t>
            </a:r>
            <a:r>
              <a:rPr lang="en-GB" sz="2400" dirty="0"/>
              <a:t>of local tool kits to embed the new culture.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Safeguarding Adults Underpinning Principles </a:t>
            </a:r>
            <a:endParaRPr lang="en-GB" sz="3600" dirty="0"/>
          </a:p>
        </p:txBody>
      </p:sp>
      <p:sp>
        <p:nvSpPr>
          <p:cNvPr id="3" name="Content Placeholder 2"/>
          <p:cNvSpPr>
            <a:spLocks noGrp="1"/>
          </p:cNvSpPr>
          <p:nvPr>
            <p:ph idx="1"/>
          </p:nvPr>
        </p:nvSpPr>
        <p:spPr/>
        <p:txBody>
          <a:bodyPr>
            <a:normAutofit fontScale="92500" lnSpcReduction="20000"/>
          </a:bodyPr>
          <a:lstStyle/>
          <a:p>
            <a:r>
              <a:rPr lang="en-GB" sz="2000" dirty="0" smtClean="0"/>
              <a:t>The following principles apply to all sectors and settings and inform how staff support and work with adults:</a:t>
            </a:r>
          </a:p>
          <a:p>
            <a:endParaRPr lang="en-GB" sz="2000" dirty="0" smtClean="0"/>
          </a:p>
          <a:p>
            <a:pPr lvl="1"/>
            <a:r>
              <a:rPr lang="en-GB" sz="2000" dirty="0" smtClean="0"/>
              <a:t>Empowerment </a:t>
            </a:r>
          </a:p>
          <a:p>
            <a:pPr lvl="1"/>
            <a:endParaRPr lang="en-GB" sz="2000" dirty="0" smtClean="0"/>
          </a:p>
          <a:p>
            <a:pPr lvl="1"/>
            <a:r>
              <a:rPr lang="en-GB" sz="2000" dirty="0" smtClean="0"/>
              <a:t>Prevention </a:t>
            </a:r>
          </a:p>
          <a:p>
            <a:pPr lvl="1"/>
            <a:endParaRPr lang="en-GB" sz="2000" dirty="0" smtClean="0"/>
          </a:p>
          <a:p>
            <a:pPr lvl="1"/>
            <a:r>
              <a:rPr lang="en-GB" sz="2000" dirty="0" smtClean="0"/>
              <a:t>Proportionality </a:t>
            </a:r>
          </a:p>
          <a:p>
            <a:pPr lvl="1"/>
            <a:endParaRPr lang="en-GB" sz="2000" dirty="0" smtClean="0"/>
          </a:p>
          <a:p>
            <a:pPr lvl="1"/>
            <a:r>
              <a:rPr lang="en-GB" sz="2000" dirty="0" smtClean="0"/>
              <a:t>Protection </a:t>
            </a:r>
          </a:p>
          <a:p>
            <a:pPr lvl="1"/>
            <a:endParaRPr lang="en-GB" sz="2000" dirty="0" smtClean="0"/>
          </a:p>
          <a:p>
            <a:pPr lvl="1"/>
            <a:r>
              <a:rPr lang="en-GB" sz="2000" dirty="0" smtClean="0"/>
              <a:t>Partnership </a:t>
            </a:r>
          </a:p>
          <a:p>
            <a:pPr lvl="1"/>
            <a:endParaRPr lang="en-GB" sz="2000" dirty="0" smtClean="0"/>
          </a:p>
          <a:p>
            <a:pPr lvl="1"/>
            <a:r>
              <a:rPr lang="en-GB" sz="2000" dirty="0" smtClean="0"/>
              <a:t>Accountability </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Exercise 2</a:t>
            </a:r>
            <a:endParaRPr lang="en-GB" sz="3600" dirty="0"/>
          </a:p>
        </p:txBody>
      </p:sp>
      <p:sp>
        <p:nvSpPr>
          <p:cNvPr id="3" name="Content Placeholder 2"/>
          <p:cNvSpPr>
            <a:spLocks noGrp="1"/>
          </p:cNvSpPr>
          <p:nvPr>
            <p:ph idx="1"/>
          </p:nvPr>
        </p:nvSpPr>
        <p:spPr/>
        <p:txBody>
          <a:bodyPr/>
          <a:lstStyle/>
          <a:p>
            <a:endParaRPr lang="en-GB" sz="2000" dirty="0" smtClean="0"/>
          </a:p>
          <a:p>
            <a:r>
              <a:rPr lang="en-GB" sz="2000" dirty="0" smtClean="0"/>
              <a:t>In groups consider the scenario on your desk</a:t>
            </a:r>
          </a:p>
          <a:p>
            <a:pPr>
              <a:buNone/>
            </a:pPr>
            <a:endParaRPr lang="en-GB" sz="2000" dirty="0" smtClean="0"/>
          </a:p>
          <a:p>
            <a:r>
              <a:rPr lang="en-GB" sz="2000" dirty="0" smtClean="0"/>
              <a:t>Discuss the presenting issues and feedback your response to the wider group under the following headings: </a:t>
            </a:r>
          </a:p>
          <a:p>
            <a:endParaRPr lang="en-GB" sz="2000" dirty="0" smtClean="0"/>
          </a:p>
          <a:p>
            <a:pPr lvl="1"/>
            <a:r>
              <a:rPr lang="en-GB" sz="2000" dirty="0" smtClean="0"/>
              <a:t>What difference is wanted or desired?</a:t>
            </a:r>
          </a:p>
          <a:p>
            <a:pPr lvl="1"/>
            <a:endParaRPr lang="en-GB" sz="2000" dirty="0" smtClean="0"/>
          </a:p>
          <a:p>
            <a:pPr lvl="1"/>
            <a:r>
              <a:rPr lang="en-GB" sz="2000" dirty="0" smtClean="0"/>
              <a:t>How will you work with someone to enable that to happen? </a:t>
            </a:r>
          </a:p>
          <a:p>
            <a:pPr lvl="1"/>
            <a:endParaRPr lang="en-GB" sz="2000" dirty="0" smtClean="0"/>
          </a:p>
          <a:p>
            <a:pPr lvl="1"/>
            <a:r>
              <a:rPr lang="en-GB" sz="2000" dirty="0" smtClean="0"/>
              <a:t>How will you know that a difference has been made?</a:t>
            </a:r>
          </a:p>
          <a:p>
            <a:endParaRPr lang="en-GB" sz="2000" dirty="0" smtClean="0"/>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Objectives of a safeguarding adults enquiry</a:t>
            </a:r>
            <a:endParaRPr lang="en-GB" sz="3600" dirty="0"/>
          </a:p>
        </p:txBody>
      </p:sp>
      <p:sp>
        <p:nvSpPr>
          <p:cNvPr id="3" name="Content Placeholder 2"/>
          <p:cNvSpPr>
            <a:spLocks noGrp="1"/>
          </p:cNvSpPr>
          <p:nvPr>
            <p:ph idx="1"/>
          </p:nvPr>
        </p:nvSpPr>
        <p:spPr/>
        <p:txBody>
          <a:bodyPr>
            <a:normAutofit lnSpcReduction="10000"/>
          </a:bodyPr>
          <a:lstStyle/>
          <a:p>
            <a:pPr lvl="0">
              <a:buNone/>
            </a:pPr>
            <a:endParaRPr lang="en-GB" sz="2000" dirty="0" smtClean="0"/>
          </a:p>
          <a:p>
            <a:pPr lvl="0"/>
            <a:r>
              <a:rPr lang="en-GB" sz="2000" dirty="0" smtClean="0"/>
              <a:t>Protect the adult from abuse and, or neglect in accordance with their views and wishes (or their advocate) about the level of risk.</a:t>
            </a:r>
          </a:p>
          <a:p>
            <a:pPr lvl="0"/>
            <a:endParaRPr lang="en-GB" sz="2000" dirty="0" smtClean="0"/>
          </a:p>
          <a:p>
            <a:pPr lvl="0"/>
            <a:r>
              <a:rPr lang="en-GB" sz="2000" dirty="0" smtClean="0"/>
              <a:t>Establish the facts</a:t>
            </a:r>
          </a:p>
          <a:p>
            <a:pPr lvl="0">
              <a:buNone/>
            </a:pPr>
            <a:endParaRPr lang="en-GB" sz="2000" dirty="0" smtClean="0"/>
          </a:p>
          <a:p>
            <a:pPr lvl="0"/>
            <a:r>
              <a:rPr lang="en-GB" sz="2000" dirty="0" smtClean="0"/>
              <a:t>Assess the level of risk and needs of the adult for protection, support and redress and consider how they might be met</a:t>
            </a:r>
          </a:p>
          <a:p>
            <a:pPr lvl="0"/>
            <a:endParaRPr lang="en-GB" sz="2000" dirty="0" smtClean="0"/>
          </a:p>
          <a:p>
            <a:pPr lvl="0"/>
            <a:r>
              <a:rPr lang="en-GB" sz="2000" dirty="0" smtClean="0"/>
              <a:t>Make decisions about what follow up actions should take place with regards to the person or organisation causing harm</a:t>
            </a:r>
          </a:p>
          <a:p>
            <a:pPr lvl="0"/>
            <a:endParaRPr lang="en-GB" sz="2000" dirty="0" smtClean="0"/>
          </a:p>
          <a:p>
            <a:pPr lvl="0"/>
            <a:r>
              <a:rPr lang="en-GB" sz="2000" dirty="0" smtClean="0"/>
              <a:t>Enable the adult to achieve resolution and recovery</a:t>
            </a:r>
          </a:p>
          <a:p>
            <a:pPr lvl="0"/>
            <a:endParaRPr lang="en-GB" sz="2000" dirty="0" smtClean="0"/>
          </a:p>
          <a:p>
            <a:pPr lvl="0"/>
            <a:endParaRPr lang="en-GB" dirty="0" smtClean="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When should an enquiry be undertaken without consent </a:t>
            </a:r>
            <a:endParaRPr lang="en-GB" sz="3200" dirty="0"/>
          </a:p>
        </p:txBody>
      </p:sp>
      <p:sp>
        <p:nvSpPr>
          <p:cNvPr id="3" name="Content Placeholder 2"/>
          <p:cNvSpPr>
            <a:spLocks noGrp="1"/>
          </p:cNvSpPr>
          <p:nvPr>
            <p:ph idx="1"/>
          </p:nvPr>
        </p:nvSpPr>
        <p:spPr/>
        <p:txBody>
          <a:bodyPr>
            <a:normAutofit/>
          </a:bodyPr>
          <a:lstStyle/>
          <a:p>
            <a:pPr lvl="0"/>
            <a:endParaRPr lang="en-GB" sz="2000" dirty="0" smtClean="0"/>
          </a:p>
          <a:p>
            <a:pPr lvl="0"/>
            <a:endParaRPr lang="en-GB" sz="2000" b="1" dirty="0" smtClean="0"/>
          </a:p>
          <a:p>
            <a:pPr lvl="0">
              <a:buNone/>
            </a:pPr>
            <a:endParaRPr lang="en-GB" sz="2000" b="1" dirty="0" smtClean="0"/>
          </a:p>
          <a:p>
            <a:pPr lvl="1"/>
            <a:r>
              <a:rPr lang="en-GB" sz="2000" dirty="0" smtClean="0"/>
              <a:t>The adult lacks the mental capacity to provide consent </a:t>
            </a:r>
          </a:p>
          <a:p>
            <a:pPr lvl="1"/>
            <a:endParaRPr lang="en-GB" sz="2000" dirty="0" smtClean="0"/>
          </a:p>
          <a:p>
            <a:pPr lvl="1"/>
            <a:r>
              <a:rPr lang="en-GB" sz="2000" dirty="0" smtClean="0"/>
              <a:t>There is an impact on the persons vital interests </a:t>
            </a:r>
          </a:p>
          <a:p>
            <a:pPr lvl="1">
              <a:buNone/>
            </a:pPr>
            <a:endParaRPr lang="en-GB" sz="2000" dirty="0" smtClean="0"/>
          </a:p>
          <a:p>
            <a:pPr lvl="1"/>
            <a:r>
              <a:rPr lang="en-GB" sz="2000" dirty="0" smtClean="0"/>
              <a:t>There is an overdoing public interest due to others being at risk</a:t>
            </a:r>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What should an enquiry take into account?</a:t>
            </a:r>
            <a:endParaRPr lang="en-GB" sz="3600" dirty="0"/>
          </a:p>
        </p:txBody>
      </p:sp>
      <p:sp>
        <p:nvSpPr>
          <p:cNvPr id="3" name="Content Placeholder 2"/>
          <p:cNvSpPr>
            <a:spLocks noGrp="1"/>
          </p:cNvSpPr>
          <p:nvPr>
            <p:ph idx="1"/>
          </p:nvPr>
        </p:nvSpPr>
        <p:spPr/>
        <p:txBody>
          <a:bodyPr>
            <a:normAutofit fontScale="25000" lnSpcReduction="20000"/>
          </a:bodyPr>
          <a:lstStyle/>
          <a:p>
            <a:r>
              <a:rPr lang="en-GB" sz="6400" dirty="0" smtClean="0"/>
              <a:t>Providing individual with information about options for resolution </a:t>
            </a:r>
          </a:p>
          <a:p>
            <a:endParaRPr lang="en-GB" sz="6400" dirty="0" smtClean="0"/>
          </a:p>
          <a:p>
            <a:r>
              <a:rPr lang="en-GB" sz="6400" dirty="0" smtClean="0"/>
              <a:t>Their wishes and outcomes</a:t>
            </a:r>
          </a:p>
          <a:p>
            <a:endParaRPr lang="en-GB" sz="6400" dirty="0" smtClean="0"/>
          </a:p>
          <a:p>
            <a:r>
              <a:rPr lang="en-GB" sz="6400" dirty="0" smtClean="0"/>
              <a:t>Their need for care and support, the risk of abuse or neglect, and the impact on the adult</a:t>
            </a:r>
          </a:p>
          <a:p>
            <a:endParaRPr lang="en-GB" sz="6400" dirty="0" smtClean="0"/>
          </a:p>
          <a:p>
            <a:r>
              <a:rPr lang="en-GB" sz="6400" dirty="0" smtClean="0"/>
              <a:t>The ability of the individual to safeguard themselves or the ability of their informal networks to increase the support they offer to safeguard the person (asset based). </a:t>
            </a:r>
          </a:p>
          <a:p>
            <a:endParaRPr lang="en-GB" sz="6400" dirty="0" smtClean="0"/>
          </a:p>
          <a:p>
            <a:r>
              <a:rPr lang="en-GB" sz="6400" dirty="0" smtClean="0"/>
              <a:t>The potential impact on important relationships and the potential that action could increase the risk of harm</a:t>
            </a:r>
          </a:p>
          <a:p>
            <a:endParaRPr lang="en-GB" sz="6400" dirty="0" smtClean="0"/>
          </a:p>
          <a:p>
            <a:r>
              <a:rPr lang="en-GB" sz="6400" dirty="0" smtClean="0"/>
              <a:t>Risk of repeated / increasingly serious acts including  risks to others (adults /children)</a:t>
            </a:r>
          </a:p>
          <a:p>
            <a:pPr lvl="0"/>
            <a:endParaRPr lang="en-GB" sz="6400" dirty="0" smtClean="0"/>
          </a:p>
          <a:p>
            <a:pPr lvl="0"/>
            <a:r>
              <a:rPr lang="en-GB" sz="6400" dirty="0" smtClean="0"/>
              <a:t>Supporting the adult to identify and manage risks their own risks </a:t>
            </a:r>
          </a:p>
          <a:p>
            <a:pPr lvl="0"/>
            <a:endParaRPr lang="en-GB" sz="6400" dirty="0" smtClean="0"/>
          </a:p>
          <a:p>
            <a:pPr lvl="0"/>
            <a:r>
              <a:rPr lang="en-GB" sz="6400" dirty="0" smtClean="0"/>
              <a:t>Safeguarding enquiries and interventions need to be balanced with other rights such as the right to liberty, autonomy and rights to private family life</a:t>
            </a:r>
          </a:p>
          <a:p>
            <a:pPr lvl="0"/>
            <a:endParaRPr lang="en-GB" sz="5000" dirty="0" smtClean="0"/>
          </a:p>
          <a:p>
            <a:pPr lvl="0"/>
            <a:endParaRPr lang="en-GB" sz="5000" dirty="0" smtClean="0"/>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Who can carry out an enquiry?</a:t>
            </a:r>
            <a:endParaRPr lang="en-GB" sz="3600" dirty="0"/>
          </a:p>
        </p:txBody>
      </p:sp>
      <p:sp>
        <p:nvSpPr>
          <p:cNvPr id="3" name="Content Placeholder 2"/>
          <p:cNvSpPr>
            <a:spLocks noGrp="1"/>
          </p:cNvSpPr>
          <p:nvPr>
            <p:ph idx="1"/>
          </p:nvPr>
        </p:nvSpPr>
        <p:spPr/>
        <p:txBody>
          <a:bodyPr>
            <a:normAutofit fontScale="92500" lnSpcReduction="10000"/>
          </a:bodyPr>
          <a:lstStyle/>
          <a:p>
            <a:endParaRPr lang="en-GB" sz="2000" dirty="0" smtClean="0"/>
          </a:p>
          <a:p>
            <a:r>
              <a:rPr lang="en-GB" sz="2000" dirty="0" smtClean="0"/>
              <a:t>In its lead coordinating role the Local Authority should assure itself that any enquiry undertaken by itself, or any enquiry it has caused to occur satisfies its duty under S42 so as to determine what action is necessary to safeguard and protect the adult.</a:t>
            </a:r>
          </a:p>
          <a:p>
            <a:pPr lvl="0"/>
            <a:endParaRPr lang="en-GB" sz="2000" dirty="0" smtClean="0"/>
          </a:p>
          <a:p>
            <a:pPr lvl="0"/>
            <a:r>
              <a:rPr lang="en-GB" sz="2000" dirty="0" smtClean="0"/>
              <a:t>When causing an enquiry to be undertaken by another body the Local Authority must ensure it is able to challenge the body making the enquiry if it considers the process or outcome unsatisfactory (provider lead)</a:t>
            </a:r>
          </a:p>
          <a:p>
            <a:pPr lvl="0"/>
            <a:endParaRPr lang="en-GB" sz="2000" dirty="0" smtClean="0"/>
          </a:p>
          <a:p>
            <a:pPr lvl="0"/>
            <a:r>
              <a:rPr lang="en-GB" sz="2000" dirty="0" smtClean="0"/>
              <a:t>Where a crime is suspected the criminal investigation will take the lead over any other line of enquiry.  Close liaison and planning will be needed as the Local Authority will maintain an ongoing duty to promote the adults well being of the adult in such circumstances</a:t>
            </a:r>
          </a:p>
          <a:p>
            <a:pPr lvl="0"/>
            <a:endParaRPr lang="en-GB" sz="2000" dirty="0" smtClean="0"/>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What happens after the enquiry?</a:t>
            </a:r>
            <a:endParaRPr lang="en-GB" sz="3600" dirty="0"/>
          </a:p>
        </p:txBody>
      </p:sp>
      <p:sp>
        <p:nvSpPr>
          <p:cNvPr id="3" name="Content Placeholder 2"/>
          <p:cNvSpPr>
            <a:spLocks noGrp="1"/>
          </p:cNvSpPr>
          <p:nvPr>
            <p:ph idx="1"/>
          </p:nvPr>
        </p:nvSpPr>
        <p:spPr/>
        <p:txBody>
          <a:bodyPr>
            <a:normAutofit fontScale="85000" lnSpcReduction="20000"/>
          </a:bodyPr>
          <a:lstStyle/>
          <a:p>
            <a:r>
              <a:rPr lang="en-GB" sz="2100" dirty="0" smtClean="0"/>
              <a:t>The Local Authority must establish what action is necessary as a result of the enquiry</a:t>
            </a:r>
          </a:p>
          <a:p>
            <a:endParaRPr lang="en-GB" sz="2100" dirty="0" smtClean="0"/>
          </a:p>
          <a:p>
            <a:pPr lvl="0"/>
            <a:r>
              <a:rPr lang="en-GB" sz="2100" dirty="0" smtClean="0"/>
              <a:t>If the Local Authority believes it must produce a safeguarding plan to provide ongoing protection, it is under a duty to produce this.</a:t>
            </a:r>
          </a:p>
          <a:p>
            <a:pPr lvl="0"/>
            <a:endParaRPr lang="en-GB" sz="2100" dirty="0" smtClean="0"/>
          </a:p>
          <a:p>
            <a:pPr lvl="0"/>
            <a:r>
              <a:rPr lang="en-GB" sz="2100" dirty="0" smtClean="0"/>
              <a:t>The Mental Capacity Act requires local authorities to presume adults have the mental capacity to make decisions about their individual well being and choices about risks  </a:t>
            </a:r>
          </a:p>
          <a:p>
            <a:pPr lvl="0"/>
            <a:endParaRPr lang="en-GB" sz="2100" dirty="0" smtClean="0"/>
          </a:p>
          <a:p>
            <a:pPr lvl="0"/>
            <a:r>
              <a:rPr lang="en-GB" sz="2100" dirty="0" smtClean="0"/>
              <a:t>Additional duties will apply where the Local Authority believes the adult does not have mental capacity or the adult is under duress / coercion</a:t>
            </a:r>
          </a:p>
          <a:p>
            <a:pPr lvl="0"/>
            <a:endParaRPr lang="en-GB" sz="2100" dirty="0" smtClean="0"/>
          </a:p>
          <a:p>
            <a:r>
              <a:rPr lang="en-GB" sz="2100" dirty="0" smtClean="0"/>
              <a:t>Action in response to a safeguarding enquiry could be primarily supportive, therapeutic or could involve the application of civil orders, sanctions, suspensions, regulatory activity, criminal prosecution, disciplinary action or deregistration from a professional body</a:t>
            </a:r>
          </a:p>
          <a:p>
            <a:pPr lvl="0"/>
            <a:endParaRPr lang="en-GB" sz="2000" dirty="0" smtClean="0"/>
          </a:p>
          <a:p>
            <a:endParaRPr lang="en-GB"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Safeguarding plans </a:t>
            </a:r>
            <a:endParaRPr lang="en-GB" sz="3600" dirty="0"/>
          </a:p>
        </p:txBody>
      </p:sp>
      <p:sp>
        <p:nvSpPr>
          <p:cNvPr id="3" name="Content Placeholder 2"/>
          <p:cNvSpPr>
            <a:spLocks noGrp="1"/>
          </p:cNvSpPr>
          <p:nvPr>
            <p:ph idx="1"/>
          </p:nvPr>
        </p:nvSpPr>
        <p:spPr/>
        <p:txBody>
          <a:bodyPr>
            <a:normAutofit lnSpcReduction="10000"/>
          </a:bodyPr>
          <a:lstStyle/>
          <a:p>
            <a:pPr lvl="0"/>
            <a:endParaRPr lang="en-GB" sz="2000" dirty="0" smtClean="0"/>
          </a:p>
          <a:p>
            <a:pPr lvl="0"/>
            <a:r>
              <a:rPr lang="en-GB" sz="2000" dirty="0" smtClean="0"/>
              <a:t>Where possible safeguarding plans must be agreed with the adult who is subject to the safeguarding concern  </a:t>
            </a:r>
          </a:p>
          <a:p>
            <a:pPr lvl="0"/>
            <a:endParaRPr lang="en-GB" sz="2000" dirty="0" smtClean="0"/>
          </a:p>
          <a:p>
            <a:pPr lvl="0"/>
            <a:r>
              <a:rPr lang="en-GB" sz="2000" dirty="0" smtClean="0"/>
              <a:t>This will ensure current and ongoing safety considerations are balanced with the individual’s views on quality of life, their rights and civil liberties</a:t>
            </a:r>
          </a:p>
          <a:p>
            <a:pPr lvl="0"/>
            <a:endParaRPr lang="en-GB" sz="2000" dirty="0" smtClean="0"/>
          </a:p>
          <a:p>
            <a:pPr lvl="0"/>
            <a:r>
              <a:rPr lang="en-GB" sz="2000" dirty="0" smtClean="0"/>
              <a:t>The potential for undue influence will need to be considered, and if the adult is thought to be refusing intervention on the grounds of undue influence, action must be taken</a:t>
            </a:r>
          </a:p>
          <a:p>
            <a:pPr lvl="0"/>
            <a:endParaRPr lang="en-GB" sz="2000" dirty="0" smtClean="0"/>
          </a:p>
          <a:p>
            <a:r>
              <a:rPr lang="en-GB" sz="2000" dirty="0" smtClean="0"/>
              <a:t>The Safeguarding plan should consider what action is acceptable to the adult</a:t>
            </a:r>
          </a:p>
          <a:p>
            <a:pPr lvl="0"/>
            <a:endParaRPr lang="en-GB" sz="2000" dirty="0" smtClean="0"/>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Safeguarding plans should consider </a:t>
            </a:r>
            <a:endParaRPr lang="en-GB" sz="3600" dirty="0"/>
          </a:p>
        </p:txBody>
      </p:sp>
      <p:sp>
        <p:nvSpPr>
          <p:cNvPr id="3" name="Content Placeholder 2"/>
          <p:cNvSpPr>
            <a:spLocks noGrp="1"/>
          </p:cNvSpPr>
          <p:nvPr>
            <p:ph idx="1"/>
          </p:nvPr>
        </p:nvSpPr>
        <p:spPr/>
        <p:txBody>
          <a:bodyPr>
            <a:normAutofit fontScale="85000" lnSpcReduction="20000"/>
          </a:bodyPr>
          <a:lstStyle/>
          <a:p>
            <a:endParaRPr lang="en-GB" sz="2400" dirty="0" smtClean="0"/>
          </a:p>
          <a:p>
            <a:pPr lvl="1"/>
            <a:r>
              <a:rPr lang="en-GB" sz="2400" dirty="0" smtClean="0"/>
              <a:t>Steps being taken to assure current and future safety </a:t>
            </a:r>
          </a:p>
          <a:p>
            <a:pPr lvl="1"/>
            <a:endParaRPr lang="en-GB" sz="2400" dirty="0" smtClean="0"/>
          </a:p>
          <a:p>
            <a:pPr lvl="1"/>
            <a:r>
              <a:rPr lang="en-GB" sz="2400" dirty="0" smtClean="0"/>
              <a:t>Provision of any support, treatment or therapy in response to the concern – including any modifications to the way in which services are provided</a:t>
            </a:r>
          </a:p>
          <a:p>
            <a:pPr lvl="1"/>
            <a:endParaRPr lang="en-GB" sz="2400" dirty="0" smtClean="0"/>
          </a:p>
          <a:p>
            <a:pPr lvl="1"/>
            <a:r>
              <a:rPr lang="en-GB" sz="2400" dirty="0" smtClean="0"/>
              <a:t>How best to support the adult through any action they take to seek justice or redress</a:t>
            </a:r>
          </a:p>
          <a:p>
            <a:pPr lvl="1"/>
            <a:endParaRPr lang="en-GB" sz="2400" dirty="0" smtClean="0"/>
          </a:p>
          <a:p>
            <a:pPr lvl="1"/>
            <a:r>
              <a:rPr lang="en-GB" sz="2400" dirty="0" smtClean="0"/>
              <a:t>Any ongoing risk management strategies</a:t>
            </a:r>
          </a:p>
          <a:p>
            <a:pPr lvl="1"/>
            <a:endParaRPr lang="en-GB" sz="2400" dirty="0" smtClean="0"/>
          </a:p>
          <a:p>
            <a:pPr lvl="1"/>
            <a:r>
              <a:rPr lang="en-GB" sz="2400" dirty="0" smtClean="0"/>
              <a:t>Any action that needs to be taken in response to the person or organisation that has caused harm</a:t>
            </a:r>
          </a:p>
          <a:p>
            <a:endParaRPr lang="en-GB"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Safeguarding and carers</a:t>
            </a:r>
            <a:endParaRPr lang="en-GB" sz="3600" dirty="0"/>
          </a:p>
        </p:txBody>
      </p:sp>
      <p:sp>
        <p:nvSpPr>
          <p:cNvPr id="3" name="Content Placeholder 2"/>
          <p:cNvSpPr>
            <a:spLocks noGrp="1"/>
          </p:cNvSpPr>
          <p:nvPr>
            <p:ph idx="1"/>
          </p:nvPr>
        </p:nvSpPr>
        <p:spPr/>
        <p:txBody>
          <a:bodyPr>
            <a:normAutofit fontScale="92500" lnSpcReduction="20000"/>
          </a:bodyPr>
          <a:lstStyle/>
          <a:p>
            <a:r>
              <a:rPr lang="en-GB" sz="2000" dirty="0" smtClean="0"/>
              <a:t>Assessments of carers must include consideration of their well being, which includes protection from abuse or neglect. </a:t>
            </a:r>
          </a:p>
          <a:p>
            <a:endParaRPr lang="en-GB" sz="2000" dirty="0" smtClean="0"/>
          </a:p>
          <a:p>
            <a:r>
              <a:rPr lang="en-GB" sz="2000" dirty="0" smtClean="0"/>
              <a:t>If a carer experiences intentional or unintentional abuse or neglect consideration should be given to:</a:t>
            </a:r>
          </a:p>
          <a:p>
            <a:pPr lvl="0">
              <a:buNone/>
            </a:pPr>
            <a:endParaRPr lang="en-GB" sz="2000" dirty="0" smtClean="0"/>
          </a:p>
          <a:p>
            <a:pPr lvl="1"/>
            <a:r>
              <a:rPr lang="en-GB" sz="2000" dirty="0" smtClean="0"/>
              <a:t>Information and / or support which can be provided to mitigate the risk of abuse or neglect</a:t>
            </a:r>
          </a:p>
          <a:p>
            <a:pPr lvl="1"/>
            <a:endParaRPr lang="en-GB" sz="2000" dirty="0" smtClean="0"/>
          </a:p>
          <a:p>
            <a:pPr lvl="1"/>
            <a:r>
              <a:rPr lang="en-GB" sz="2000" dirty="0" smtClean="0"/>
              <a:t>Training for carer</a:t>
            </a:r>
          </a:p>
          <a:p>
            <a:pPr lvl="1"/>
            <a:endParaRPr lang="en-GB" sz="2000" dirty="0" smtClean="0"/>
          </a:p>
          <a:p>
            <a:pPr lvl="1"/>
            <a:r>
              <a:rPr lang="en-GB" sz="2000" dirty="0" smtClean="0"/>
              <a:t>In some cases the carer may require an independent advocate</a:t>
            </a:r>
          </a:p>
          <a:p>
            <a:pPr lvl="1"/>
            <a:endParaRPr lang="en-GB" sz="2000" dirty="0" smtClean="0"/>
          </a:p>
          <a:p>
            <a:pPr lvl="1"/>
            <a:r>
              <a:rPr lang="en-GB" sz="2000" dirty="0" smtClean="0"/>
              <a:t>Risk factors and whether a change may increase or decrease the risk of abuse or neglect</a:t>
            </a:r>
          </a:p>
          <a:p>
            <a:pPr lvl="1"/>
            <a:endParaRPr lang="en-GB" sz="2000" dirty="0" smtClean="0"/>
          </a:p>
          <a:p>
            <a:pPr lvl="1"/>
            <a:endParaRPr lang="en-GB" sz="2000" dirty="0" smtClean="0"/>
          </a:p>
          <a:p>
            <a:pPr lvl="1"/>
            <a:endParaRPr lang="en-GB" sz="2000" dirty="0" smtClean="0"/>
          </a:p>
          <a:p>
            <a:pPr lvl="1"/>
            <a:endParaRPr lang="en-GB" sz="2000"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Background to the Care Act 2014</a:t>
            </a:r>
            <a:endParaRPr lang="en-GB" sz="3600" dirty="0"/>
          </a:p>
        </p:txBody>
      </p:sp>
      <p:sp>
        <p:nvSpPr>
          <p:cNvPr id="3" name="Content Placeholder 2"/>
          <p:cNvSpPr>
            <a:spLocks noGrp="1"/>
          </p:cNvSpPr>
          <p:nvPr>
            <p:ph idx="1"/>
          </p:nvPr>
        </p:nvSpPr>
        <p:spPr/>
        <p:txBody>
          <a:bodyPr>
            <a:normAutofit fontScale="85000" lnSpcReduction="10000"/>
          </a:bodyPr>
          <a:lstStyle/>
          <a:p>
            <a:r>
              <a:rPr lang="en-GB" sz="2000" dirty="0" smtClean="0"/>
              <a:t>2008: Review of No Secrets</a:t>
            </a:r>
          </a:p>
          <a:p>
            <a:endParaRPr lang="en-GB" sz="2000" dirty="0" smtClean="0"/>
          </a:p>
          <a:p>
            <a:r>
              <a:rPr lang="en-GB" sz="2000" dirty="0" smtClean="0"/>
              <a:t>July 2009: A report on the Consultation of No Secrets was published</a:t>
            </a:r>
          </a:p>
          <a:p>
            <a:endParaRPr lang="en-GB" sz="2000" dirty="0" smtClean="0"/>
          </a:p>
          <a:p>
            <a:r>
              <a:rPr lang="en-GB" sz="2000" dirty="0" smtClean="0"/>
              <a:t>2010: Law Commission undertook consultation on Adult Social Care Law </a:t>
            </a:r>
          </a:p>
          <a:p>
            <a:endParaRPr lang="en-GB" sz="2000" dirty="0" smtClean="0"/>
          </a:p>
          <a:p>
            <a:r>
              <a:rPr lang="en-GB" sz="2000" dirty="0" smtClean="0"/>
              <a:t>May 2011: Recommendations made to the Government aimed at providing a clearer, modern and more cohesive framework for adult social care legislation</a:t>
            </a:r>
          </a:p>
          <a:p>
            <a:endParaRPr lang="en-GB" sz="2000" dirty="0" smtClean="0"/>
          </a:p>
          <a:p>
            <a:r>
              <a:rPr lang="en-GB" sz="2000" dirty="0" smtClean="0"/>
              <a:t>July 2012: The Government issued a response and Draft Care and Support Bill</a:t>
            </a:r>
          </a:p>
          <a:p>
            <a:endParaRPr lang="en-GB" sz="2000" dirty="0" smtClean="0"/>
          </a:p>
          <a:p>
            <a:r>
              <a:rPr lang="en-GB" sz="2000" dirty="0" smtClean="0"/>
              <a:t>14</a:t>
            </a:r>
            <a:r>
              <a:rPr lang="en-GB" sz="2000" baseline="30000" dirty="0" smtClean="0"/>
              <a:t>th</a:t>
            </a:r>
            <a:r>
              <a:rPr lang="en-GB" sz="2000" dirty="0" smtClean="0"/>
              <a:t> May 2014: Care Act receives Royal Assent</a:t>
            </a:r>
          </a:p>
          <a:p>
            <a:endParaRPr lang="en-GB" sz="2000" dirty="0" smtClean="0"/>
          </a:p>
          <a:p>
            <a:r>
              <a:rPr lang="en-GB" sz="2000" dirty="0" smtClean="0"/>
              <a:t>October 2014: Statutory guidance issued (replaces No Secrets)</a:t>
            </a:r>
            <a:endParaRPr lang="en-GB"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4704"/>
            <a:ext cx="8534400" cy="1008112"/>
          </a:xfrm>
        </p:spPr>
        <p:txBody>
          <a:bodyPr>
            <a:noAutofit/>
          </a:bodyPr>
          <a:lstStyle/>
          <a:p>
            <a:r>
              <a:rPr lang="en-GB" sz="2700" dirty="0" smtClean="0"/>
              <a:t/>
            </a:r>
            <a:br>
              <a:rPr lang="en-GB" sz="2700" dirty="0" smtClean="0"/>
            </a:br>
            <a:r>
              <a:rPr lang="en-GB" sz="2700" dirty="0" smtClean="0"/>
              <a:t>Our responsibilities to people who are alleged to be responsible for abuse and neglect </a:t>
            </a:r>
            <a:endParaRPr lang="en-GB" sz="2700" dirty="0"/>
          </a:p>
        </p:txBody>
      </p:sp>
      <p:sp>
        <p:nvSpPr>
          <p:cNvPr id="3" name="Content Placeholder 2"/>
          <p:cNvSpPr>
            <a:spLocks noGrp="1"/>
          </p:cNvSpPr>
          <p:nvPr>
            <p:ph idx="1"/>
          </p:nvPr>
        </p:nvSpPr>
        <p:spPr/>
        <p:txBody>
          <a:bodyPr>
            <a:normAutofit fontScale="85000" lnSpcReduction="20000"/>
          </a:bodyPr>
          <a:lstStyle/>
          <a:p>
            <a:r>
              <a:rPr lang="en-GB" sz="2000" dirty="0" smtClean="0"/>
              <a:t>The Care Act 2014 statutory guidance  requires SAB members to  introduce the role of the designated safeguarding adults manager </a:t>
            </a:r>
          </a:p>
          <a:p>
            <a:endParaRPr lang="en-GB" sz="2000" dirty="0" smtClean="0"/>
          </a:p>
          <a:p>
            <a:r>
              <a:rPr lang="en-GB" sz="2000" dirty="0" smtClean="0"/>
              <a:t>This individual will be operationally responsible for management oversight of complex investigations in their organisation ,and for ensuring any process involving staff members is managed in a timely and fair manner </a:t>
            </a:r>
          </a:p>
          <a:p>
            <a:pPr lvl="0"/>
            <a:endParaRPr lang="en-GB" sz="2000" dirty="0" smtClean="0"/>
          </a:p>
          <a:p>
            <a:pPr lvl="0"/>
            <a:r>
              <a:rPr lang="en-GB" sz="2000" dirty="0" smtClean="0"/>
              <a:t>Whenever an allegation has been made against a member of staff (including those employed by the adult) they should be informed of the nature of the concern, their rights under employment legislation and any internal disciplinary processes</a:t>
            </a:r>
          </a:p>
          <a:p>
            <a:pPr lvl="0"/>
            <a:endParaRPr lang="en-GB" sz="2000" dirty="0" smtClean="0"/>
          </a:p>
          <a:p>
            <a:pPr lvl="0"/>
            <a:r>
              <a:rPr lang="en-GB" sz="2000" dirty="0" smtClean="0"/>
              <a:t>When abuse or neglect occurs within professional relationships the codes of professional conduct and / or employment contracts should be followed to determine the course of action to take</a:t>
            </a:r>
          </a:p>
          <a:p>
            <a:pPr lvl="0"/>
            <a:endParaRPr lang="en-GB" sz="2000" dirty="0" smtClean="0"/>
          </a:p>
          <a:p>
            <a:pPr lvl="0"/>
            <a:r>
              <a:rPr lang="en-GB" sz="2000" dirty="0" smtClean="0"/>
              <a:t>Where appropriate employers should refer individuals to the relevant professional regulatory body </a:t>
            </a:r>
          </a:p>
          <a:p>
            <a:pPr lvl="0"/>
            <a:endParaRPr lang="en-GB" sz="2000" dirty="0" smtClean="0"/>
          </a:p>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700" dirty="0" smtClean="0"/>
              <a:t>When the Person alleged to be responsible for abuse and neglect is an adult with care and support needs </a:t>
            </a:r>
            <a:endParaRPr lang="en-GB" sz="2700" dirty="0"/>
          </a:p>
        </p:txBody>
      </p:sp>
      <p:sp>
        <p:nvSpPr>
          <p:cNvPr id="3" name="Content Placeholder 2"/>
          <p:cNvSpPr>
            <a:spLocks noGrp="1"/>
          </p:cNvSpPr>
          <p:nvPr>
            <p:ph idx="1"/>
          </p:nvPr>
        </p:nvSpPr>
        <p:spPr/>
        <p:txBody>
          <a:bodyPr>
            <a:normAutofit/>
          </a:bodyPr>
          <a:lstStyle/>
          <a:p>
            <a:pPr lvl="0"/>
            <a:endParaRPr lang="en-GB" sz="2000" dirty="0" smtClean="0"/>
          </a:p>
          <a:p>
            <a:pPr lvl="0"/>
            <a:r>
              <a:rPr lang="en-GB" sz="2000" dirty="0" smtClean="0"/>
              <a:t>When the alleged abuse is by an adult with care and support needs the Local Authority has a number of additional duties which includes:</a:t>
            </a:r>
          </a:p>
          <a:p>
            <a:pPr lvl="0"/>
            <a:endParaRPr lang="en-GB" sz="2000" dirty="0" smtClean="0"/>
          </a:p>
          <a:p>
            <a:pPr lvl="1"/>
            <a:r>
              <a:rPr lang="en-GB" sz="2000" dirty="0" smtClean="0"/>
              <a:t>A duty to undertake a S9 needs assessment</a:t>
            </a:r>
          </a:p>
          <a:p>
            <a:pPr lvl="1"/>
            <a:endParaRPr lang="en-GB" sz="2000" dirty="0" smtClean="0"/>
          </a:p>
          <a:p>
            <a:pPr lvl="1"/>
            <a:r>
              <a:rPr lang="en-GB" sz="2000" dirty="0" smtClean="0"/>
              <a:t>If the abuse or neglect is being considered under a criminal investigation the adult must be informed of their right to support from an appropriate adult. </a:t>
            </a:r>
          </a:p>
          <a:p>
            <a:pPr lvl="1"/>
            <a:endParaRPr lang="en-GB" sz="2000" dirty="0" smtClean="0"/>
          </a:p>
          <a:p>
            <a:pPr lvl="1"/>
            <a:r>
              <a:rPr lang="en-GB" sz="2000" dirty="0" smtClean="0"/>
              <a:t>If the adult lacks mental capacity to understand the consequences of their actions they are entitled to support from an IMCA</a:t>
            </a:r>
            <a:endParaRPr lang="en-GB"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700" dirty="0" smtClean="0"/>
              <a:t>Criminal investigations </a:t>
            </a:r>
            <a:endParaRPr lang="en-GB" sz="2700" dirty="0"/>
          </a:p>
        </p:txBody>
      </p:sp>
      <p:sp>
        <p:nvSpPr>
          <p:cNvPr id="3" name="Content Placeholder 2"/>
          <p:cNvSpPr>
            <a:spLocks noGrp="1"/>
          </p:cNvSpPr>
          <p:nvPr>
            <p:ph idx="1"/>
          </p:nvPr>
        </p:nvSpPr>
        <p:spPr/>
        <p:txBody>
          <a:bodyPr>
            <a:normAutofit fontScale="92500" lnSpcReduction="20000"/>
          </a:bodyPr>
          <a:lstStyle/>
          <a:p>
            <a:pPr lvl="0"/>
            <a:endParaRPr lang="en-GB" sz="2000" dirty="0" smtClean="0"/>
          </a:p>
          <a:p>
            <a:pPr lvl="0"/>
            <a:r>
              <a:rPr lang="en-GB" sz="2000" dirty="0" smtClean="0"/>
              <a:t>The Police and CPS should agree procedures with the Local Authority, NHS, CCG and other relevant partners</a:t>
            </a:r>
          </a:p>
          <a:p>
            <a:pPr lvl="0"/>
            <a:endParaRPr lang="en-GB" sz="2000" dirty="0" smtClean="0"/>
          </a:p>
          <a:p>
            <a:pPr lvl="0"/>
            <a:r>
              <a:rPr lang="en-GB" sz="2000" dirty="0" smtClean="0"/>
              <a:t>This will ensure partners understand the primacy of any criminal investigations</a:t>
            </a:r>
          </a:p>
          <a:p>
            <a:pPr lvl="0"/>
            <a:endParaRPr lang="en-GB" sz="2000" dirty="0" smtClean="0"/>
          </a:p>
          <a:p>
            <a:pPr lvl="0"/>
            <a:r>
              <a:rPr lang="en-GB" sz="2000" dirty="0" smtClean="0"/>
              <a:t>It will set out the Local Authorities general duty to promote an individuals well being during the criminal investigation </a:t>
            </a:r>
          </a:p>
          <a:p>
            <a:pPr lvl="0"/>
            <a:endParaRPr lang="en-GB" sz="2000" dirty="0" smtClean="0"/>
          </a:p>
          <a:p>
            <a:pPr lvl="0"/>
            <a:r>
              <a:rPr lang="en-GB" sz="2000" dirty="0" smtClean="0"/>
              <a:t>It will also set out the actions that can be taken during a criminal investigation and following its conclusion</a:t>
            </a:r>
          </a:p>
          <a:p>
            <a:pPr lvl="0"/>
            <a:endParaRPr lang="en-GB" sz="2000" dirty="0" smtClean="0"/>
          </a:p>
          <a:p>
            <a:pPr lvl="0"/>
            <a:r>
              <a:rPr lang="en-GB" sz="2000" dirty="0" smtClean="0"/>
              <a:t>As  criminal investigations must satisfy the test of “</a:t>
            </a:r>
            <a:r>
              <a:rPr lang="en-GB" sz="2000" b="1" i="1" dirty="0" smtClean="0"/>
              <a:t>beyond reasonable doubt” </a:t>
            </a:r>
            <a:r>
              <a:rPr lang="en-GB" sz="2000" dirty="0" smtClean="0"/>
              <a:t> the Local Authority must consider if additional enquiries are required if the police investigation does not satisfy this burden of proof </a:t>
            </a:r>
          </a:p>
          <a:p>
            <a:pPr lvl="1"/>
            <a:endParaRPr lang="en-GB" sz="2000" dirty="0" smtClean="0"/>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700" dirty="0" smtClean="0"/>
              <a:t>Disciplinary action following safeguarding concerns </a:t>
            </a:r>
            <a:endParaRPr lang="en-GB" sz="2700" dirty="0"/>
          </a:p>
        </p:txBody>
      </p:sp>
      <p:sp>
        <p:nvSpPr>
          <p:cNvPr id="3" name="Content Placeholder 2"/>
          <p:cNvSpPr>
            <a:spLocks noGrp="1"/>
          </p:cNvSpPr>
          <p:nvPr>
            <p:ph idx="1"/>
          </p:nvPr>
        </p:nvSpPr>
        <p:spPr/>
        <p:txBody>
          <a:bodyPr>
            <a:normAutofit fontScale="92500" lnSpcReduction="10000"/>
          </a:bodyPr>
          <a:lstStyle/>
          <a:p>
            <a:r>
              <a:rPr lang="en-GB" sz="2000" dirty="0" smtClean="0"/>
              <a:t>If the safeguarding enquiry requires an organisation to undertake its own disciplinary process the burden of proof is generally on the </a:t>
            </a:r>
            <a:r>
              <a:rPr lang="en-GB" sz="2000" b="1" i="1" dirty="0" smtClean="0"/>
              <a:t>“balance of probabilities” </a:t>
            </a:r>
          </a:p>
          <a:p>
            <a:endParaRPr lang="en-GB" sz="2000" b="1" i="1" dirty="0" smtClean="0"/>
          </a:p>
          <a:p>
            <a:r>
              <a:rPr lang="en-GB" sz="2000" dirty="0" smtClean="0"/>
              <a:t>Criminal investigations which conclude without action being taken does not automatically mean that regulatory or disciplinary action should not be considered or taken</a:t>
            </a:r>
            <a:endParaRPr lang="en-GB" sz="2000" i="1" dirty="0" smtClean="0"/>
          </a:p>
          <a:p>
            <a:endParaRPr lang="en-GB" sz="2000" dirty="0" smtClean="0"/>
          </a:p>
          <a:p>
            <a:pPr lvl="0"/>
            <a:r>
              <a:rPr lang="en-GB" sz="2000" dirty="0" smtClean="0"/>
              <a:t>The standard of proof for discretionary barring consideration by the DBS is usually the balance of probabilities.  </a:t>
            </a:r>
          </a:p>
          <a:p>
            <a:pPr lvl="0">
              <a:buNone/>
            </a:pPr>
            <a:endParaRPr lang="en-GB" sz="2000" dirty="0" smtClean="0"/>
          </a:p>
          <a:p>
            <a:r>
              <a:rPr lang="en-GB" sz="2000" dirty="0" smtClean="0"/>
              <a:t>There remains a legal duty to make a safeguarding referral to the DBS if the person is dismissed, leaves during the disciplinary process, or is removed from their regulated role to one that includes non regulated activity, due to harm to an adult or child</a:t>
            </a:r>
            <a:endParaRPr lang="en-GB"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Evidencing what works in safeguarding </a:t>
            </a:r>
            <a:endParaRPr lang="en-GB" sz="3600" dirty="0"/>
          </a:p>
        </p:txBody>
      </p:sp>
      <p:sp>
        <p:nvSpPr>
          <p:cNvPr id="3" name="Content Placeholder 2"/>
          <p:cNvSpPr>
            <a:spLocks noGrp="1"/>
          </p:cNvSpPr>
          <p:nvPr>
            <p:ph idx="1"/>
          </p:nvPr>
        </p:nvSpPr>
        <p:spPr/>
        <p:txBody>
          <a:bodyPr>
            <a:normAutofit lnSpcReduction="10000"/>
          </a:bodyPr>
          <a:lstStyle/>
          <a:p>
            <a:pPr marL="342900" indent="-342900">
              <a:buFont typeface="+mj-lt"/>
              <a:buAutoNum type="arabicPeriod"/>
            </a:pPr>
            <a:r>
              <a:rPr lang="en-GB" sz="1400" dirty="0" smtClean="0"/>
              <a:t>Personalised information and advice Overview</a:t>
            </a:r>
          </a:p>
          <a:p>
            <a:pPr marL="342900" indent="-342900">
              <a:buFont typeface="+mj-lt"/>
              <a:buAutoNum type="arabicPeriod"/>
            </a:pPr>
            <a:r>
              <a:rPr lang="en-GB" sz="1400" dirty="0" smtClean="0"/>
              <a:t>Mental Capacity and Best Interests Overview</a:t>
            </a:r>
          </a:p>
          <a:p>
            <a:pPr marL="342900" indent="-342900">
              <a:buFont typeface="+mj-lt"/>
              <a:buAutoNum type="arabicPeriod"/>
            </a:pPr>
            <a:r>
              <a:rPr lang="en-GB" sz="1400" dirty="0" smtClean="0"/>
              <a:t>Supported decision making and freedom from undue influence</a:t>
            </a:r>
          </a:p>
          <a:p>
            <a:pPr marL="342900" indent="-342900">
              <a:buFont typeface="+mj-lt"/>
              <a:buAutoNum type="arabicPeriod"/>
            </a:pPr>
            <a:r>
              <a:rPr lang="en-GB" sz="1400" dirty="0" smtClean="0"/>
              <a:t>Advocacy and </a:t>
            </a:r>
            <a:r>
              <a:rPr lang="en-GB" sz="1400" dirty="0" err="1" smtClean="0"/>
              <a:t>buddying</a:t>
            </a:r>
            <a:endParaRPr lang="en-GB" sz="1400" dirty="0" smtClean="0"/>
          </a:p>
          <a:p>
            <a:pPr marL="342900" indent="-342900">
              <a:buFont typeface="+mj-lt"/>
              <a:buAutoNum type="arabicPeriod"/>
            </a:pPr>
            <a:r>
              <a:rPr lang="en-GB" sz="1400" dirty="0" smtClean="0"/>
              <a:t>Achieving Best Evidence skills</a:t>
            </a:r>
          </a:p>
          <a:p>
            <a:pPr marL="342900" indent="-342900">
              <a:buFont typeface="+mj-lt"/>
              <a:buAutoNum type="arabicPeriod"/>
            </a:pPr>
            <a:r>
              <a:rPr lang="en-GB" sz="1400" dirty="0" smtClean="0"/>
              <a:t>Signs of Wellbeing &amp; Safety Practice Framework</a:t>
            </a:r>
          </a:p>
          <a:p>
            <a:pPr marL="342900" indent="-342900">
              <a:buFont typeface="+mj-lt"/>
              <a:buAutoNum type="arabicPeriod"/>
            </a:pPr>
            <a:r>
              <a:rPr lang="en-GB" sz="1400" dirty="0" smtClean="0"/>
              <a:t>Dealing with risk in particular relationships, including when employing personal assistants</a:t>
            </a:r>
          </a:p>
          <a:p>
            <a:pPr marL="342900" indent="-342900">
              <a:buFont typeface="+mj-lt"/>
              <a:buAutoNum type="arabicPeriod"/>
            </a:pPr>
            <a:r>
              <a:rPr lang="en-GB" sz="1400" dirty="0" smtClean="0"/>
              <a:t>Dealing with risk in particular relationships, including when employing personal assistants</a:t>
            </a:r>
          </a:p>
          <a:p>
            <a:pPr marL="342900" indent="-342900">
              <a:buFont typeface="+mj-lt"/>
              <a:buAutoNum type="arabicPeriod"/>
            </a:pPr>
            <a:r>
              <a:rPr lang="en-GB" sz="1400" dirty="0" smtClean="0"/>
              <a:t>Attachment based approaches</a:t>
            </a:r>
          </a:p>
          <a:p>
            <a:pPr marL="342900" indent="-342900">
              <a:buFont typeface="+mj-lt"/>
              <a:buAutoNum type="arabicPeriod"/>
            </a:pPr>
            <a:r>
              <a:rPr lang="en-GB" sz="1400" dirty="0" smtClean="0"/>
              <a:t>Motivational interviewing and cycles of change</a:t>
            </a:r>
          </a:p>
          <a:p>
            <a:pPr marL="342900" indent="-342900">
              <a:buFont typeface="+mj-lt"/>
              <a:buAutoNum type="arabicPeriod"/>
            </a:pPr>
            <a:r>
              <a:rPr lang="en-GB" sz="1400" dirty="0" smtClean="0"/>
              <a:t>Peer support, survivors networks, and circles of support</a:t>
            </a:r>
          </a:p>
          <a:p>
            <a:pPr marL="342900" indent="-342900">
              <a:buFont typeface="+mj-lt"/>
              <a:buAutoNum type="arabicPeriod"/>
            </a:pPr>
            <a:r>
              <a:rPr lang="en-GB" sz="1400" dirty="0" smtClean="0"/>
              <a:t>Family and networks, including group conferences</a:t>
            </a:r>
          </a:p>
          <a:p>
            <a:pPr marL="342900" indent="-342900">
              <a:buFont typeface="+mj-lt"/>
              <a:buAutoNum type="arabicPeriod"/>
            </a:pPr>
            <a:r>
              <a:rPr lang="en-GB" sz="1400" dirty="0" smtClean="0"/>
              <a:t>Therapeutic and counselling support</a:t>
            </a:r>
          </a:p>
          <a:p>
            <a:pPr marL="342900" indent="-342900">
              <a:buFont typeface="+mj-lt"/>
              <a:buAutoNum type="arabicPeriod"/>
            </a:pPr>
            <a:r>
              <a:rPr lang="en-GB" sz="1400" dirty="0" smtClean="0"/>
              <a:t>Brief interventions and micro skills</a:t>
            </a:r>
          </a:p>
          <a:p>
            <a:pPr marL="342900" indent="-342900">
              <a:buFont typeface="+mj-lt"/>
              <a:buAutoNum type="arabicPeriod"/>
            </a:pPr>
            <a:r>
              <a:rPr lang="en-GB" sz="1400" dirty="0" smtClean="0"/>
              <a:t>Mediation and conflict resolution</a:t>
            </a:r>
          </a:p>
          <a:p>
            <a:pPr marL="342900" indent="-342900">
              <a:buFont typeface="+mj-lt"/>
              <a:buAutoNum type="arabicPeriod"/>
            </a:pPr>
            <a:r>
              <a:rPr lang="en-GB" sz="1400" dirty="0" smtClean="0"/>
              <a:t>Support for people who have caused harm</a:t>
            </a:r>
          </a:p>
          <a:p>
            <a:pPr marL="342900" indent="-342900">
              <a:buFont typeface="+mj-lt"/>
              <a:buAutoNum type="arabicPeriod"/>
            </a:pPr>
            <a:r>
              <a:rPr lang="en-GB" sz="1400" dirty="0" smtClean="0"/>
              <a:t>Restorative justice</a:t>
            </a:r>
          </a:p>
          <a:p>
            <a:pPr marL="342900" indent="-342900">
              <a:buFont typeface="+mj-lt"/>
              <a:buAutoNum type="arabicPeriod"/>
            </a:pPr>
            <a:r>
              <a:rPr lang="en-GB" sz="1400" dirty="0" smtClean="0"/>
              <a:t>Family and domestic abuse – Cycle of Abuse Model</a:t>
            </a:r>
          </a:p>
          <a:p>
            <a:endParaRPr lang="en-GB" sz="1400" dirty="0" smtClean="0"/>
          </a:p>
          <a:p>
            <a:endParaRPr lang="en-GB" sz="1400" dirty="0" smtClean="0"/>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700" dirty="0" smtClean="0"/>
              <a:t>Developing a local tool kit to support the changes </a:t>
            </a:r>
            <a:endParaRPr lang="en-GB" sz="2700" dirty="0"/>
          </a:p>
        </p:txBody>
      </p:sp>
      <p:sp>
        <p:nvSpPr>
          <p:cNvPr id="3" name="Content Placeholder 2"/>
          <p:cNvSpPr>
            <a:spLocks noGrp="1"/>
          </p:cNvSpPr>
          <p:nvPr>
            <p:ph idx="1"/>
          </p:nvPr>
        </p:nvSpPr>
        <p:spPr/>
        <p:txBody>
          <a:bodyPr>
            <a:normAutofit fontScale="92500"/>
          </a:bodyPr>
          <a:lstStyle/>
          <a:p>
            <a:r>
              <a:rPr lang="en-GB" sz="2000" dirty="0" smtClean="0"/>
              <a:t>What challenges do we face across the safeguarding partnership to embed outcome focused safeguarding?</a:t>
            </a:r>
          </a:p>
          <a:p>
            <a:endParaRPr lang="en-GB" sz="2000" dirty="0" smtClean="0"/>
          </a:p>
          <a:p>
            <a:r>
              <a:rPr lang="en-GB" sz="2000" dirty="0" smtClean="0"/>
              <a:t>Which situations may benefit from the approach key area of development?</a:t>
            </a:r>
          </a:p>
          <a:p>
            <a:endParaRPr lang="en-GB" sz="2000" dirty="0" smtClean="0"/>
          </a:p>
          <a:p>
            <a:r>
              <a:rPr lang="en-GB" sz="2000" dirty="0" smtClean="0"/>
              <a:t>What exists locally to support embedding outcome focused safeguarding and the key area of development? </a:t>
            </a:r>
          </a:p>
          <a:p>
            <a:endParaRPr lang="en-GB" sz="2000" dirty="0" smtClean="0"/>
          </a:p>
          <a:p>
            <a:r>
              <a:rPr lang="en-GB" sz="2000" dirty="0" smtClean="0"/>
              <a:t>What do we need to develop locally to enhance outcome focused safeguarding responses?</a:t>
            </a:r>
          </a:p>
          <a:p>
            <a:endParaRPr lang="en-GB" sz="2000" dirty="0" smtClean="0"/>
          </a:p>
          <a:p>
            <a:r>
              <a:rPr lang="en-GB" sz="2000" dirty="0" smtClean="0"/>
              <a:t>What support do staff need to embed effective a positive risk management culture?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pPr algn="ctr"/>
            <a:r>
              <a:rPr lang="en-GB" sz="6600" dirty="0" smtClean="0"/>
              <a:t>Any final questions?</a:t>
            </a:r>
            <a:endParaRPr lang="en-GB" sz="6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Background to Making Safeguarding Personal </a:t>
            </a:r>
            <a:endParaRPr lang="en-GB" sz="3200" dirty="0"/>
          </a:p>
        </p:txBody>
      </p:sp>
      <p:sp>
        <p:nvSpPr>
          <p:cNvPr id="3" name="Content Placeholder 2"/>
          <p:cNvSpPr>
            <a:spLocks noGrp="1"/>
          </p:cNvSpPr>
          <p:nvPr>
            <p:ph idx="1"/>
          </p:nvPr>
        </p:nvSpPr>
        <p:spPr/>
        <p:txBody>
          <a:bodyPr>
            <a:normAutofit fontScale="92500" lnSpcReduction="10000"/>
          </a:bodyPr>
          <a:lstStyle/>
          <a:p>
            <a:r>
              <a:rPr lang="en-GB" sz="1900" dirty="0" smtClean="0"/>
              <a:t>The LGA/ADASS Making Safeguarding Personal development project was set up following feedback that stated work focused on process not outcomes </a:t>
            </a:r>
          </a:p>
          <a:p>
            <a:endParaRPr lang="en-GB" sz="1900" dirty="0" smtClean="0"/>
          </a:p>
          <a:p>
            <a:r>
              <a:rPr lang="en-GB" sz="1900" dirty="0" smtClean="0"/>
              <a:t>People using safeguarding wanted it to focus on a resolution of their circumstances, with more engagement and control</a:t>
            </a:r>
          </a:p>
          <a:p>
            <a:endParaRPr lang="en-GB" sz="1900" dirty="0" smtClean="0"/>
          </a:p>
          <a:p>
            <a:r>
              <a:rPr lang="en-GB" sz="1900" dirty="0" smtClean="0"/>
              <a:t>In 2009 (Deborah Klee LGA) undertook a literature review and concluded there was little evidence about what safeguarding approaches worked best</a:t>
            </a:r>
          </a:p>
          <a:p>
            <a:endParaRPr lang="en-GB" sz="1900" dirty="0" smtClean="0"/>
          </a:p>
          <a:p>
            <a:r>
              <a:rPr lang="en-GB" sz="1900" dirty="0" smtClean="0"/>
              <a:t>Following this the LGA  developed a toolkit with ADASS and academics in 2010, ‘Making Safeguarding Personal – a tool kit of responses’ to support person centred safeguarding responses.  This was updated in 2014 </a:t>
            </a:r>
          </a:p>
          <a:p>
            <a:endParaRPr lang="en-GB" sz="2000" dirty="0" smtClean="0"/>
          </a:p>
          <a:p>
            <a:r>
              <a:rPr lang="en-GB" sz="2000" dirty="0" smtClean="0"/>
              <a:t>The Care Act 2014 Statutory Guidance makes it clear that all Safeguarding “</a:t>
            </a:r>
            <a:r>
              <a:rPr lang="en-GB" sz="2000" i="1" dirty="0" smtClean="0"/>
              <a:t>should be person-led and outcome-focused.  </a:t>
            </a: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Key Safeguarding duties Care Act 2014 </a:t>
            </a:r>
            <a:endParaRPr lang="en-GB" dirty="0"/>
          </a:p>
        </p:txBody>
      </p:sp>
      <p:sp>
        <p:nvSpPr>
          <p:cNvPr id="3" name="Content Placeholder 2"/>
          <p:cNvSpPr>
            <a:spLocks noGrp="1"/>
          </p:cNvSpPr>
          <p:nvPr>
            <p:ph idx="1"/>
          </p:nvPr>
        </p:nvSpPr>
        <p:spPr/>
        <p:txBody>
          <a:bodyPr>
            <a:normAutofit fontScale="92500" lnSpcReduction="20000"/>
          </a:bodyPr>
          <a:lstStyle/>
          <a:p>
            <a:r>
              <a:rPr lang="en-GB" sz="2000" b="1" i="1" dirty="0" smtClean="0"/>
              <a:t>S1 - General duty to promote individual well being: </a:t>
            </a:r>
            <a:r>
              <a:rPr lang="en-GB" sz="2000" dirty="0" smtClean="0"/>
              <a:t>Protection from abuse and neglect </a:t>
            </a:r>
          </a:p>
          <a:p>
            <a:endParaRPr lang="en-GB" sz="2000" dirty="0" smtClean="0"/>
          </a:p>
          <a:p>
            <a:r>
              <a:rPr lang="en-GB" sz="2000" b="1" i="1" dirty="0" smtClean="0"/>
              <a:t>S4 - Providing information and advice: </a:t>
            </a:r>
            <a:r>
              <a:rPr lang="en-GB" sz="2000" dirty="0" smtClean="0"/>
              <a:t>Everyone knows how to raise concerns about the safety and well being for an adult with care and support needs </a:t>
            </a:r>
          </a:p>
          <a:p>
            <a:endParaRPr lang="en-GB" sz="2000" dirty="0" smtClean="0"/>
          </a:p>
          <a:p>
            <a:r>
              <a:rPr lang="en-GB" sz="2000" b="1" i="1" dirty="0" smtClean="0"/>
              <a:t>S6 -  Co-operation: </a:t>
            </a:r>
            <a:r>
              <a:rPr lang="en-GB" sz="2000" dirty="0" smtClean="0"/>
              <a:t>Protecting adults with needs for care and support who are experiencing, or are at risk of, abuse or neglect, and lessons to be learnt from a </a:t>
            </a:r>
            <a:r>
              <a:rPr lang="en-GB" sz="2000" b="1" i="1" dirty="0" smtClean="0"/>
              <a:t>Safeguarding Adults Review </a:t>
            </a:r>
          </a:p>
          <a:p>
            <a:endParaRPr lang="en-GB" sz="2000" b="1" i="1" dirty="0" smtClean="0"/>
          </a:p>
          <a:p>
            <a:r>
              <a:rPr lang="en-GB" sz="2000" b="1" i="1" dirty="0" smtClean="0"/>
              <a:t>S11 – Refusal of a needs assessment:  </a:t>
            </a:r>
            <a:r>
              <a:rPr lang="en-GB" sz="2000" dirty="0" smtClean="0"/>
              <a:t>when an adult refuses an assessment the LA must carry out a needs assessment where the adult is experiencing, or at risk of experiencing abuse and neglect, or the person is experiencing coercion by a third party (must be appropriate and proportionate). </a:t>
            </a:r>
            <a:endParaRPr lang="en-GB" sz="2000" b="1" i="1" dirty="0" smtClean="0"/>
          </a:p>
          <a:p>
            <a:endParaRPr lang="en-GB"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Key Safeguarding duties Care Act 2014 </a:t>
            </a:r>
            <a:endParaRPr lang="en-GB" sz="3600" dirty="0"/>
          </a:p>
        </p:txBody>
      </p:sp>
      <p:sp>
        <p:nvSpPr>
          <p:cNvPr id="3" name="Content Placeholder 2"/>
          <p:cNvSpPr>
            <a:spLocks noGrp="1"/>
          </p:cNvSpPr>
          <p:nvPr>
            <p:ph idx="1"/>
          </p:nvPr>
        </p:nvSpPr>
        <p:spPr/>
        <p:txBody>
          <a:bodyPr>
            <a:normAutofit/>
          </a:bodyPr>
          <a:lstStyle/>
          <a:p>
            <a:r>
              <a:rPr lang="en-GB" sz="2000" b="1" i="1" dirty="0" smtClean="0"/>
              <a:t>S42 -  Enquiry by the Local Authority: </a:t>
            </a:r>
            <a:r>
              <a:rPr lang="en-GB" sz="2000" dirty="0" smtClean="0"/>
              <a:t>The safeguarding duty to undertake an enquiry, or cause one to occur applies to an adult who:</a:t>
            </a:r>
          </a:p>
          <a:p>
            <a:endParaRPr lang="en-GB" sz="2000" dirty="0" smtClean="0"/>
          </a:p>
          <a:p>
            <a:pPr lvl="1"/>
            <a:r>
              <a:rPr lang="en-GB" sz="2000" dirty="0" smtClean="0"/>
              <a:t>Has care and support needs (whether or not the Local Authority is meeting any of those needs);</a:t>
            </a:r>
          </a:p>
          <a:p>
            <a:pPr lvl="1"/>
            <a:endParaRPr lang="en-GB" sz="2000" dirty="0" smtClean="0"/>
          </a:p>
          <a:p>
            <a:pPr lvl="1"/>
            <a:r>
              <a:rPr lang="en-GB" sz="2000" dirty="0" smtClean="0"/>
              <a:t>Is experiencing, or is at risk of, abuse and neglect; and </a:t>
            </a:r>
          </a:p>
          <a:p>
            <a:pPr lvl="1"/>
            <a:endParaRPr lang="en-GB" sz="2000" dirty="0" smtClean="0"/>
          </a:p>
          <a:p>
            <a:pPr lvl="1"/>
            <a:r>
              <a:rPr lang="en-GB" sz="2000" dirty="0" smtClean="0"/>
              <a:t>As a result of those care and support needs is unable to protect themselves from either the risk of, or the experience of abuse or neglect.</a:t>
            </a:r>
          </a:p>
          <a:p>
            <a:endParaRPr lang="en-GB" sz="20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Key Safeguarding duties Care Act 2014 </a:t>
            </a:r>
            <a:endParaRPr lang="en-GB" sz="3600" dirty="0"/>
          </a:p>
        </p:txBody>
      </p:sp>
      <p:sp>
        <p:nvSpPr>
          <p:cNvPr id="3" name="Content Placeholder 2"/>
          <p:cNvSpPr>
            <a:spLocks noGrp="1"/>
          </p:cNvSpPr>
          <p:nvPr>
            <p:ph idx="1"/>
          </p:nvPr>
        </p:nvSpPr>
        <p:spPr/>
        <p:txBody>
          <a:bodyPr>
            <a:normAutofit lnSpcReduction="10000"/>
          </a:bodyPr>
          <a:lstStyle/>
          <a:p>
            <a:r>
              <a:rPr lang="en-GB" sz="2000" b="1" i="1" dirty="0" smtClean="0"/>
              <a:t>S42 -  Enquiry by the Local Authority</a:t>
            </a:r>
            <a:r>
              <a:rPr lang="en-GB" sz="2400" b="1" i="1" dirty="0" smtClean="0"/>
              <a:t>: </a:t>
            </a:r>
            <a:r>
              <a:rPr lang="en-GB" sz="2200" dirty="0" smtClean="0"/>
              <a:t>Is not a substitute for:</a:t>
            </a:r>
          </a:p>
          <a:p>
            <a:endParaRPr lang="en-GB" sz="2000" dirty="0" smtClean="0"/>
          </a:p>
          <a:p>
            <a:pPr lvl="1"/>
            <a:r>
              <a:rPr lang="en-GB" sz="2000" dirty="0" smtClean="0"/>
              <a:t>Providers responsibilities to provide safe and high quality care and support</a:t>
            </a:r>
          </a:p>
          <a:p>
            <a:pPr lvl="1"/>
            <a:endParaRPr lang="en-GB" sz="2000" dirty="0" smtClean="0"/>
          </a:p>
          <a:p>
            <a:pPr lvl="1"/>
            <a:r>
              <a:rPr lang="en-GB" sz="2000" dirty="0" smtClean="0"/>
              <a:t>Commissioners regularly assuring themselves of the safety and effectiveness of commissioned services</a:t>
            </a:r>
          </a:p>
          <a:p>
            <a:pPr lvl="1"/>
            <a:endParaRPr lang="en-GB" sz="2000" dirty="0" smtClean="0"/>
          </a:p>
          <a:p>
            <a:pPr lvl="1"/>
            <a:r>
              <a:rPr lang="en-GB" sz="2000" dirty="0" smtClean="0"/>
              <a:t>CQC ensuring regulated providers comply with fundamental standards of care, or taking enforcement action</a:t>
            </a:r>
          </a:p>
          <a:p>
            <a:pPr lvl="1"/>
            <a:endParaRPr lang="en-GB" sz="2000" dirty="0" smtClean="0"/>
          </a:p>
          <a:p>
            <a:pPr lvl="1"/>
            <a:r>
              <a:rPr lang="en-GB" sz="2000" dirty="0" smtClean="0"/>
              <a:t>The core duties of the police to prevent and detect crime and protect life and property </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Key Safeguarding duties Care Act 2014</a:t>
            </a:r>
            <a:endParaRPr lang="en-GB" sz="3600" dirty="0"/>
          </a:p>
        </p:txBody>
      </p:sp>
      <p:sp>
        <p:nvSpPr>
          <p:cNvPr id="3" name="Content Placeholder 2"/>
          <p:cNvSpPr>
            <a:spLocks noGrp="1"/>
          </p:cNvSpPr>
          <p:nvPr>
            <p:ph idx="1"/>
          </p:nvPr>
        </p:nvSpPr>
        <p:spPr/>
        <p:txBody>
          <a:bodyPr>
            <a:normAutofit fontScale="92500" lnSpcReduction="20000"/>
          </a:bodyPr>
          <a:lstStyle/>
          <a:p>
            <a:r>
              <a:rPr lang="en-GB" sz="2600" b="1" i="1" dirty="0" smtClean="0"/>
              <a:t>Section 43 – Safeguarding Adults Boards: </a:t>
            </a:r>
          </a:p>
          <a:p>
            <a:endParaRPr lang="en-GB" sz="2600" b="1" i="1" dirty="0" smtClean="0"/>
          </a:p>
          <a:p>
            <a:r>
              <a:rPr lang="en-GB" sz="2600" dirty="0" smtClean="0"/>
              <a:t>Each local authority must establish a Safeguarding Adults Board (SAB).</a:t>
            </a:r>
          </a:p>
          <a:p>
            <a:endParaRPr lang="en-GB" sz="2600" dirty="0" smtClean="0"/>
          </a:p>
          <a:p>
            <a:r>
              <a:rPr lang="en-GB" sz="2600" dirty="0" smtClean="0"/>
              <a:t>The SAB’s objective is to help protect adults from abuse and neglect, and the SAB has three core duties:</a:t>
            </a:r>
          </a:p>
          <a:p>
            <a:endParaRPr lang="en-GB" sz="2000" dirty="0" smtClean="0"/>
          </a:p>
          <a:p>
            <a:pPr lvl="1"/>
            <a:r>
              <a:rPr lang="en-GB" sz="2200" dirty="0" smtClean="0"/>
              <a:t>It must produce an annual strategic plan which states what individual partners will do to achieve its main objectives</a:t>
            </a:r>
          </a:p>
          <a:p>
            <a:pPr lvl="1"/>
            <a:r>
              <a:rPr lang="en-GB" sz="2200" dirty="0" smtClean="0"/>
              <a:t>It must publish an annual report	</a:t>
            </a:r>
          </a:p>
          <a:p>
            <a:pPr lvl="1"/>
            <a:r>
              <a:rPr lang="en-GB" sz="2200" dirty="0" smtClean="0"/>
              <a:t>It must conduct a safeguarding adults review in accordance with S44 of the Care Act 2014, and publish the findings of any SAR and subsequent actions in the annual report</a:t>
            </a:r>
          </a:p>
          <a:p>
            <a:pPr lvl="1"/>
            <a:endParaRPr lang="en-GB"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Key Safeguarding duties Care Act 2014</a:t>
            </a:r>
            <a:endParaRPr lang="en-GB" sz="3600" dirty="0"/>
          </a:p>
        </p:txBody>
      </p:sp>
      <p:sp>
        <p:nvSpPr>
          <p:cNvPr id="3" name="Content Placeholder 2"/>
          <p:cNvSpPr>
            <a:spLocks noGrp="1"/>
          </p:cNvSpPr>
          <p:nvPr>
            <p:ph idx="1"/>
          </p:nvPr>
        </p:nvSpPr>
        <p:spPr/>
        <p:txBody>
          <a:bodyPr>
            <a:noAutofit/>
          </a:bodyPr>
          <a:lstStyle/>
          <a:p>
            <a:r>
              <a:rPr lang="en-GB" sz="2000" b="1" i="1" dirty="0" smtClean="0"/>
              <a:t>Section 44 – Safeguarding Adults Reviews: </a:t>
            </a:r>
            <a:r>
              <a:rPr lang="en-GB" sz="2000" dirty="0" smtClean="0"/>
              <a:t> A SAB must arrange for Safeguarding adults review to be undertaken when an adult with care and support needs in its area: </a:t>
            </a:r>
          </a:p>
          <a:p>
            <a:endParaRPr lang="en-GB" sz="2000" dirty="0" smtClean="0"/>
          </a:p>
          <a:p>
            <a:pPr lvl="1"/>
            <a:r>
              <a:rPr lang="en-GB" sz="2000" dirty="0" smtClean="0"/>
              <a:t>Dies as a result of abuse or neglect and there is evidence partners could have worked more effectively to protect the adult.</a:t>
            </a:r>
          </a:p>
          <a:p>
            <a:pPr lvl="1"/>
            <a:r>
              <a:rPr lang="en-GB" sz="2000" dirty="0" smtClean="0"/>
              <a:t>Has experienced serious abuse or neglect. For example if the adult would have died without intervention, has experienced permanent harm, or has reduced quality of life as a result of abuse or neglect. </a:t>
            </a:r>
          </a:p>
          <a:p>
            <a:pPr lvl="1"/>
            <a:r>
              <a:rPr lang="en-GB" sz="2000" dirty="0" smtClean="0"/>
              <a:t>The SAB can arrange a SAR for any other adult with care and support needs.</a:t>
            </a:r>
          </a:p>
          <a:p>
            <a:pPr lvl="1"/>
            <a:r>
              <a:rPr lang="en-GB" sz="2000" dirty="0" smtClean="0"/>
              <a:t>SAR’s need to account for the findings of any coroners inquiry, or criminal investigation and should be undertaken without delay</a:t>
            </a:r>
            <a:endParaRPr lang="en-GB" sz="2000" b="1"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579</TotalTime>
  <Words>3133</Words>
  <Application>Microsoft Office PowerPoint</Application>
  <PresentationFormat>On-screen Show (4:3)</PresentationFormat>
  <Paragraphs>363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Care Act 2014  Safeguarding Adults </vt:lpstr>
      <vt:lpstr>Aims &amp; Objectives of Briefing Sessions </vt:lpstr>
      <vt:lpstr>Background to the Care Act 2014</vt:lpstr>
      <vt:lpstr>Background to Making Safeguarding Personal </vt:lpstr>
      <vt:lpstr>Key Safeguarding duties Care Act 2014 </vt:lpstr>
      <vt:lpstr>Key Safeguarding duties Care Act 2014 </vt:lpstr>
      <vt:lpstr>Key Safeguarding duties Care Act 2014 </vt:lpstr>
      <vt:lpstr>Key Safeguarding duties Care Act 2014</vt:lpstr>
      <vt:lpstr>Key Safeguarding duties Care Act 2014</vt:lpstr>
      <vt:lpstr>Key Safeguarding duties Care Act 2014</vt:lpstr>
      <vt:lpstr>Key Safeguarding duties Care Act 2014</vt:lpstr>
      <vt:lpstr>What constitutes abuse and Neglect</vt:lpstr>
      <vt:lpstr>What constitutes abuse and Neglect</vt:lpstr>
      <vt:lpstr>What constitutes abuse and Neglect</vt:lpstr>
      <vt:lpstr>What constitutes abuse and Neglect</vt:lpstr>
      <vt:lpstr>Making Safeguarding Personal</vt:lpstr>
      <vt:lpstr>Making Safeguarding Personal</vt:lpstr>
      <vt:lpstr>Making Safeguarding Personal</vt:lpstr>
      <vt:lpstr>Local Policies and Procedures</vt:lpstr>
      <vt:lpstr>Safeguarding Adults Underpinning Principles </vt:lpstr>
      <vt:lpstr>Exercise 2</vt:lpstr>
      <vt:lpstr>Objectives of a safeguarding adults enquiry</vt:lpstr>
      <vt:lpstr>When should an enquiry be undertaken without consent </vt:lpstr>
      <vt:lpstr>What should an enquiry take into account?</vt:lpstr>
      <vt:lpstr>Who can carry out an enquiry?</vt:lpstr>
      <vt:lpstr>What happens after the enquiry?</vt:lpstr>
      <vt:lpstr>Safeguarding plans </vt:lpstr>
      <vt:lpstr>Safeguarding plans should consider </vt:lpstr>
      <vt:lpstr>Safeguarding and carers</vt:lpstr>
      <vt:lpstr> Our responsibilities to people who are alleged to be responsible for abuse and neglect </vt:lpstr>
      <vt:lpstr>When the Person alleged to be responsible for abuse and neglect is an adult with care and support needs </vt:lpstr>
      <vt:lpstr>Criminal investigations </vt:lpstr>
      <vt:lpstr>Disciplinary action following safeguarding concerns </vt:lpstr>
      <vt:lpstr>Evidencing what works in safeguarding </vt:lpstr>
      <vt:lpstr>Developing a local tool kit to support the changes </vt:lpstr>
      <vt:lpstr>Slide 36</vt:lpstr>
    </vt:vector>
  </TitlesOfParts>
  <Company>Walsall MBC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Act 2014  Safeguarding Adults</dc:title>
  <dc:creator>albistonm</dc:creator>
  <cp:lastModifiedBy>bettse</cp:lastModifiedBy>
  <cp:revision>133</cp:revision>
  <dcterms:created xsi:type="dcterms:W3CDTF">2015-01-12T11:17:15Z</dcterms:created>
  <dcterms:modified xsi:type="dcterms:W3CDTF">2015-02-04T09:38:47Z</dcterms:modified>
</cp:coreProperties>
</file>