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6" r:id="rId3"/>
    <p:sldId id="260" r:id="rId4"/>
    <p:sldId id="261" r:id="rId5"/>
    <p:sldId id="278" r:id="rId6"/>
    <p:sldId id="270" r:id="rId7"/>
    <p:sldId id="279" r:id="rId8"/>
    <p:sldId id="280" r:id="rId9"/>
    <p:sldId id="281" r:id="rId10"/>
    <p:sldId id="267" r:id="rId11"/>
    <p:sldId id="268" r:id="rId12"/>
    <p:sldId id="262" r:id="rId13"/>
    <p:sldId id="269" r:id="rId14"/>
    <p:sldId id="271" r:id="rId15"/>
    <p:sldId id="273" r:id="rId16"/>
    <p:sldId id="272" r:id="rId17"/>
    <p:sldId id="277" r:id="rId18"/>
    <p:sldId id="276" r:id="rId19"/>
  </p:sldIdLst>
  <p:sldSz cx="9144000" cy="6858000" type="screen4x3"/>
  <p:notesSz cx="6797675" cy="9982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CCFF"/>
    <a:srgbClr val="E1EFFB"/>
    <a:srgbClr val="D0CECF"/>
    <a:srgbClr val="D1CD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4" autoAdjust="0"/>
    <p:restoredTop sz="74014" autoAdjust="0"/>
  </p:normalViewPr>
  <p:slideViewPr>
    <p:cSldViewPr>
      <p:cViewPr varScale="1">
        <p:scale>
          <a:sx n="53" d="100"/>
          <a:sy n="53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332" y="-90"/>
      </p:cViewPr>
      <p:guideLst>
        <p:guide orient="horz" pos="3144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829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829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829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8055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829" eaLnBrk="1" hangingPunct="1">
              <a:defRPr sz="1200"/>
            </a:lvl1pPr>
          </a:lstStyle>
          <a:p>
            <a:pPr>
              <a:defRPr/>
            </a:pPr>
            <a:fld id="{656D6752-9567-4937-998D-7174A63026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E705B5-78FF-4041-B07F-5B1FB16F9BE8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9300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41863"/>
            <a:ext cx="5438775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8055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9FE086-9D42-45A1-AA15-11A3A869A1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SC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Welcome!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Briefly cover Workforce Development and what we do….. but importantly why were here today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 Ensure packs are on tables.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/>
              <a:t>SM</a:t>
            </a:r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Refer to actual JD</a:t>
            </a:r>
          </a:p>
          <a:p>
            <a:pPr eaLnBrk="1" hangingPunct="1"/>
            <a:endParaRPr lang="en-GB" b="1" dirty="0" smtClean="0"/>
          </a:p>
          <a:p>
            <a:pPr eaLnBrk="1" hangingPunct="1"/>
            <a:endParaRPr lang="en-GB" b="1" dirty="0" smtClean="0"/>
          </a:p>
          <a:p>
            <a:pPr eaLnBrk="1" hangingPunct="1"/>
            <a:endParaRPr lang="en-GB" b="1" dirty="0" smtClean="0"/>
          </a:p>
          <a:p>
            <a:pPr eaLnBrk="1" hangingPunct="1"/>
            <a:endParaRPr lang="en-GB" b="1" dirty="0" smtClean="0"/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10</a:t>
            </a:r>
            <a:r>
              <a:rPr lang="en-GB" b="1" baseline="0" dirty="0" smtClean="0"/>
              <a:t> minutes</a:t>
            </a:r>
          </a:p>
          <a:p>
            <a:pPr eaLnBrk="1" hangingPunct="1"/>
            <a:endParaRPr lang="en-GB" b="1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/>
              <a:t>SM</a:t>
            </a:r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Refer to actual ES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baseline="0" dirty="0" smtClean="0"/>
              <a:t> Run through layout and content – what it means, explain the questions will be formed based on the abilities details.</a:t>
            </a:r>
          </a:p>
          <a:p>
            <a:pPr eaLnBrk="1" hangingPunct="1">
              <a:buFont typeface="Arial" pitchFamily="34" charset="0"/>
              <a:buChar char="•"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baseline="0" dirty="0" smtClean="0"/>
              <a:t> Cover I = interview, S = shortlist, S/I = both, T = Test</a:t>
            </a:r>
          </a:p>
          <a:p>
            <a:pPr eaLnBrk="1" hangingPunct="1">
              <a:buFont typeface="Arial" pitchFamily="34" charset="0"/>
              <a:buChar char="•"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baseline="0" dirty="0" smtClean="0"/>
              <a:t> Cover the weighting codes 1, 2, 3</a:t>
            </a:r>
            <a:endParaRPr lang="en-GB" b="1" dirty="0" smtClean="0"/>
          </a:p>
          <a:p>
            <a:pPr eaLnBrk="1" hangingPunct="1"/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dirty="0" smtClean="0"/>
              <a:t> The ES is key to preparing</a:t>
            </a:r>
            <a:r>
              <a:rPr lang="en-GB" b="1" baseline="0" dirty="0" smtClean="0"/>
              <a:t> for your interview.  The questions will be based on the ES for the job you have applied for.</a:t>
            </a:r>
          </a:p>
          <a:p>
            <a:pPr eaLnBrk="1" hangingPunct="1">
              <a:buFont typeface="Arial" pitchFamily="34" charset="0"/>
              <a:buChar char="•"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b="1" baseline="0" dirty="0" smtClean="0"/>
              <a:t>10 minutes</a:t>
            </a:r>
          </a:p>
          <a:p>
            <a:pPr eaLnBrk="1" hangingPunct="1">
              <a:buFont typeface="Arial" pitchFamily="34" charset="0"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b="1" dirty="0" smtClean="0"/>
              <a:t>SM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Have you got your JD/ES to hand?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sz="2000" b="1" dirty="0" smtClean="0"/>
              <a:t>Activity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i="0" dirty="0" smtClean="0"/>
              <a:t>In</a:t>
            </a:r>
            <a:r>
              <a:rPr lang="en-US" b="1" i="0" baseline="0" dirty="0" smtClean="0"/>
              <a:t> your tables compare the JD/ES – use the flip chart paper and write a list for both i.e. 2 columns </a:t>
            </a:r>
            <a:endParaRPr lang="en-US" b="1" i="0" dirty="0" smtClean="0"/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What do they tell us?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How can you maximise the use of these documents to increase your chances at stage 2 of the process?</a:t>
            </a:r>
          </a:p>
          <a:p>
            <a:pPr eaLnBrk="1" hangingPunct="1">
              <a:buFont typeface="Arial" pitchFamily="34" charset="0"/>
              <a:buNone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Group feedback.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20 minutes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b="1" dirty="0" smtClean="0"/>
              <a:t>SM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Run</a:t>
            </a:r>
            <a:r>
              <a:rPr lang="en-US" b="1" baseline="0" dirty="0" smtClean="0"/>
              <a:t> through each bullet providing examples engaging the group to participate.</a:t>
            </a:r>
          </a:p>
          <a:p>
            <a:pPr eaLnBrk="1" hangingPunct="1"/>
            <a:endParaRPr lang="en-US" b="1" baseline="0" dirty="0" smtClean="0"/>
          </a:p>
          <a:p>
            <a:pPr eaLnBrk="1" hangingPunct="1"/>
            <a:endParaRPr lang="en-US" b="1" baseline="0" dirty="0" smtClean="0"/>
          </a:p>
          <a:p>
            <a:pPr eaLnBrk="1" hangingPunct="1"/>
            <a:endParaRPr lang="en-US" b="1" baseline="0" dirty="0" smtClean="0"/>
          </a:p>
          <a:p>
            <a:pPr eaLnBrk="1" hangingPunct="1"/>
            <a:r>
              <a:rPr lang="en-US" b="1" baseline="0" dirty="0" smtClean="0"/>
              <a:t>10 minutes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b="1" dirty="0" smtClean="0"/>
              <a:t>SM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Run</a:t>
            </a:r>
            <a:r>
              <a:rPr lang="en-US" b="1" baseline="0" dirty="0" smtClean="0"/>
              <a:t> through each bullet providing examples engaging the group to participate.</a:t>
            </a:r>
          </a:p>
          <a:p>
            <a:pPr eaLnBrk="1" hangingPunct="1"/>
            <a:endParaRPr lang="en-US" b="1" baseline="0" dirty="0" smtClean="0"/>
          </a:p>
          <a:p>
            <a:pPr eaLnBrk="1" hangingPunct="1"/>
            <a:endParaRPr lang="en-US" b="1" baseline="0" dirty="0" smtClean="0"/>
          </a:p>
          <a:p>
            <a:pPr eaLnBrk="1" hangingPunct="1"/>
            <a:r>
              <a:rPr lang="en-GB" b="1" dirty="0" smtClean="0"/>
              <a:t>Did you know .... little needs to be said but much needs to be communicated – approximately</a:t>
            </a:r>
            <a:r>
              <a:rPr lang="en-GB" b="1" baseline="0" dirty="0" smtClean="0"/>
              <a:t> </a:t>
            </a:r>
            <a:r>
              <a:rPr lang="en-GB" b="1" dirty="0" smtClean="0"/>
              <a:t>93% of communication is non-verbal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SC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Explain</a:t>
            </a:r>
            <a:r>
              <a:rPr lang="en-US" b="1" baseline="0" dirty="0" smtClean="0"/>
              <a:t> CBI Questions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Open questions requiring detailed answers.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Provide an example of an CBI question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b="1" baseline="0" dirty="0" smtClean="0"/>
              <a:t>Example –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b="1" baseline="0" dirty="0" smtClean="0"/>
              <a:t>Can you give me an example of when you have designed and implemented a support package, explain how you did this and who was involved.</a:t>
            </a:r>
          </a:p>
          <a:p>
            <a:pPr eaLnBrk="1" hangingPunct="1">
              <a:buFont typeface="Arial" pitchFamily="34" charset="0"/>
              <a:buChar char="•"/>
            </a:pPr>
            <a:endParaRPr lang="en-US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SC/SM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Activity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Hand out Exercise</a:t>
            </a:r>
            <a:r>
              <a:rPr lang="en-US" b="1" baseline="0" dirty="0" smtClean="0"/>
              <a:t> sheet – explain the activity.</a:t>
            </a:r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Individually look at the ES – write down at</a:t>
            </a:r>
            <a:r>
              <a:rPr lang="en-US" b="1" baseline="0" dirty="0" smtClean="0"/>
              <a:t> least 3 potential </a:t>
            </a:r>
            <a:r>
              <a:rPr lang="en-US" b="1" dirty="0" smtClean="0"/>
              <a:t>questions you could be asked and potential questions you could ask at an interview.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In pairs – Interviewer</a:t>
            </a:r>
            <a:r>
              <a:rPr lang="en-US" b="1" baseline="0" dirty="0" smtClean="0"/>
              <a:t> and Interviewee – ask each other your questions and record their answers.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Remember</a:t>
            </a:r>
            <a:r>
              <a:rPr lang="en-US" b="1" baseline="0" dirty="0" smtClean="0"/>
              <a:t> practice using </a:t>
            </a:r>
            <a:r>
              <a:rPr lang="en-US" b="1" dirty="0" smtClean="0"/>
              <a:t>Competency Based Interview questions technique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DESCRIBE ..</a:t>
            </a:r>
          </a:p>
          <a:p>
            <a:pPr eaLnBrk="1" hangingPunct="1"/>
            <a:r>
              <a:rPr lang="en-US" b="1" dirty="0" smtClean="0"/>
              <a:t>TELL ME ..</a:t>
            </a:r>
          </a:p>
          <a:p>
            <a:pPr eaLnBrk="1" hangingPunct="1"/>
            <a:r>
              <a:rPr lang="en-US" b="1" dirty="0" smtClean="0"/>
              <a:t>EXPLAIN ..</a:t>
            </a:r>
          </a:p>
          <a:p>
            <a:pPr eaLnBrk="1" hangingPunct="1"/>
            <a:r>
              <a:rPr lang="en-US" b="1" dirty="0" smtClean="0"/>
              <a:t>GIVE ME AN EXAMPLE ..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Pairs to feedback</a:t>
            </a:r>
            <a:r>
              <a:rPr lang="en-US" b="1" baseline="0" dirty="0" smtClean="0"/>
              <a:t> to each other.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Group feedback - share examples of possible questions which may arise 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Facilitator to note on flip chart.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30/40 minutes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Play DVD (Arriving at the Interview)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u="sng" dirty="0" smtClean="0"/>
              <a:t>Listen</a:t>
            </a:r>
            <a:r>
              <a:rPr lang="en-US" b="1" dirty="0" smtClean="0"/>
              <a:t> for </a:t>
            </a:r>
            <a:r>
              <a:rPr lang="en-US" b="1" baseline="0" dirty="0" smtClean="0"/>
              <a:t>last minute </a:t>
            </a:r>
            <a:r>
              <a:rPr lang="en-US" b="1" dirty="0" smtClean="0"/>
              <a:t>critical </a:t>
            </a:r>
            <a:r>
              <a:rPr lang="en-US" b="1" baseline="0" dirty="0" smtClean="0"/>
              <a:t>tips – write down things that stand out.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Ask the group what have you picked up from the DVD clip?  Discuss… write on flip chart.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1600" b="1" baseline="0" dirty="0" smtClean="0"/>
              <a:t> Remind the group – the best prepared people are more than likely to be successful than the most experienced people.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/>
            <a:r>
              <a:rPr lang="en-US" b="1" dirty="0" smtClean="0"/>
              <a:t>10</a:t>
            </a:r>
            <a:r>
              <a:rPr lang="en-US" b="1" baseline="0" dirty="0" smtClean="0"/>
              <a:t> minutes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Q&amp;A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Hand out presentation slides.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Hand out EVALUATION.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 smtClean="0"/>
          </a:p>
          <a:p>
            <a:pPr eaLnBrk="1" hangingPunct="1">
              <a:buFont typeface="Arial" pitchFamily="34" charset="0"/>
              <a:buNone/>
            </a:pPr>
            <a:endParaRPr lang="en-US" b="1" dirty="0" smtClean="0"/>
          </a:p>
          <a:p>
            <a:pPr eaLnBrk="1" hangingPunct="1">
              <a:buFont typeface="Arial" pitchFamily="34" charset="0"/>
              <a:buNone/>
            </a:pPr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/>
              <a:t>SC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Our role in this process.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Reassure people that we’re here to support their development with interview skills in a bid to increase their chances of success of continued employment.</a:t>
            </a:r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So that’s us now you ....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Ask people to spend a few minutes in their tables introducing themselves.</a:t>
            </a:r>
          </a:p>
          <a:p>
            <a:pPr eaLnBrk="1" hangingPunct="1">
              <a:buFontTx/>
              <a:buChar char="•"/>
            </a:pPr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Facilitator to ask show of hands for managers? People from Holly Bank?  People from Fallings Health?  Any one else from anywhere else? 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SC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Ask if everyone has a pack? 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Run through what the pack contains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Encourage note taking, presentation slides will be provided at the end of the session.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Run through objectives and briefly explain a little about each one.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5 minutes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b="1" dirty="0" smtClean="0"/>
              <a:t>SM</a:t>
            </a:r>
            <a:r>
              <a:rPr lang="en-US" b="1" baseline="0" dirty="0" smtClean="0"/>
              <a:t> 	Facilitators to take park</a:t>
            </a:r>
            <a:endParaRPr lang="en-US" b="1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b="1" dirty="0" smtClean="0"/>
              <a:t>ICEBREAKER 		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b="1" dirty="0" smtClean="0"/>
              <a:t>(stick flip chart on wall)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b="1" dirty="0" smtClean="0"/>
              <a:t>Everyone to think of: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b="1" dirty="0" smtClean="0"/>
          </a:p>
          <a:p>
            <a:pPr marL="173336" indent="-173336" eaLnBrk="1" hangingPunct="1">
              <a:buFont typeface="Arial" pitchFamily="34" charset="0"/>
              <a:buChar char="•"/>
              <a:defRPr/>
            </a:pPr>
            <a:r>
              <a:rPr lang="en-US" b="1" dirty="0" smtClean="0"/>
              <a:t>A proud moment / personal achievement – something</a:t>
            </a:r>
            <a:r>
              <a:rPr lang="en-US" b="1" baseline="0" dirty="0" smtClean="0"/>
              <a:t> that stands out</a:t>
            </a:r>
            <a:r>
              <a:rPr lang="en-US" b="1" dirty="0" smtClean="0"/>
              <a:t>  </a:t>
            </a:r>
          </a:p>
          <a:p>
            <a:pPr marL="173336" indent="-173336" eaLnBrk="1" hangingPunct="1">
              <a:buFont typeface="Arial" pitchFamily="34" charset="0"/>
              <a:buNone/>
              <a:defRPr/>
            </a:pPr>
            <a:r>
              <a:rPr lang="en-US" b="1" dirty="0" smtClean="0"/>
              <a:t>	(Pink</a:t>
            </a:r>
            <a:r>
              <a:rPr lang="en-US" b="1" baseline="0" dirty="0" smtClean="0"/>
              <a:t> Post it)</a:t>
            </a: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marL="173336" indent="-173336" eaLnBrk="1" hangingPunct="1">
              <a:buFont typeface="Arial" pitchFamily="34" charset="0"/>
              <a:buChar char="•"/>
              <a:defRPr/>
            </a:pPr>
            <a:r>
              <a:rPr lang="en-US" b="1" dirty="0" smtClean="0"/>
              <a:t>A workplace proud moment (Blue</a:t>
            </a:r>
            <a:r>
              <a:rPr lang="en-US" b="1" baseline="0" dirty="0" smtClean="0"/>
              <a:t> Post it)</a:t>
            </a: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Write on post-it note and stick on flip chart – anyone willing to share ???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Facilitators to share their achievements.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Outcome – no matter what the outcome of these types of situations are we all have proud moments and achievements to celebrate  - don’t forget we all have something to offer and most importantly never forget what you’ve achieved.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5</a:t>
            </a:r>
            <a:r>
              <a:rPr lang="en-US" b="1" baseline="0" dirty="0" smtClean="0"/>
              <a:t> minutes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/>
              <a:t>SC</a:t>
            </a:r>
          </a:p>
          <a:p>
            <a:pPr eaLnBrk="1" hangingPunct="1"/>
            <a:endParaRPr lang="en-GB" b="1" dirty="0" smtClean="0"/>
          </a:p>
          <a:p>
            <a:pPr eaLnBrk="1" hangingPunct="1"/>
            <a:r>
              <a:rPr lang="en-GB" b="1" dirty="0" smtClean="0"/>
              <a:t>Explain the process –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dirty="0" smtClean="0"/>
              <a:t> Likely to start mid/late </a:t>
            </a:r>
            <a:r>
              <a:rPr lang="en-GB" b="1" baseline="0" dirty="0" smtClean="0"/>
              <a:t>November.</a:t>
            </a:r>
            <a:endParaRPr lang="en-GB" b="1" dirty="0" smtClean="0"/>
          </a:p>
          <a:p>
            <a:pPr eaLnBrk="1" hangingPunct="1"/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Have people received a letter of notification?  This explains  the interview process and what’s likely to happen.</a:t>
            </a:r>
          </a:p>
          <a:p>
            <a:pPr eaLnBrk="1" hangingPunct="1">
              <a:buFontTx/>
              <a:buChar char="•"/>
            </a:pPr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Aware of the written assessment? Reablement Officers to produce a 500 word document that can either be typed or hand written detailing experience of working in a SC environment.  Senior Reablement Officers to produce a 1000 word document which must be typed detailing experience of managing in a SC environment.  </a:t>
            </a:r>
          </a:p>
          <a:p>
            <a:pPr eaLnBrk="1" hangingPunct="1">
              <a:buFontTx/>
              <a:buChar char="•"/>
            </a:pPr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We will be focusing more on how to produce a good piece of written work in a couple of slides.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Competitive interview will be focused on a series of competency based questions where you will be required to provide real detailed examples – the interviewer will be wanting to hear  what you’ve done, how you’ve done it, when you did it .....</a:t>
            </a:r>
          </a:p>
          <a:p>
            <a:pPr eaLnBrk="1" hangingPunct="1">
              <a:buFontTx/>
              <a:buChar char="•"/>
            </a:pPr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You’ll be informed if you have been successful based on a total score from the written assessment and interview.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Tx/>
              <a:buChar char="•"/>
            </a:pPr>
            <a:r>
              <a:rPr lang="en-GB" b="1" dirty="0" smtClean="0"/>
              <a:t> Redeployment will offer you further support if you are unfortunately placed in that situation.</a:t>
            </a:r>
          </a:p>
          <a:p>
            <a:pPr eaLnBrk="1" hangingPunct="1">
              <a:buFontTx/>
              <a:buChar char="•"/>
            </a:pPr>
            <a:endParaRPr lang="en-GB" b="1" dirty="0" smtClean="0"/>
          </a:p>
          <a:p>
            <a:pPr eaLnBrk="1" hangingPunct="1">
              <a:buFontTx/>
              <a:buNone/>
            </a:pPr>
            <a:endParaRPr lang="en-GB" b="1" dirty="0" smtClean="0"/>
          </a:p>
          <a:p>
            <a:pPr eaLnBrk="1" hangingPunct="1">
              <a:buFontTx/>
              <a:buNone/>
            </a:pPr>
            <a:endParaRPr lang="en-GB" b="1" dirty="0" smtClean="0"/>
          </a:p>
          <a:p>
            <a:pPr eaLnBrk="1" hangingPunct="1">
              <a:buFontTx/>
              <a:buNone/>
            </a:pPr>
            <a:r>
              <a:rPr lang="en-GB" b="1" dirty="0" smtClean="0"/>
              <a:t>5</a:t>
            </a:r>
            <a:r>
              <a:rPr lang="en-GB" b="1" baseline="0" dirty="0" smtClean="0"/>
              <a:t> minutes</a:t>
            </a:r>
          </a:p>
          <a:p>
            <a:pPr eaLnBrk="1" hangingPunct="1">
              <a:buFontTx/>
              <a:buNone/>
            </a:pPr>
            <a:endParaRPr lang="en-GB" b="1" baseline="0" dirty="0" smtClean="0"/>
          </a:p>
          <a:p>
            <a:pPr eaLnBrk="1" hangingPunct="1">
              <a:buFontTx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SC 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Ask the group what they think? Lets have one from each table.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(Facilitator to write responses on flip chart)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 In a nutshell this is what we’re getting across today - utilising these skills effectively and thoroughly preparing will increase your chances of success.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Don’t take anything for granted !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We’re going to talk more about preparation later on.</a:t>
            </a:r>
          </a:p>
          <a:p>
            <a:pPr eaLnBrk="1" hangingPunct="1">
              <a:buFontTx/>
              <a:buChar char="•"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6 minutes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SC</a:t>
            </a:r>
          </a:p>
          <a:p>
            <a:pPr eaLnBrk="1" hangingPunct="1"/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dirty="0" smtClean="0"/>
              <a:t> Revisit stage</a:t>
            </a:r>
            <a:r>
              <a:rPr lang="en-US" b="1" baseline="0" dirty="0" smtClean="0"/>
              <a:t> 1 and stage 2 of the process – emphasise Stage 1 will form a qtr of the mark towards the overall score so how you prepare and produce the written piece of work will be crucial towards being successful.  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In the next slide we’ll talk about what you can do to make this a good piece of work to help it stand out.</a:t>
            </a:r>
          </a:p>
          <a:p>
            <a:pPr eaLnBrk="1" hangingPunct="1">
              <a:buFont typeface="Arial" pitchFamily="34" charset="0"/>
              <a:buNone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The letter of notification details what you will be required to do – make reference to the letter so it’s no surprise.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Allocated 7 days to prepare and submit the written piece of work.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Ask the group – what do you think the independent judge will be looking for?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baseline="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b="1" baseline="0" dirty="0" smtClean="0"/>
              <a:t>- Facilitator to write on flip chart 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b="1" baseline="0" dirty="0" smtClean="0"/>
              <a:t> Provide examples of the skills being measured (assessed) from the list provided in the slide in simple terms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10 minutes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b="1" baseline="0" dirty="0" smtClean="0"/>
              <a:t>SC</a:t>
            </a:r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b="1" baseline="0" dirty="0" smtClean="0"/>
              <a:t>Activity</a:t>
            </a:r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baseline="0" dirty="0" smtClean="0"/>
              <a:t> Ask the group in their tables to come up with 5 things they can do to prepare a good written piece of work.</a:t>
            </a:r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baseline="0" dirty="0" smtClean="0"/>
              <a:t> Share feedback.</a:t>
            </a:r>
          </a:p>
          <a:p>
            <a:pPr eaLnBrk="1" hangingPunct="1">
              <a:buFont typeface="Arial" pitchFamily="34" charset="0"/>
              <a:buNone/>
            </a:pPr>
            <a:endParaRPr lang="en-GB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b="1" dirty="0" smtClean="0"/>
              <a:t> Follow through with examples on slide.</a:t>
            </a:r>
          </a:p>
          <a:p>
            <a:pPr eaLnBrk="1" hangingPunct="1">
              <a:buFont typeface="Arial" pitchFamily="34" charset="0"/>
              <a:buChar char="•"/>
            </a:pPr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endParaRPr lang="en-GB" b="1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b="1" dirty="0" smtClean="0"/>
              <a:t>10 minutes</a:t>
            </a:r>
          </a:p>
          <a:p>
            <a:pPr eaLnBrk="1" hangingPunct="1">
              <a:buFont typeface="Arial" pitchFamily="34" charset="0"/>
              <a:buNone/>
            </a:pPr>
            <a:endParaRPr lang="en-GB" b="1" dirty="0" smtClean="0"/>
          </a:p>
          <a:p>
            <a:pPr eaLnBrk="1" hangingPunct="1">
              <a:buFont typeface="Arial" pitchFamily="34" charset="0"/>
              <a:buNone/>
            </a:pPr>
            <a:endParaRPr lang="en-GB" b="1" dirty="0" smtClean="0"/>
          </a:p>
          <a:p>
            <a:pPr eaLnBrk="1" hangingPunct="1">
              <a:buFont typeface="Arial" pitchFamily="34" charset="0"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10 minutes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FE086-9D42-45A1-AA15-11A3A869A16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14199-53AA-46AF-B20B-A5465A42F0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0E2A-732D-43B6-B25D-580FC0293F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3A651-7534-4921-B5F3-1A1358AA6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5D79-23BF-4967-AD0E-2AA9609911A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0E05A-F79D-4729-A788-5C3FC09CFD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2490-03F6-4994-8B9A-6B8E715823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20A83-4331-47E4-91AE-0659F6B74C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45FB-DAF0-4929-A3C5-95F5A995D4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9966-B093-4F51-AB20-48DFE88761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CFA9A-8FB4-43D8-9A88-5A6AA92186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E4FD-211E-4061-9467-B775C2D44A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30B7-E168-4864-8B0F-4A4FFF8EEF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DC8760-53DF-4B2F-B230-A9BE1B90E3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www.dreamstime.com/royalty-free-stock-photos-cinema-icon.-image11595668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moclipart.com/files/preview/big/339/Coffee%20Cup%20Clip%20Art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268413"/>
            <a:ext cx="6624638" cy="381476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2400" b="1" dirty="0" smtClean="0"/>
              <a:t>Adult Social Care</a:t>
            </a:r>
            <a:br>
              <a:rPr lang="en-US" sz="2400" b="1" dirty="0" smtClean="0"/>
            </a:br>
            <a:r>
              <a:rPr lang="en-US" sz="2400" b="1" dirty="0" smtClean="0"/>
              <a:t>Workforce Development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600" b="1" dirty="0" smtClean="0"/>
              <a:t>        Interview Techniques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1800" b="1" dirty="0" smtClean="0"/>
              <a:t>Stephanie Charles</a:t>
            </a:r>
            <a:br>
              <a:rPr lang="en-US" sz="1800" b="1" dirty="0" smtClean="0"/>
            </a:br>
            <a:r>
              <a:rPr lang="en-US" sz="1800" b="1" dirty="0" smtClean="0"/>
              <a:t>Lisa Koc</a:t>
            </a:r>
            <a:br>
              <a:rPr lang="en-US" sz="1800" b="1" dirty="0" smtClean="0"/>
            </a:br>
            <a:r>
              <a:rPr lang="en-US" sz="1800" b="1" dirty="0" smtClean="0"/>
              <a:t>Sharon Middleton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2000" b="1" dirty="0" smtClean="0"/>
          </a:p>
        </p:txBody>
      </p:sp>
      <p:pic>
        <p:nvPicPr>
          <p:cNvPr id="2052" name="Picture 8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962650"/>
            <a:ext cx="246221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Users\middletonsharon\Desktop\pics\Workforce Development - logo colour - better resoluti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6613" y="5732463"/>
            <a:ext cx="5248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042988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1269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00113" y="1136650"/>
            <a:ext cx="7848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Lists the main role and responsibilities of the job.</a:t>
            </a:r>
          </a:p>
          <a:p>
            <a:pPr>
              <a:buFont typeface="Arial" pitchFamily="34" charset="0"/>
              <a:buNone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It is council policy that every post has a JD – updating or creating a JD is the first part of the process.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The council has a standard form for JD’s.  This ensures that all job descriptions follow the same format throughout.</a:t>
            </a:r>
          </a:p>
          <a:p>
            <a:pPr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Forms part of a binding contract of employment.</a:t>
            </a:r>
          </a:p>
          <a:p>
            <a:pPr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Linked to appraisal and the setting of objectives.</a:t>
            </a:r>
          </a:p>
        </p:txBody>
      </p:sp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2916238" y="476250"/>
            <a:ext cx="4968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Job Description…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042988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2293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00113" y="1136650"/>
            <a:ext cx="7848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Detailed document that gives details of the experience, skills, knowledge and abilities required to perform a job.</a:t>
            </a:r>
          </a:p>
          <a:p>
            <a:pPr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Details the essential and desirable qualifications required.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 algn="ctr">
              <a:defRPr/>
            </a:pPr>
            <a:r>
              <a:rPr lang="en-GB" sz="2400" i="1" dirty="0"/>
              <a:t>A good application form is one which is concise and fully matches the requirements listed on the employee specification.</a:t>
            </a:r>
          </a:p>
        </p:txBody>
      </p:sp>
      <p:sp>
        <p:nvSpPr>
          <p:cNvPr id="12295" name="TextBox 3"/>
          <p:cNvSpPr txBox="1">
            <a:spLocks noChangeArrowheads="1"/>
          </p:cNvSpPr>
          <p:nvPr/>
        </p:nvSpPr>
        <p:spPr bwMode="auto">
          <a:xfrm>
            <a:off x="2051050" y="471488"/>
            <a:ext cx="582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Employee Specification…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116013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385888"/>
            <a:ext cx="2375743" cy="4130675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10246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431800" y="-242888"/>
            <a:ext cx="8820150" cy="12239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  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000" b="1" dirty="0" smtClean="0"/>
              <a:t>Key documents for this process …?</a:t>
            </a:r>
          </a:p>
        </p:txBody>
      </p:sp>
      <p:pic>
        <p:nvPicPr>
          <p:cNvPr id="10247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 txBox="1">
            <a:spLocks noChangeArrowheads="1"/>
          </p:cNvSpPr>
          <p:nvPr/>
        </p:nvSpPr>
        <p:spPr bwMode="auto">
          <a:xfrm>
            <a:off x="971550" y="1557338"/>
            <a:ext cx="7934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dirty="0"/>
          </a:p>
        </p:txBody>
      </p:sp>
      <p:pic>
        <p:nvPicPr>
          <p:cNvPr id="10249" name="Picture 22" descr="C:\Users\User\AppData\Local\Microsoft\Windows\Temporary Internet Files\Content.IE5\22O2YBC6\MC900078622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88741" y="1484784"/>
            <a:ext cx="177425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srgbClr val="0070C0">
                <a:alpha val="4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131840" y="2204864"/>
            <a:ext cx="56829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do they tell us?</a:t>
            </a:r>
          </a:p>
          <a:p>
            <a:endParaRPr lang="en-GB" sz="2800" dirty="0"/>
          </a:p>
          <a:p>
            <a:r>
              <a:rPr lang="en-GB" sz="2800" dirty="0" smtClean="0"/>
              <a:t>How can you maximise the use of </a:t>
            </a:r>
          </a:p>
          <a:p>
            <a:r>
              <a:rPr lang="en-GB" sz="2800" dirty="0" smtClean="0"/>
              <a:t>these documents to increase your </a:t>
            </a:r>
          </a:p>
          <a:p>
            <a:r>
              <a:rPr lang="en-GB" sz="2800" dirty="0" smtClean="0"/>
              <a:t>chances of success at stage 2 of </a:t>
            </a:r>
          </a:p>
          <a:p>
            <a:r>
              <a:rPr lang="en-GB" sz="2800" dirty="0" smtClean="0"/>
              <a:t>the process?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042988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3317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42988" y="981075"/>
            <a:ext cx="7850187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Research - bring yourself up to speed with national and local priorities.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Prepare questions relating to the JD/ES.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Prepare possible answers relating to the ES.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Be able to provide real examples of the work you have done.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Be smart and presentable.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Ensure you have paper and a pen.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/>
              <a:t>Take certificates.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i="1" dirty="0"/>
              <a:t>Remember -  eat, drink and get a good nights rest before the interview.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13319" name="TextBox 3"/>
          <p:cNvSpPr txBox="1">
            <a:spLocks noChangeArrowheads="1"/>
          </p:cNvSpPr>
          <p:nvPr/>
        </p:nvSpPr>
        <p:spPr bwMode="auto">
          <a:xfrm>
            <a:off x="3132138" y="471488"/>
            <a:ext cx="4745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Preparation…?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81000" y="2014538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4341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00113" y="1136650"/>
            <a:ext cx="78486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Make sure your mobile phone is turned off.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Be </a:t>
            </a:r>
            <a:r>
              <a:rPr lang="en-GB" sz="2400" dirty="0"/>
              <a:t>punctual – aim to arrive early.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Be polite, speak clearly and with confidence.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Display use of  positive body language.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Be enthusiastic about the job opportunity.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Ask the interviewer to repeat questions if necessary.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Write down the questions/take notes.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Take your time.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Ask questions.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2843213" y="471488"/>
            <a:ext cx="4745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At the interview…?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81000" y="2014538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5365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71550" y="1196975"/>
            <a:ext cx="7848600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/>
              <a:t>Competency Based Interview questions (CBI).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The purpose of competency based questions is to get candidates to provide examples of where or when they have shown particular skills and or abilities. 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CBI questions are more in-depth probing questions.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Interviewees must showcase multiple skills and abilities and demonstrate they have the required skills by using real examples:</a:t>
            </a:r>
          </a:p>
          <a:p>
            <a:pPr>
              <a:defRPr/>
            </a:pPr>
            <a:endParaRPr lang="en-GB" sz="2400" dirty="0"/>
          </a:p>
          <a:p>
            <a:pPr marL="1257300" lvl="2" indent="-342900">
              <a:buFont typeface="Courier New" pitchFamily="49" charset="0"/>
              <a:buChar char="o"/>
              <a:defRPr/>
            </a:pPr>
            <a:r>
              <a:rPr lang="en-GB" sz="2400" dirty="0"/>
              <a:t>Tell me …</a:t>
            </a:r>
          </a:p>
          <a:p>
            <a:pPr marL="1257300" lvl="2" indent="-342900">
              <a:buFont typeface="Courier New" pitchFamily="49" charset="0"/>
              <a:buChar char="o"/>
              <a:defRPr/>
            </a:pPr>
            <a:r>
              <a:rPr lang="en-GB" sz="2400" dirty="0"/>
              <a:t>Explain …</a:t>
            </a:r>
          </a:p>
          <a:p>
            <a:pPr marL="1257300" lvl="2" indent="-342900">
              <a:buFont typeface="Courier New" pitchFamily="49" charset="0"/>
              <a:buChar char="o"/>
              <a:defRPr/>
            </a:pPr>
            <a:r>
              <a:rPr lang="en-GB" sz="2400" dirty="0"/>
              <a:t>Give me an example …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15367" name="TextBox 3"/>
          <p:cNvSpPr txBox="1">
            <a:spLocks noChangeArrowheads="1"/>
          </p:cNvSpPr>
          <p:nvPr/>
        </p:nvSpPr>
        <p:spPr bwMode="auto">
          <a:xfrm>
            <a:off x="2555875" y="471488"/>
            <a:ext cx="5321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Types of questioning…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16013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385888"/>
            <a:ext cx="7775575" cy="4130675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16390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042988" y="-387350"/>
            <a:ext cx="7772400" cy="12239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  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Lets have a go… Activity</a:t>
            </a:r>
          </a:p>
        </p:txBody>
      </p:sp>
      <p:pic>
        <p:nvPicPr>
          <p:cNvPr id="16391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7"/>
          <p:cNvSpPr txBox="1">
            <a:spLocks noChangeArrowheads="1"/>
          </p:cNvSpPr>
          <p:nvPr/>
        </p:nvSpPr>
        <p:spPr bwMode="auto">
          <a:xfrm>
            <a:off x="971550" y="1412875"/>
            <a:ext cx="81724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sz="2400" dirty="0"/>
          </a:p>
          <a:p>
            <a:pPr>
              <a:spcBef>
                <a:spcPct val="20000"/>
              </a:spcBef>
            </a:pPr>
            <a:endParaRPr lang="en-GB" sz="2400" dirty="0"/>
          </a:p>
          <a:p>
            <a:pPr>
              <a:spcBef>
                <a:spcPct val="20000"/>
              </a:spcBef>
            </a:pPr>
            <a:endParaRPr lang="en-GB" sz="2400" dirty="0"/>
          </a:p>
          <a:p>
            <a:pPr>
              <a:spcBef>
                <a:spcPct val="20000"/>
              </a:spcBef>
            </a:pPr>
            <a:endParaRPr lang="en-GB" sz="2400" dirty="0"/>
          </a:p>
          <a:p>
            <a:pPr>
              <a:spcBef>
                <a:spcPct val="20000"/>
              </a:spcBef>
            </a:pPr>
            <a:endParaRPr lang="en-GB" sz="2400" dirty="0"/>
          </a:p>
          <a:p>
            <a:pPr>
              <a:spcBef>
                <a:spcPct val="20000"/>
              </a:spcBef>
            </a:pPr>
            <a:endParaRPr lang="en-GB" sz="2400" dirty="0"/>
          </a:p>
        </p:txBody>
      </p:sp>
      <p:pic>
        <p:nvPicPr>
          <p:cNvPr id="16393" name="Picture 2" descr="C:\Users\User\AppData\Local\Microsoft\Windows\Temporary Internet Files\Content.IE5\22O2YBC6\MC900054709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3059832" y="1844824"/>
            <a:ext cx="3671316" cy="3639312"/>
          </a:xfrm>
          <a:prstGeom prst="rect">
            <a:avLst/>
          </a:prstGeom>
          <a:solidFill>
            <a:srgbClr val="3399FF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81000" y="2014538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7413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Box 3"/>
          <p:cNvSpPr txBox="1">
            <a:spLocks noChangeArrowheads="1"/>
          </p:cNvSpPr>
          <p:nvPr/>
        </p:nvSpPr>
        <p:spPr bwMode="auto">
          <a:xfrm>
            <a:off x="2627784" y="548680"/>
            <a:ext cx="4745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 smtClean="0"/>
              <a:t>A few final words…</a:t>
            </a:r>
            <a:endParaRPr lang="en-GB" sz="3200" b="1" dirty="0"/>
          </a:p>
        </p:txBody>
      </p:sp>
      <p:pic>
        <p:nvPicPr>
          <p:cNvPr id="17419" name="Picture 11" descr="image photo : Cinema icon.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1556792"/>
            <a:ext cx="3816424" cy="3816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81000" y="2014538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9461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00113" y="1125538"/>
            <a:ext cx="784860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sz="24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19463" name="TextBox 3"/>
          <p:cNvSpPr txBox="1">
            <a:spLocks noChangeArrowheads="1"/>
          </p:cNvSpPr>
          <p:nvPr/>
        </p:nvSpPr>
        <p:spPr bwMode="auto">
          <a:xfrm>
            <a:off x="1331913" y="1065213"/>
            <a:ext cx="5311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 dirty="0"/>
              <a:t>Thank You!</a:t>
            </a:r>
          </a:p>
        </p:txBody>
      </p:sp>
      <p:pic>
        <p:nvPicPr>
          <p:cNvPr id="19464" name="Picture 2" descr="C:\Users\User\AppData\Local\Microsoft\Windows\Temporary Internet Files\Content.IE5\22O2YBC6\MC9004420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8238" y="1412875"/>
            <a:ext cx="31972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" descr="C:\Users\middletonsharon\Desktop\pics\Workforce Development - logo colour - better resolu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4437063"/>
            <a:ext cx="6683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116013" y="260350"/>
            <a:ext cx="7632700" cy="720725"/>
          </a:xfrm>
        </p:spPr>
        <p:txBody>
          <a:bodyPr/>
          <a:lstStyle/>
          <a:p>
            <a:pPr eaLnBrk="1" hangingPunct="1"/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200" b="1" dirty="0" smtClean="0"/>
              <a:t>Welcome and introductions…</a:t>
            </a:r>
            <a:br>
              <a:rPr lang="en-US" sz="32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2000" b="1" dirty="0" smtClean="0"/>
          </a:p>
        </p:txBody>
      </p:sp>
      <p:pic>
        <p:nvPicPr>
          <p:cNvPr id="3076" name="Picture 8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7"/>
          <p:cNvSpPr txBox="1">
            <a:spLocks noChangeArrowheads="1"/>
          </p:cNvSpPr>
          <p:nvPr/>
        </p:nvSpPr>
        <p:spPr bwMode="auto">
          <a:xfrm>
            <a:off x="971550" y="1557338"/>
            <a:ext cx="74168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Acting as a Broker.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Not involved in the re-structure, selection or process.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Open and transparent.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Independent and confidential service.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 smtClean="0"/>
              <a:t>We want you to be successful at Stage 2 of the process.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116013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1412875"/>
            <a:ext cx="7632700" cy="4851400"/>
          </a:xfrm>
        </p:spPr>
        <p:txBody>
          <a:bodyPr/>
          <a:lstStyle/>
          <a:p>
            <a:r>
              <a:rPr lang="en-GB" sz="2400" dirty="0" smtClean="0"/>
              <a:t>Be familiar with the process.</a:t>
            </a:r>
          </a:p>
          <a:p>
            <a:r>
              <a:rPr lang="en-GB" sz="2400" dirty="0" smtClean="0"/>
              <a:t>Know the key interview skills.</a:t>
            </a:r>
          </a:p>
          <a:p>
            <a:r>
              <a:rPr lang="en-GB" sz="2400" dirty="0" smtClean="0"/>
              <a:t>Feel confident about producing a good written statement.</a:t>
            </a:r>
          </a:p>
          <a:p>
            <a:r>
              <a:rPr lang="en-GB" sz="2400" dirty="0" smtClean="0"/>
              <a:t>Understand Job Description and Employee Specification (JD/ES).</a:t>
            </a:r>
          </a:p>
          <a:p>
            <a:r>
              <a:rPr lang="en-GB" sz="2400" dirty="0" smtClean="0"/>
              <a:t>Effectively use the JD/ES to prepare.</a:t>
            </a:r>
          </a:p>
          <a:p>
            <a:r>
              <a:rPr lang="en-GB" sz="2400" dirty="0" smtClean="0"/>
              <a:t>General preparation.</a:t>
            </a:r>
          </a:p>
          <a:p>
            <a:r>
              <a:rPr lang="en-GB" sz="2400" dirty="0" smtClean="0"/>
              <a:t>During the interview.</a:t>
            </a:r>
          </a:p>
          <a:p>
            <a:r>
              <a:rPr lang="en-GB" sz="2400" dirty="0" smtClean="0"/>
              <a:t>Competency based interview questions (CBI).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88913"/>
            <a:ext cx="7772400" cy="1223962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Objectives…</a:t>
            </a:r>
          </a:p>
        </p:txBody>
      </p:sp>
      <p:pic>
        <p:nvPicPr>
          <p:cNvPr id="4103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116013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5125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047750" y="144463"/>
            <a:ext cx="7772400" cy="1052512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Before we get going … Icebreaker</a:t>
            </a:r>
          </a:p>
        </p:txBody>
      </p:sp>
      <p:pic>
        <p:nvPicPr>
          <p:cNvPr id="5126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C:\Users\User\AppData\Local\Microsoft\Windows\Temporary Internet Files\Content.IE5\NYYCCY54\MP90039886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450967"/>
            <a:ext cx="6296223" cy="449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042988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6149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044575" y="1525588"/>
            <a:ext cx="7848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400" dirty="0"/>
              <a:t>Application by preferred choice/location.</a:t>
            </a:r>
          </a:p>
          <a:p>
            <a:pPr marL="285750" indent="-285750"/>
            <a:endParaRPr lang="en-GB" sz="2400" dirty="0"/>
          </a:p>
          <a:p>
            <a:pPr marL="285750" indent="-285750">
              <a:buFont typeface="Arial" charset="0"/>
              <a:buChar char="•"/>
            </a:pPr>
            <a:r>
              <a:rPr lang="en-GB" sz="2400" dirty="0"/>
              <a:t>Stage 1 – written assessment.</a:t>
            </a:r>
          </a:p>
          <a:p>
            <a:pPr marL="285750" indent="-285750"/>
            <a:endParaRPr lang="en-GB" sz="2400" dirty="0"/>
          </a:p>
          <a:p>
            <a:pPr marL="285750" indent="-285750">
              <a:buFont typeface="Arial" charset="0"/>
              <a:buChar char="•"/>
            </a:pPr>
            <a:r>
              <a:rPr lang="en-GB" sz="2400" dirty="0"/>
              <a:t>Stage 2 – competitive interview.</a:t>
            </a:r>
          </a:p>
          <a:p>
            <a:pPr marL="285750" indent="-285750"/>
            <a:endParaRPr lang="en-GB" sz="2400" dirty="0"/>
          </a:p>
          <a:p>
            <a:pPr marL="285750" indent="-285750">
              <a:buFont typeface="Arial" charset="0"/>
              <a:buChar char="•"/>
            </a:pPr>
            <a:r>
              <a:rPr lang="en-GB" sz="2400" dirty="0"/>
              <a:t>Offered post.</a:t>
            </a:r>
          </a:p>
          <a:p>
            <a:pPr marL="285750" indent="-285750"/>
            <a:endParaRPr lang="en-GB" sz="2400" dirty="0"/>
          </a:p>
          <a:p>
            <a:pPr marL="285750" indent="-285750">
              <a:buFont typeface="Arial" charset="0"/>
              <a:buChar char="•"/>
            </a:pPr>
            <a:r>
              <a:rPr lang="en-GB" sz="2400" dirty="0"/>
              <a:t>Referral to Redeployment.</a:t>
            </a:r>
          </a:p>
        </p:txBody>
      </p:sp>
      <p:sp>
        <p:nvSpPr>
          <p:cNvPr id="6151" name="TextBox 3"/>
          <p:cNvSpPr txBox="1">
            <a:spLocks noChangeArrowheads="1"/>
          </p:cNvSpPr>
          <p:nvPr/>
        </p:nvSpPr>
        <p:spPr bwMode="auto">
          <a:xfrm>
            <a:off x="2916238" y="476250"/>
            <a:ext cx="4968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The Process…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16013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385888"/>
            <a:ext cx="7775575" cy="4130675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7174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192213" y="-387350"/>
            <a:ext cx="7772400" cy="12239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  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Skills for an interviewee …?</a:t>
            </a:r>
          </a:p>
        </p:txBody>
      </p:sp>
      <p:pic>
        <p:nvPicPr>
          <p:cNvPr id="7175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7"/>
          <p:cNvSpPr txBox="1">
            <a:spLocks noChangeArrowheads="1"/>
          </p:cNvSpPr>
          <p:nvPr/>
        </p:nvSpPr>
        <p:spPr bwMode="auto">
          <a:xfrm>
            <a:off x="1116013" y="1989138"/>
            <a:ext cx="76327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IT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Listening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Reading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Speaking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Thinking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Writing</a:t>
            </a:r>
          </a:p>
        </p:txBody>
      </p:sp>
      <p:sp>
        <p:nvSpPr>
          <p:cNvPr id="2" name="Striped Right Arrow 1"/>
          <p:cNvSpPr/>
          <p:nvPr/>
        </p:nvSpPr>
        <p:spPr bwMode="auto">
          <a:xfrm>
            <a:off x="3419475" y="3141663"/>
            <a:ext cx="2016125" cy="6477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154" name="TextBox 2"/>
          <p:cNvSpPr txBox="1">
            <a:spLocks noChangeArrowheads="1"/>
          </p:cNvSpPr>
          <p:nvPr/>
        </p:nvSpPr>
        <p:spPr bwMode="auto">
          <a:xfrm>
            <a:off x="5795963" y="1985963"/>
            <a:ext cx="251777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Accurate</a:t>
            </a:r>
          </a:p>
          <a:p>
            <a:r>
              <a:rPr lang="en-GB" sz="2400" dirty="0"/>
              <a:t>Body language</a:t>
            </a:r>
          </a:p>
          <a:p>
            <a:r>
              <a:rPr lang="en-GB" sz="2400" dirty="0"/>
              <a:t>Clear</a:t>
            </a:r>
          </a:p>
          <a:p>
            <a:r>
              <a:rPr lang="en-GB" sz="2400" dirty="0"/>
              <a:t>Communication</a:t>
            </a:r>
          </a:p>
          <a:p>
            <a:r>
              <a:rPr lang="en-GB" sz="2400" dirty="0"/>
              <a:t>Confidence</a:t>
            </a:r>
          </a:p>
          <a:p>
            <a:r>
              <a:rPr lang="en-GB" sz="2400" dirty="0"/>
              <a:t>Current</a:t>
            </a:r>
          </a:p>
          <a:p>
            <a:r>
              <a:rPr lang="en-GB" sz="2400" dirty="0"/>
              <a:t>Precise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allAtOnce"/>
      <p:bldP spid="615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042988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971600" y="306896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/>
            <a:r>
              <a:rPr lang="en-GB" sz="2400" b="1" dirty="0" smtClean="0"/>
              <a:t>What is being measured?</a:t>
            </a:r>
          </a:p>
          <a:p>
            <a:pPr marL="285750" indent="-285750"/>
            <a:endParaRPr lang="en-GB" sz="2400" dirty="0" smtClean="0"/>
          </a:p>
          <a:p>
            <a:pPr marL="285750" indent="-285750">
              <a:buFont typeface="Arial" charset="0"/>
              <a:buChar char="•"/>
            </a:pPr>
            <a:r>
              <a:rPr lang="en-GB" sz="2400" dirty="0" smtClean="0"/>
              <a:t>Ability to convey information.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 dirty="0" smtClean="0"/>
              <a:t>Clarity of explanation.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 dirty="0" smtClean="0"/>
              <a:t>Use of real and current examples.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 dirty="0" smtClean="0"/>
              <a:t>Spelling and grammar.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 dirty="0" smtClean="0"/>
              <a:t>IT skills (Senior Reablement Officers)</a:t>
            </a:r>
            <a:endParaRPr lang="en-GB" sz="2400" dirty="0"/>
          </a:p>
        </p:txBody>
      </p:sp>
      <p:pic>
        <p:nvPicPr>
          <p:cNvPr id="8197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900113" y="126841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400" dirty="0"/>
              <a:t>The assessment  will contribute towards 25% of the overall score and will be independently marked.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 dirty="0"/>
              <a:t>Individuals will have 7 days to produce and submit the written piece of work once notice has been given.</a:t>
            </a:r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>
              <a:buFont typeface="Arial" charset="0"/>
              <a:buChar char="•"/>
            </a:pPr>
            <a:endParaRPr lang="en-GB" sz="2400" dirty="0"/>
          </a:p>
          <a:p>
            <a:pPr marL="285750" indent="-285750"/>
            <a:endParaRPr lang="en-GB" sz="2400" dirty="0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2916238" y="476250"/>
            <a:ext cx="4968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Written Assessment…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76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042988" y="2133600"/>
            <a:ext cx="6981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116013" y="37893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9221" name="Picture 7" descr="walsall_logo_black_landsc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5857875"/>
            <a:ext cx="2894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971550" y="908050"/>
            <a:ext cx="75612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endParaRPr lang="en-GB" sz="2400" dirty="0"/>
          </a:p>
          <a:p>
            <a:pPr marL="285750" indent="-285750"/>
            <a:r>
              <a:rPr lang="en-GB" sz="2400" dirty="0"/>
              <a:t>Pointers for producing a good written statement:</a:t>
            </a:r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>
              <a:buFont typeface="Arial" charset="0"/>
              <a:buChar char="•"/>
            </a:pPr>
            <a:endParaRPr lang="en-GB" sz="2400" dirty="0"/>
          </a:p>
          <a:p>
            <a:pPr marL="285750" indent="-285750"/>
            <a:endParaRPr lang="en-GB" sz="2400" dirty="0"/>
          </a:p>
        </p:txBody>
      </p:sp>
      <p:sp>
        <p:nvSpPr>
          <p:cNvPr id="9223" name="TextBox 3"/>
          <p:cNvSpPr txBox="1">
            <a:spLocks noChangeArrowheads="1"/>
          </p:cNvSpPr>
          <p:nvPr/>
        </p:nvSpPr>
        <p:spPr bwMode="auto">
          <a:xfrm>
            <a:off x="2700338" y="476250"/>
            <a:ext cx="4968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/>
              <a:t>Written Assessment…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971550" y="2092325"/>
            <a:ext cx="78486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2400" dirty="0"/>
              <a:t> Carefully </a:t>
            </a:r>
            <a:r>
              <a:rPr lang="en-GB" sz="2400" b="1" dirty="0"/>
              <a:t>read</a:t>
            </a:r>
            <a:r>
              <a:rPr lang="en-GB" sz="2400" dirty="0"/>
              <a:t> what is being asked of you.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 </a:t>
            </a:r>
            <a:r>
              <a:rPr lang="en-GB" sz="2400" b="1" dirty="0"/>
              <a:t>Think</a:t>
            </a:r>
            <a:r>
              <a:rPr lang="en-GB" sz="2400" dirty="0"/>
              <a:t> about what you’d like to include and </a:t>
            </a:r>
            <a:r>
              <a:rPr lang="en-GB" sz="2400" b="1" dirty="0"/>
              <a:t>write</a:t>
            </a:r>
            <a:r>
              <a:rPr lang="en-GB" sz="2400" dirty="0"/>
              <a:t> down         your initial thoughts, which you can build on later.  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 Ensure you use a good range of real examples that demonstrates and compliments your knowledge, ability and experience of the job.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 That Information flows and it makes sense.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 Proof read – check spelling and grammar.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 Read it back.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data:image/jpeg;base64,/9j/4AAQSkZJRgABAQAAAQABAAD/2wBDAAkGBwgHBgkIBwgKCgkLDRYPDQwMDRsUFRAWIB0iIiAdHx8kKDQsJCYxJx8fLT0tMTU3Ojo6Iys/RD84QzQ5Ojf/2wBDAQoKCg0MDRoPDxo3JR8lNzc3Nzc3Nzc3Nzc3Nzc3Nzc3Nzc3Nzc3Nzc3Nzc3Nzc3Nzc3Nzc3Nzc3Nzc3Nzc3Nzf/wAARCACnAHUDASIAAhEBAxEB/8QAHAAAAAcBAQAAAAAAAAAAAAAAAAECBAUGBwMI/8QAQRAAAgEDAgMFBgUCBAILAAAAAQIDAAQRBRIGITETIkFRYQcycYGRoRRCUrHBI/AVQ2LRJFMWFzRygpKissLh8f/EABkBAAMBAQEAAAAAAAAAAAAAAAACAwEEBf/EACYRAAMAAgEEAgICAwAAAAAAAAABAgMRMQQSIUETUSJhFHEyQoH/2gAMAwEAAhEDEQA/ANwY4GaQZAkZeQ4AGSfKjYFmwelNNWyLUEEhQw3Y8uf84oA4Pe/jH7CKKbaepUgHH8CuF5pqWsfbQk4B5+BGfUU90dEFoHGNzE7j8CQBXDVrgMOwQ5wcv/AoFfHk52V3MMAsXA/K3M/I/wC9Sqyq4UxnIaoC3JDH5fvUxYZDzKemQw9M/wD5QEseeFJUlsnwoNnGB40ajAxQMEzYHrRjpzpIXc+W8OlG2ccqACVssQOgpTHA50SLtGKIgs/PoKAFLkjn1ot2WwKNuQ5UlFx16mgBdCkMWB5DNCgBTHAzRDvDmOtEQWYeVK6DlQAzumS0hIgREZzgbRjn5/SoWQ97A54qV1IYMRPiW/v96i1GZD8aBKO9rGSwGPHJqUsuSM/UyNlfh0H+/wA6j4jiOTb7+Dj6VKwBdqlfdCjb8KDZO1JVtxOOlE5OMLzzRooUYFAwGbaPWlDpSANz5I5CjckDIoAAbLYA+dGxwKJF2j1PWiYbmAxyFAClyRzoi3ewOdGeQzSUXHM9TQAuhSGYg4AzQoAUTjnQU5GaQ/eYLjl1pRIFAHC9j7aLavvg5X41Dbe8SBhhyIPhUpcahZ2ZJu7iON/0lu99OtRN/r2mOC4illI5bguz7kg0ryTPLN+Oq4QtZCrA4IIPUU4juUA7kjx+gP8AFVybiKP/ACYkUespf9gKaS67KJBuKNj3gsRAPzJqX8rF9jrpcv0XVLmTOUlEno4A/YCn0MolQOvQjNVHTrxb2DtEyuDgg9QajjxNdwyOkU0oRWIUbEIx9M015ohKn7Mx4rttfRoTHaM0BzFUNeLbyMr2jRP496E5x8VP8VJ2fGMUrbZrfn5xvz+jY/mlnqcb9jvp8i9Fo3DdijJwM1H6fq1jeHZBOvann2bDa30NPT32245DrVk0+CTTT0xanIzRFgG2+NGxwKTGOrHqa0wXQpLNg4wTQoAj9W1WLTUAYF5m9yMePqfIVStY4muppWiaYqM4McJ2qPiep/vpXPiLUGLzXZfBlbCE+C/xgD71nd3xJEsvY2UJncnAbO1SfT+xXn5Mt5G1PB3Y8cY1uuS5CWRlYqwRep2chTd5Ixzcgnzzms/1XiC8k2wi5VFUd4RDGT8etR0E27M8zs0a/qOdzeXOprp2+R/5CXCL/qWvWdgwWRw0hGdqd4/PyqOi4rhmcqkU4wCSSFAA+tUh7kSyM5B3Mcn409jvv8LIEcaNce8S43CNh05dDjGefLNUnBPsk89ejULjiS30DQYPxQkW9vR2iwYG+JCOrDPLp9fhUEOKLERJJIZFD5xlTn41Qu0n1G8e5vJ5JCTumlkbJP8Af0pvcTtNKXPdHQKOgA8KpeJUkvoSMlS2/s0aLirTpJVjUTEsfBKV/wBJ9KJKNK4PTDRnH2rP17S2tyAf68o5KOZVfP504s7JpBsc94jJOfdHjUnglDrPZotpqizJvt54pY92OzLZ5/DrVr0jie9ROzikEhX/ACpwWIH+k5B+v2rEb8r2iiM9yPuoP5q28B3V7LdbZi0karuRm5lR0PPypXLjzLHnIsn40jYbXifd/wBptjgHBMTZKn1Bx9iamrS+t7xN9vKrjoR0KnyI8KzxSUmQr+bun18v5p9BcPFKJLeQxyp0YePp6iqY+qr/AGMvpk/8S/daFMNL1FL21D7cSKdsirzwf9qFdypNbOJpp6Zl/F1hcXmhSQ2oJnCghfFsciPpWWGzkglMdyjRyJyKEYI+Nb5rVqba/nULlWPaxjOM56j5HP2qvXmm2Gp5/F26Sv0Jxhx8+teZ3fHTTR3uflSpMxi6glMssgUkAbi3pTXPhnkfXrWuXnBunSwmGKSWJSckZ3A/Wof/AKuEEgdNQJQfleLr96ss8Engv0Z9JE8e3eMblDD1BoRxyTybUBZsE9fACrtecA3JaSebU7dU6lmUqFHzo7Lghp7Nvwmp28gdirSoDyx4f350/wAsc7F+K/ooucDqRkV1WNkVHaLcrkhfXFXu39nGWHa6gpUHn/TP+9R1qOH5dWezuLme3RW2Qy9mFRwPU8xnzP1rFllraD4qT8kPaxyOFQIqMeSqtBDPLN2VrE7y5xiMbj9q0604V0q1GTC0rEdZHJ5fAVJWtnbWq7LW3ihXxCIBUKzr0VWB+yhaTwPfXZWbU3/DRfoHNyP2FXjTNNtdLthb2UQRM8+eSx8yaeZLEKisy9M45fWlpCwPaSHkOir4n+fhUqqrei8xMoNLO4lSW4ijLRW4/qYPMZ9PHA/ekITncD05k1eNKs00/TAsoAYgvMfDJ6/Tp8qoq4WNFUYAGTT5cSxpMTFl+RtHeTU5tNYNAcdqMH5dP3oU703SRqqNuYqsQAB8yeo/b60KeJtytGVePu8lg4mtRJY/iVHfgO4kfp/N/v8AKqnPaq7bl7jjxGa0GcLJG0bAFWGGHp41RpY3hkkickvGxUk+OD1qnVTpqiXS1tOSNkSaMnvbvPIzSO1k80P/AISP5p03dGPE8zRKobORy6muLwdhWdU0a61+8VL93SxjOIraJiDKf1sefLyHz5VO6fw3Po8EjWmmyxxOQXJlZySBjJzk9KtvDll3PxHZrvboW/KPAAVTuOvaLe8M8RmJ4xNpkf8ARdIgFcymPdncc8huTl8a756fujyzirP214Q6hMkrBVChm5ADJJ+1O7zhGbU7R1vLa2nTxR1DMPgc8j86zbT+PtZuNCN9DJDFeW57K4n7JT2kjEbCB0GVEhOAPc8M1dPZb7QLvjDibUrK5QwQJaLNbxoc7dpCuSfHJYH0xWx0qXmjL6lvhHWw0/8Aw+3Wze6mkWE7I947wXwBPjjp8AKdqsCNkAlh4tk4+vSprie1EM6XIOTJ3WOMZI/v7VAgEnl1rkyy4to6sVq4THfUZrvpq9tqtpCRld+5vQKC37gU3XkoHl96XYXQs757hgCVhZUX9TEgD5dc0RruWwyb7Hom+KdSCR/goSd7gGQj8q+A+f7fEVV0R5GCRqXdjhVHUnyo5ZXkd5pm3OxLMx8atXDekmAfi7pSJWHcQ/lB/n9qp56jJ+ie1gj9klpViLCySHIL9XYfmY9T/fhQp4So5EihXopdq0jz223vZCcYcQQcM6HNqMwDyDuQRk47SQ9B9iT6A1mvAusXWr219LqMzSXQuC7M3XDD9uX0pp7X9Y/HcTNp7E/hdLiUsoPvSONx/wDTt+9RHs5vmfV72CWQq1zBlWHUFT4fI/auTO+46en/ABf9l8V1kLbGDBWIbBzg+IpWTjFcCF00rbtyt2OI3PRc9EJ/Y/I8+vY55kDcRzxnGa4aWmdye0XbQSDYw4/5Y+1ZX7XuE7q5vrqeKKQ2140c8c8cbOIbhV2MsgUEhWQLhscivPHjeOHNetYlFvfb7Ng5CGcAKQeg3Alc58M5NW7dubl7o8a9fHScpnl5E1TPNmkez/XBwjqAlsrgPezxmFUjJKiMHvlThtp3leQz44xWiexPgO94YivNS1lBFe3SiKOHILRxg5546EkDl5AfK9G+iuNQuIY2yYgB8T4/cgVI9tFDB208iRpjJd2AA+Zp+5NeBNNckNxfgWkCjqZCftVVXO4Adalde1W31C7AtJVlhhGFdOasx64PQ1GRlVLO7BVUZLE4A9a8vqH3ZfB6PTrWMcdAPSmbnEjO5woHU/E5o+ykuZTKJZ4UHKMByNx/UQeWPAD458MUvi/XlkmksrdiYIW/4hlPvtnkg9B40jht6RR32rbNZ4e0I5W9vlIYHMUR8P8AU3r6eHx6WbkOVVj2b642v8I2d3M26ePMEzebJyz8xg/OrIvfYnwHSvTxwplJHm3TqtsUVBOTQo8gUKoIYF7ZNB1Ox4huNVWF5dNuyriVVyI32gFWI6e7kE+dUbStVl0zUre+g96Fw239Q8R8xmvWcwV02MoYNyIIyCKgL7gbhjUGMl1olmZG950TYT/5cVKsex5vRVILq11XTkurdllgmU8jz5HqCPsa4Bbi1BWLM0P/ACi2HT/uk9R6H6+FW214M0rT7eWLRYTZ7+Z77OpPqpP3FQ95pt3ZOfxELBB/mL3lx8fD54rhy4bh/o7ozTf9kRa6lZXkjww3CGZDiSFztdfip5/apO0v72xjeG1uNtu4x2bDIT1Q/l+HTyAqA1/h+y1xVkb+lcIMR3CDJA8j5j+xiqydD1/SVd1ur2cYwgtp2Ix57c5B+A+dLPjzNaKqHkpS0v74NAjmniffbOFk/UV3cvHl40z1C/s4XE+rX0XaDo9zKuc/6R0HwUCs3a31K5dYZJNYLE42yGU/Y13XhjUbp1QolpaoMm4uRtJ8zt6n54+NbK2tN+CnVdNeBpvT39PZap+LrWW4S00qGbULpu6ioNifNj4eoBFT1nbO22W7cSyDoijEaH0HifU8/LFNuEOF4re2EmkQm5MnvXbEAPjlyPkCOg/ernZcMoYj/iMu/dnMcJKgZ/1DmftTTiqn+K/6cryqV+TMx454tTTIXsNPkDXrjDMDyhB/+R+1Zqk1xddlawo80hOESNSzMT6DmT9+dej4vZ1wph86PGwZtxDyO2T5nJ51M6doWk6Ou3StNtLUnlmKIKcfHrXVGDtWjlyZnbIL2VcP3XD3CMVtqClLmeVp5I/FNwACn1wBn1q4AAUFGB6UkZZs+A6VdLSIhsuTmhSqFaAnbzyedGRkEUTnA5dTQXIGDQAYAAxRMuSD5eFR15rel2cm271K0gx4STKD9M1B3vtH4btrhrdLt7h1By0MZZBj/V0+lZ3JG6ZlXtSOp2nGV9caY14kDFe9Bu27goDDl6g1dPZNDPrelX0nEEVwZ1uB2XaF0PZlR0HLlkNXdZ0vP+Lik3pMS4kj5hskGpjhu4jt9SSJ5QjXO5EVjgsR3uQPoDSfFPJqy1wieXQtNjHK3yB13uxH3NeZNeh1OfXbsSW16Ue5kMSFHKhSx27fDGMdK9Pa3dJa6VPI7qm5ezUscZZu6B9TVJkUZKruHUe6efKteOXwHyNck57MoWg4J0yGWPs5URg8eMbSXY8x54Iq0FQRgVn9nxfpnDgmttRmfvtvCxrvKk9cgfKrHp/GPD19Cjwavajd0SVxG/zVsGtTS8GeX5J+k7e9muUE8dwDJDKkieaMGH2ro7HGB1NaYKIyMUAABigowMGkglnPkK0A2Tcc5oUqhQA01K7t9Nsbi/vH2QW8bSSN5ADJrz/xXx9qmu3bZleGx3dy1jchSv8ArI94n6Vr/tTjeXgbUkRiq7UMhH6AwLfavNcs6iZsR7U/KAc8qjk36HgdTXMkshYn4AeA8KCXLLG6gAO35x1x4ikhoY7UvJhmk5Ivl61wiYzSLHECzN6VLtY+x1BqN5ZAm2uZoR4iNyoPxxTvR9TvLjirSbtpZXlS8iEW5yx5sAcE+HM1GXIEtykMCF2zsVI8sXb5fsK1L2Z+zXUI9Uttb4gj/DJAQ8Fq3vlvAsPygdcdfhTynwK2uSb9vF1Lb6Fp0aEhJbo5bPIMEOM/U1jFtrGpxoYF1C7VMY29s2P3r0nx3wvDxboL6fLL2MqOJYJcZ2OARz9CCQfjXnrijhrUuGpIbbU7N4/03ajKSHyDenl1p7TMnXsZXFy0yKmMIOZAPvN5mhBcNE4YqGwDgHwPga5WX5ppsNDGMnn7x8BXIzoxLAbQTnGOlRcsfZI2WrXljdfirWeWCfOe0icqf/utu9mPG7cRq9hqTKdQgj3q6jAmTOCceBBxnHmKwe5aK3gEe3dM3eJ/SPAVa/Y4s8nH1nJHnakUrSeibCP/AHFaaNpmVpno0jI5UFGBQUEDn1pOdz8ugrpJBspJznFClUKAOFzbR3UMkFwiyQyKUdD0ZSMEGvP3Fvsy1XQbuSexRbzSA25f6qq6r1wwbxHmOtChSWvAyZUjYajfXZjgtld/dVMoMY6Dmf5q6cOeyviHUIt152GnxPyMhkEjbT1wq8s/OhQqcLfI1PRrHCHAmi8KxhrKHtbwjD3c3Nz8PBR6CrOq4yT1NChV0tEwMu7l4VxvLK2vrV7W8gjngkG145F3Kw+FChQBlnFfsfSVC/C90lsAS34SckqT6PzI+eazbUeEte0K4J1PTlKrnDLLGwz4eOTQoVK0kOmNNL0HWtcvOzsLUSSucsd6IB8ya3j2acDjhOxea8KSancgds6EkIB0UE9fU+NChRj+wpl2OccutBV2ihQqoglgxPI8qFChQB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data:image/jpeg;base64,/9j/4AAQSkZJRgABAQAAAQABAAD/2wBDAAkGBwgHBgkIBwgKCgkLDRYPDQwMDRsUFRAWIB0iIiAdHx8kKDQsJCYxJx8fLT0tMTU3Ojo6Iys/RD84QzQ5Ojf/2wBDAQoKCg0MDRoPDxo3JR8lNzc3Nzc3Nzc3Nzc3Nzc3Nzc3Nzc3Nzc3Nzc3Nzc3Nzc3Nzc3Nzc3Nzc3Nzc3Nzc3Nzf/wAARCACnAHUDASIAAhEBAxEB/8QAHAAAAAcBAQAAAAAAAAAAAAAAAAECBAUGBwMI/8QAQRAAAgEDAgMFBgUCBAILAAAAAQIDAAQRBRIGITETIkFRYQcycYGRoRRCUrHBI/AVQ2LRJFMWFzRygpKissLh8f/EABkBAAMBAQEAAAAAAAAAAAAAAAACAwEEBf/EACYRAAMAAgEEAgICAwAAAAAAAAABAgMRMQQSIUETUSJhFHEyQoH/2gAMAwEAAhEDEQA/ANwY4GaQZAkZeQ4AGSfKjYFmwelNNWyLUEEhQw3Y8uf84oA4Pe/jH7CKKbaepUgHH8CuF5pqWsfbQk4B5+BGfUU90dEFoHGNzE7j8CQBXDVrgMOwQ5wcv/AoFfHk52V3MMAsXA/K3M/I/wC9Sqyq4UxnIaoC3JDH5fvUxYZDzKemQw9M/wD5QEseeFJUlsnwoNnGB40ajAxQMEzYHrRjpzpIXc+W8OlG2ccqACVssQOgpTHA50SLtGKIgs/PoKAFLkjn1ot2WwKNuQ5UlFx16mgBdCkMWB5DNCgBTHAzRDvDmOtEQWYeVK6DlQAzumS0hIgREZzgbRjn5/SoWQ97A54qV1IYMRPiW/v96i1GZD8aBKO9rGSwGPHJqUsuSM/UyNlfh0H+/wA6j4jiOTb7+Dj6VKwBdqlfdCjb8KDZO1JVtxOOlE5OMLzzRooUYFAwGbaPWlDpSANz5I5CjckDIoAAbLYA+dGxwKJF2j1PWiYbmAxyFAClyRzoi3ewOdGeQzSUXHM9TQAuhSGYg4AzQoAUTjnQU5GaQ/eYLjl1pRIFAHC9j7aLavvg5X41Dbe8SBhhyIPhUpcahZ2ZJu7iON/0lu99OtRN/r2mOC4illI5bguz7kg0ryTPLN+Oq4QtZCrA4IIPUU4juUA7kjx+gP8AFVybiKP/ACYkUespf9gKaS67KJBuKNj3gsRAPzJqX8rF9jrpcv0XVLmTOUlEno4A/YCn0MolQOvQjNVHTrxb2DtEyuDgg9QajjxNdwyOkU0oRWIUbEIx9M015ohKn7Mx4rttfRoTHaM0BzFUNeLbyMr2jRP496E5x8VP8VJ2fGMUrbZrfn5xvz+jY/mlnqcb9jvp8i9Fo3DdijJwM1H6fq1jeHZBOvann2bDa30NPT32245DrVk0+CTTT0xanIzRFgG2+NGxwKTGOrHqa0wXQpLNg4wTQoAj9W1WLTUAYF5m9yMePqfIVStY4muppWiaYqM4McJ2qPiep/vpXPiLUGLzXZfBlbCE+C/xgD71nd3xJEsvY2UJncnAbO1SfT+xXn5Mt5G1PB3Y8cY1uuS5CWRlYqwRep2chTd5Ixzcgnzzms/1XiC8k2wi5VFUd4RDGT8etR0E27M8zs0a/qOdzeXOprp2+R/5CXCL/qWvWdgwWRw0hGdqd4/PyqOi4rhmcqkU4wCSSFAA+tUh7kSyM5B3Mcn409jvv8LIEcaNce8S43CNh05dDjGefLNUnBPsk89ejULjiS30DQYPxQkW9vR2iwYG+JCOrDPLp9fhUEOKLERJJIZFD5xlTn41Qu0n1G8e5vJ5JCTumlkbJP8Af0pvcTtNKXPdHQKOgA8KpeJUkvoSMlS2/s0aLirTpJVjUTEsfBKV/wBJ9KJKNK4PTDRnH2rP17S2tyAf68o5KOZVfP504s7JpBsc94jJOfdHjUnglDrPZotpqizJvt54pY92OzLZ5/DrVr0jie9ROzikEhX/ACpwWIH+k5B+v2rEb8r2iiM9yPuoP5q28B3V7LdbZi0karuRm5lR0PPypXLjzLHnIsn40jYbXifd/wBptjgHBMTZKn1Bx9iamrS+t7xN9vKrjoR0KnyI8KzxSUmQr+bun18v5p9BcPFKJLeQxyp0YePp6iqY+qr/AGMvpk/8S/daFMNL1FL21D7cSKdsirzwf9qFdypNbOJpp6Zl/F1hcXmhSQ2oJnCghfFsciPpWWGzkglMdyjRyJyKEYI+Nb5rVqba/nULlWPaxjOM56j5HP2qvXmm2Gp5/F26Sv0Jxhx8+teZ3fHTTR3uflSpMxi6glMssgUkAbi3pTXPhnkfXrWuXnBunSwmGKSWJSckZ3A/Wof/AKuEEgdNQJQfleLr96ss8Engv0Z9JE8e3eMblDD1BoRxyTybUBZsE9fACrtecA3JaSebU7dU6lmUqFHzo7Lghp7Nvwmp28gdirSoDyx4f350/wAsc7F+K/ooucDqRkV1WNkVHaLcrkhfXFXu39nGWHa6gpUHn/TP+9R1qOH5dWezuLme3RW2Qy9mFRwPU8xnzP1rFllraD4qT8kPaxyOFQIqMeSqtBDPLN2VrE7y5xiMbj9q0604V0q1GTC0rEdZHJ5fAVJWtnbWq7LW3ihXxCIBUKzr0VWB+yhaTwPfXZWbU3/DRfoHNyP2FXjTNNtdLthb2UQRM8+eSx8yaeZLEKisy9M45fWlpCwPaSHkOir4n+fhUqqrei8xMoNLO4lSW4ijLRW4/qYPMZ9PHA/ekITncD05k1eNKs00/TAsoAYgvMfDJ6/Tp8qoq4WNFUYAGTT5cSxpMTFl+RtHeTU5tNYNAcdqMH5dP3oU703SRqqNuYqsQAB8yeo/b60KeJtytGVePu8lg4mtRJY/iVHfgO4kfp/N/v8AKqnPaq7bl7jjxGa0GcLJG0bAFWGGHp41RpY3hkkickvGxUk+OD1qnVTpqiXS1tOSNkSaMnvbvPIzSO1k80P/AISP5p03dGPE8zRKobORy6muLwdhWdU0a61+8VL93SxjOIraJiDKf1sefLyHz5VO6fw3Po8EjWmmyxxOQXJlZySBjJzk9KtvDll3PxHZrvboW/KPAAVTuOvaLe8M8RmJ4xNpkf8ARdIgFcymPdncc8huTl8a756fujyzirP214Q6hMkrBVChm5ADJJ+1O7zhGbU7R1vLa2nTxR1DMPgc8j86zbT+PtZuNCN9DJDFeW57K4n7JT2kjEbCB0GVEhOAPc8M1dPZb7QLvjDibUrK5QwQJaLNbxoc7dpCuSfHJYH0xWx0qXmjL6lvhHWw0/8Aw+3Wze6mkWE7I947wXwBPjjp8AKdqsCNkAlh4tk4+vSprie1EM6XIOTJ3WOMZI/v7VAgEnl1rkyy4to6sVq4THfUZrvpq9tqtpCRld+5vQKC37gU3XkoHl96XYXQs757hgCVhZUX9TEgD5dc0RruWwyb7Hom+KdSCR/goSd7gGQj8q+A+f7fEVV0R5GCRqXdjhVHUnyo5ZXkd5pm3OxLMx8atXDekmAfi7pSJWHcQ/lB/n9qp56jJ+ie1gj9klpViLCySHIL9XYfmY9T/fhQp4So5EihXopdq0jz223vZCcYcQQcM6HNqMwDyDuQRk47SQ9B9iT6A1mvAusXWr219LqMzSXQuC7M3XDD9uX0pp7X9Y/HcTNp7E/hdLiUsoPvSONx/wDTt+9RHs5vmfV72CWQq1zBlWHUFT4fI/auTO+46en/ABf9l8V1kLbGDBWIbBzg+IpWTjFcCF00rbtyt2OI3PRc9EJ/Y/I8+vY55kDcRzxnGa4aWmdye0XbQSDYw4/5Y+1ZX7XuE7q5vrqeKKQ2140c8c8cbOIbhV2MsgUEhWQLhscivPHjeOHNetYlFvfb7Ng5CGcAKQeg3Alc58M5NW7dubl7o8a9fHScpnl5E1TPNmkez/XBwjqAlsrgPezxmFUjJKiMHvlThtp3leQz44xWiexPgO94YivNS1lBFe3SiKOHILRxg5546EkDl5AfK9G+iuNQuIY2yYgB8T4/cgVI9tFDB208iRpjJd2AA+Zp+5NeBNNckNxfgWkCjqZCftVVXO4Adalde1W31C7AtJVlhhGFdOasx64PQ1GRlVLO7BVUZLE4A9a8vqH3ZfB6PTrWMcdAPSmbnEjO5woHU/E5o+ykuZTKJZ4UHKMByNx/UQeWPAD458MUvi/XlkmksrdiYIW/4hlPvtnkg9B40jht6RR32rbNZ4e0I5W9vlIYHMUR8P8AU3r6eHx6WbkOVVj2b642v8I2d3M26ePMEzebJyz8xg/OrIvfYnwHSvTxwplJHm3TqtsUVBOTQo8gUKoIYF7ZNB1Ox4huNVWF5dNuyriVVyI32gFWI6e7kE+dUbStVl0zUre+g96Fw239Q8R8xmvWcwV02MoYNyIIyCKgL7gbhjUGMl1olmZG950TYT/5cVKsex5vRVILq11XTkurdllgmU8jz5HqCPsa4Bbi1BWLM0P/ACi2HT/uk9R6H6+FW214M0rT7eWLRYTZ7+Z77OpPqpP3FQ95pt3ZOfxELBB/mL3lx8fD54rhy4bh/o7ozTf9kRa6lZXkjww3CGZDiSFztdfip5/apO0v72xjeG1uNtu4x2bDIT1Q/l+HTyAqA1/h+y1xVkb+lcIMR3CDJA8j5j+xiqydD1/SVd1ur2cYwgtp2Ix57c5B+A+dLPjzNaKqHkpS0v74NAjmniffbOFk/UV3cvHl40z1C/s4XE+rX0XaDo9zKuc/6R0HwUCs3a31K5dYZJNYLE42yGU/Y13XhjUbp1QolpaoMm4uRtJ8zt6n54+NbK2tN+CnVdNeBpvT39PZap+LrWW4S00qGbULpu6ioNifNj4eoBFT1nbO22W7cSyDoijEaH0HifU8/LFNuEOF4re2EmkQm5MnvXbEAPjlyPkCOg/ernZcMoYj/iMu/dnMcJKgZ/1DmftTTiqn+K/6cryqV+TMx454tTTIXsNPkDXrjDMDyhB/+R+1Zqk1xddlawo80hOESNSzMT6DmT9+dej4vZ1wph86PGwZtxDyO2T5nJ51M6doWk6Ou3StNtLUnlmKIKcfHrXVGDtWjlyZnbIL2VcP3XD3CMVtqClLmeVp5I/FNwACn1wBn1q4AAUFGB6UkZZs+A6VdLSIhsuTmhSqFaAnbzyedGRkEUTnA5dTQXIGDQAYAAxRMuSD5eFR15rel2cm271K0gx4STKD9M1B3vtH4btrhrdLt7h1By0MZZBj/V0+lZ3JG6ZlXtSOp2nGV9caY14kDFe9Bu27goDDl6g1dPZNDPrelX0nEEVwZ1uB2XaF0PZlR0HLlkNXdZ0vP+Lik3pMS4kj5hskGpjhu4jt9SSJ5QjXO5EVjgsR3uQPoDSfFPJqy1wieXQtNjHK3yB13uxH3NeZNeh1OfXbsSW16Ue5kMSFHKhSx27fDGMdK9Pa3dJa6VPI7qm5ezUscZZu6B9TVJkUZKruHUe6efKteOXwHyNck57MoWg4J0yGWPs5URg8eMbSXY8x54Iq0FQRgVn9nxfpnDgmttRmfvtvCxrvKk9cgfKrHp/GPD19Cjwavajd0SVxG/zVsGtTS8GeX5J+k7e9muUE8dwDJDKkieaMGH2ro7HGB1NaYKIyMUAABigowMGkglnPkK0A2Tcc5oUqhQA01K7t9Nsbi/vH2QW8bSSN5ADJrz/xXx9qmu3bZleGx3dy1jchSv8ArI94n6Vr/tTjeXgbUkRiq7UMhH6AwLfavNcs6iZsR7U/KAc8qjk36HgdTXMkshYn4AeA8KCXLLG6gAO35x1x4ikhoY7UvJhmk5Ivl61wiYzSLHECzN6VLtY+x1BqN5ZAm2uZoR4iNyoPxxTvR9TvLjirSbtpZXlS8iEW5yx5sAcE+HM1GXIEtykMCF2zsVI8sXb5fsK1L2Z+zXUI9Uttb4gj/DJAQ8Fq3vlvAsPygdcdfhTynwK2uSb9vF1Lb6Fp0aEhJbo5bPIMEOM/U1jFtrGpxoYF1C7VMY29s2P3r0nx3wvDxboL6fLL2MqOJYJcZ2OARz9CCQfjXnrijhrUuGpIbbU7N4/03ajKSHyDenl1p7TMnXsZXFy0yKmMIOZAPvN5mhBcNE4YqGwDgHwPga5WX5ppsNDGMnn7x8BXIzoxLAbQTnGOlRcsfZI2WrXljdfirWeWCfOe0icqf/utu9mPG7cRq9hqTKdQgj3q6jAmTOCceBBxnHmKwe5aK3gEe3dM3eJ/SPAVa/Y4s8nH1nJHnakUrSeibCP/AHFaaNpmVpno0jI5UFGBQUEDn1pOdz8ugrpJBspJznFClUKAOFzbR3UMkFwiyQyKUdD0ZSMEGvP3Fvsy1XQbuSexRbzSA25f6qq6r1wwbxHmOtChSWvAyZUjYajfXZjgtld/dVMoMY6Dmf5q6cOeyviHUIt152GnxPyMhkEjbT1wq8s/OhQqcLfI1PRrHCHAmi8KxhrKHtbwjD3c3Nz8PBR6CrOq4yT1NChV0tEwMu7l4VxvLK2vrV7W8gjngkG145F3Kw+FChQBlnFfsfSVC/C90lsAS34SckqT6PzI+eazbUeEte0K4J1PTlKrnDLLGwz4eOTQoVK0kOmNNL0HWtcvOzsLUSSucsd6IB8ya3j2acDjhOxea8KSancgds6EkIB0UE9fU+NChRj+wpl2OccutBV2ihQqoglgxPI8qFChQB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 descr="Coffee Cup Clip Art">
            <a:hlinkClick r:id="rId3" tooltip="Coffee Cup Clip Art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700808"/>
            <a:ext cx="2448272" cy="35974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19872" y="54868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+mn-lt"/>
              </a:rPr>
              <a:t>Break!!</a:t>
            </a:r>
            <a:endParaRPr lang="en-GB" sz="40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4225</TotalTime>
  <Words>1744</Words>
  <Application>Microsoft Office PowerPoint</Application>
  <PresentationFormat>On-screen Show (4:3)</PresentationFormat>
  <Paragraphs>404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 Adult Social Care Workforce Development            Interview Techniques    Stephanie Charles Lisa Koc Sharon Middleton  </vt:lpstr>
      <vt:lpstr>  Welcome and introductions…  </vt:lpstr>
      <vt:lpstr>Objectives…</vt:lpstr>
      <vt:lpstr>Before we get going … Icebreaker</vt:lpstr>
      <vt:lpstr>Slide 5</vt:lpstr>
      <vt:lpstr>     Skills for an interviewee …?</vt:lpstr>
      <vt:lpstr>Slide 7</vt:lpstr>
      <vt:lpstr>Slide 8</vt:lpstr>
      <vt:lpstr>Slide 9</vt:lpstr>
      <vt:lpstr>Slide 10</vt:lpstr>
      <vt:lpstr>Slide 11</vt:lpstr>
      <vt:lpstr>     Key documents for this process …?</vt:lpstr>
      <vt:lpstr>Slide 13</vt:lpstr>
      <vt:lpstr>Slide 14</vt:lpstr>
      <vt:lpstr>Slide 15</vt:lpstr>
      <vt:lpstr>     Lets have a go… Activity</vt:lpstr>
      <vt:lpstr>Slide 17</vt:lpstr>
      <vt:lpstr>Slide 18</vt:lpstr>
    </vt:vector>
  </TitlesOfParts>
  <Company>Walsall 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BUSINESS SUPPORT SERVICES</dc:title>
  <dc:creator>HancockK</dc:creator>
  <cp:lastModifiedBy>Charlesstephanie</cp:lastModifiedBy>
  <cp:revision>293</cp:revision>
  <dcterms:created xsi:type="dcterms:W3CDTF">2006-05-03T08:30:45Z</dcterms:created>
  <dcterms:modified xsi:type="dcterms:W3CDTF">2012-10-30T11:32:44Z</dcterms:modified>
</cp:coreProperties>
</file>