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2" r:id="rId2"/>
  </p:sldMasterIdLst>
  <p:notesMasterIdLst>
    <p:notesMasterId r:id="rId44"/>
  </p:notesMasterIdLst>
  <p:handoutMasterIdLst>
    <p:handoutMasterId r:id="rId45"/>
  </p:handoutMasterIdLst>
  <p:sldIdLst>
    <p:sldId id="346" r:id="rId3"/>
    <p:sldId id="380" r:id="rId4"/>
    <p:sldId id="381" r:id="rId5"/>
    <p:sldId id="382" r:id="rId6"/>
    <p:sldId id="347" r:id="rId7"/>
    <p:sldId id="313" r:id="rId8"/>
    <p:sldId id="316" r:id="rId9"/>
    <p:sldId id="348" r:id="rId10"/>
    <p:sldId id="349" r:id="rId11"/>
    <p:sldId id="350" r:id="rId12"/>
    <p:sldId id="351" r:id="rId13"/>
    <p:sldId id="352" r:id="rId14"/>
    <p:sldId id="353" r:id="rId15"/>
    <p:sldId id="354" r:id="rId16"/>
    <p:sldId id="355" r:id="rId17"/>
    <p:sldId id="356" r:id="rId18"/>
    <p:sldId id="357" r:id="rId19"/>
    <p:sldId id="358" r:id="rId20"/>
    <p:sldId id="37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45" r:id="rId36"/>
    <p:sldId id="373" r:id="rId37"/>
    <p:sldId id="374" r:id="rId38"/>
    <p:sldId id="379" r:id="rId39"/>
    <p:sldId id="376" r:id="rId40"/>
    <p:sldId id="332" r:id="rId41"/>
    <p:sldId id="303" r:id="rId42"/>
    <p:sldId id="314" r:id="rId43"/>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450" autoAdjust="0"/>
  </p:normalViewPr>
  <p:slideViewPr>
    <p:cSldViewPr>
      <p:cViewPr varScale="1">
        <p:scale>
          <a:sx n="88" d="100"/>
          <a:sy n="88" d="100"/>
        </p:scale>
        <p:origin x="-6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8"/>
    </p:cViewPr>
  </p:sorterViewPr>
  <p:notesViewPr>
    <p:cSldViewPr>
      <p:cViewPr varScale="1">
        <p:scale>
          <a:sx n="82" d="100"/>
          <a:sy n="82" d="100"/>
        </p:scale>
        <p:origin x="-2016" y="-90"/>
      </p:cViewPr>
      <p:guideLst>
        <p:guide orient="horz" pos="3144"/>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10D2AB9-AA63-4A28-97A5-CAA7FE4A307E}" type="datetimeFigureOut">
              <a:rPr lang="en-GB" smtClean="0"/>
              <a:pPr/>
              <a:t>25/03/2014</a:t>
            </a:fld>
            <a:endParaRPr lang="en-GB"/>
          </a:p>
        </p:txBody>
      </p:sp>
      <p:sp>
        <p:nvSpPr>
          <p:cNvPr id="4" name="Footer Placeholder 3"/>
          <p:cNvSpPr>
            <a:spLocks noGrp="1"/>
          </p:cNvSpPr>
          <p:nvPr>
            <p:ph type="ftr" sz="quarter" idx="2"/>
          </p:nvPr>
        </p:nvSpPr>
        <p:spPr>
          <a:xfrm>
            <a:off x="0" y="94821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82138"/>
            <a:ext cx="2946400" cy="498475"/>
          </a:xfrm>
          <a:prstGeom prst="rect">
            <a:avLst/>
          </a:prstGeom>
        </p:spPr>
        <p:txBody>
          <a:bodyPr vert="horz" lIns="91440" tIns="45720" rIns="91440" bIns="45720" rtlCol="0" anchor="b"/>
          <a:lstStyle>
            <a:lvl1pPr algn="r">
              <a:defRPr sz="1200"/>
            </a:lvl1pPr>
          </a:lstStyle>
          <a:p>
            <a:fld id="{9CD9CEDD-E3AC-495B-B1DC-DFFC7BB3BE5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9110"/>
          </a:xfrm>
          <a:prstGeom prst="rect">
            <a:avLst/>
          </a:prstGeom>
        </p:spPr>
        <p:txBody>
          <a:bodyPr vert="horz" lIns="91440" tIns="45720" rIns="91440" bIns="45720" rtlCol="0"/>
          <a:lstStyle>
            <a:lvl1pPr algn="r">
              <a:defRPr sz="1200"/>
            </a:lvl1pPr>
          </a:lstStyle>
          <a:p>
            <a:fld id="{EB941E83-B9AD-49AC-A1B4-9C325794DB89}" type="datetimeFigureOut">
              <a:rPr lang="en-GB" smtClean="0"/>
              <a:pPr/>
              <a:t>25/03/2014</a:t>
            </a:fld>
            <a:endParaRPr lang="en-GB"/>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81358"/>
            <a:ext cx="2945659" cy="4991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81358"/>
            <a:ext cx="2945659" cy="499110"/>
          </a:xfrm>
          <a:prstGeom prst="rect">
            <a:avLst/>
          </a:prstGeom>
        </p:spPr>
        <p:txBody>
          <a:bodyPr vert="horz" lIns="91440" tIns="45720" rIns="91440" bIns="45720" rtlCol="0" anchor="b"/>
          <a:lstStyle>
            <a:lvl1pPr algn="r">
              <a:defRPr sz="1200"/>
            </a:lvl1pPr>
          </a:lstStyle>
          <a:p>
            <a:fld id="{C8A709AE-D159-4CDA-A5A1-1E539281B8C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8A709AE-D159-4CDA-A5A1-1E539281B8CB}"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 Balance between independence and safety</a:t>
            </a:r>
          </a:p>
          <a:p>
            <a:r>
              <a:rPr lang="en-GB" dirty="0" smtClean="0"/>
              <a:t>2Wandering in not harmful when done in safe environment, healthy outlet for person with dementia</a:t>
            </a:r>
          </a:p>
          <a:p>
            <a:r>
              <a:rPr lang="en-GB" dirty="0" smtClean="0"/>
              <a:t>3No device or system can guarantee that a person with</a:t>
            </a:r>
            <a:r>
              <a:rPr lang="en-GB" baseline="0" dirty="0" smtClean="0"/>
              <a:t> dementia will get lost of found.  But may keep them safer</a:t>
            </a:r>
          </a:p>
          <a:p>
            <a:r>
              <a:rPr lang="en-GB" baseline="0" dirty="0" smtClean="0"/>
              <a:t>4 Consider the benefits drawbacks and safety needs</a:t>
            </a:r>
          </a:p>
          <a:p>
            <a:r>
              <a:rPr lang="en-GB" dirty="0" smtClean="0"/>
              <a:t>5 Early discussions with family members</a:t>
            </a:r>
            <a:r>
              <a:rPr lang="en-GB" baseline="0" dirty="0" smtClean="0"/>
              <a:t> or caregivers to have discussion as part of planning for the future</a:t>
            </a:r>
          </a:p>
          <a:p>
            <a:r>
              <a:rPr lang="en-GB" baseline="0" dirty="0" smtClean="0"/>
              <a:t>6 Location devices personal freedom </a:t>
            </a:r>
            <a:r>
              <a:rPr lang="en-GB" baseline="0" smtClean="0"/>
              <a:t>and safety, </a:t>
            </a:r>
            <a:r>
              <a:rPr lang="en-GB" baseline="0" dirty="0" smtClean="0"/>
              <a:t>give family members more peace of mind?  Others may feel it is an invasion of privacy  </a:t>
            </a:r>
            <a:endParaRPr lang="en-GB" dirty="0"/>
          </a:p>
        </p:txBody>
      </p:sp>
      <p:sp>
        <p:nvSpPr>
          <p:cNvPr id="4" name="Slide Number Placeholder 3"/>
          <p:cNvSpPr>
            <a:spLocks noGrp="1"/>
          </p:cNvSpPr>
          <p:nvPr>
            <p:ph type="sldNum" sz="quarter" idx="10"/>
          </p:nvPr>
        </p:nvSpPr>
        <p:spPr/>
        <p:txBody>
          <a:bodyPr/>
          <a:lstStyle/>
          <a:p>
            <a:fld id="{C8A709AE-D159-4CDA-A5A1-1E539281B8CB}"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GB" baseline="0" dirty="0" smtClean="0"/>
              <a:t>Would not know how to use the device</a:t>
            </a:r>
          </a:p>
          <a:p>
            <a:pPr marL="228600" indent="-228600">
              <a:buAutoNum type="arabicPeriod"/>
            </a:pPr>
            <a:r>
              <a:rPr lang="en-GB" baseline="0" dirty="0" smtClean="0"/>
              <a:t>Wife would be treated like a criminal </a:t>
            </a:r>
          </a:p>
          <a:p>
            <a:pPr marL="228600" indent="-228600">
              <a:buAutoNum type="arabicPeriod"/>
            </a:pPr>
            <a:r>
              <a:rPr lang="en-GB" baseline="0" dirty="0" smtClean="0"/>
              <a:t>How would we afford such a device </a:t>
            </a:r>
          </a:p>
          <a:p>
            <a:pPr marL="228600" indent="-228600">
              <a:buAutoNum type="arabicPeriod"/>
            </a:pPr>
            <a:r>
              <a:rPr lang="en-GB" baseline="0" dirty="0" smtClean="0"/>
              <a:t>You will need to convince/</a:t>
            </a:r>
            <a:r>
              <a:rPr lang="en-GB" baseline="0" dirty="0" err="1" smtClean="0"/>
              <a:t>reasure</a:t>
            </a:r>
            <a:r>
              <a:rPr lang="en-GB" baseline="0" dirty="0" smtClean="0"/>
              <a:t> him it is a good idea</a:t>
            </a:r>
            <a:endParaRPr lang="en-GB" dirty="0"/>
          </a:p>
        </p:txBody>
      </p:sp>
      <p:sp>
        <p:nvSpPr>
          <p:cNvPr id="4" name="Slide Number Placeholder 3"/>
          <p:cNvSpPr>
            <a:spLocks noGrp="1"/>
          </p:cNvSpPr>
          <p:nvPr>
            <p:ph type="sldNum" sz="quarter" idx="10"/>
          </p:nvPr>
        </p:nvSpPr>
        <p:spPr/>
        <p:txBody>
          <a:bodyPr/>
          <a:lstStyle/>
          <a:p>
            <a:fld id="{C8A709AE-D159-4CDA-A5A1-1E539281B8CB}" type="slidenum">
              <a:rPr lang="en-GB" smtClean="0"/>
              <a:pPr/>
              <a:t>24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GB" baseline="0" dirty="0" smtClean="0"/>
              <a:t>Would not know how to use the device</a:t>
            </a:r>
          </a:p>
          <a:p>
            <a:pPr marL="228600" indent="-228600">
              <a:buAutoNum type="arabicPeriod"/>
            </a:pPr>
            <a:r>
              <a:rPr lang="en-GB" baseline="0" dirty="0" smtClean="0"/>
              <a:t>Wife would be treated like a criminal </a:t>
            </a:r>
          </a:p>
          <a:p>
            <a:pPr marL="228600" indent="-228600">
              <a:buAutoNum type="arabicPeriod"/>
            </a:pPr>
            <a:r>
              <a:rPr lang="en-GB" baseline="0" dirty="0" smtClean="0"/>
              <a:t>How would we afford such a device </a:t>
            </a:r>
          </a:p>
          <a:p>
            <a:pPr marL="228600" indent="-228600">
              <a:buAutoNum type="arabicPeriod"/>
            </a:pPr>
            <a:r>
              <a:rPr lang="en-GB" baseline="0" dirty="0" smtClean="0"/>
              <a:t>You will need to convince/</a:t>
            </a:r>
            <a:r>
              <a:rPr lang="en-GB" baseline="0" dirty="0" err="1" smtClean="0"/>
              <a:t>reasure</a:t>
            </a:r>
            <a:r>
              <a:rPr lang="en-GB" baseline="0" dirty="0" smtClean="0"/>
              <a:t> him it is a good idea</a:t>
            </a:r>
            <a:endParaRPr lang="en-GB" dirty="0"/>
          </a:p>
        </p:txBody>
      </p:sp>
      <p:sp>
        <p:nvSpPr>
          <p:cNvPr id="4" name="Slide Number Placeholder 3"/>
          <p:cNvSpPr>
            <a:spLocks noGrp="1"/>
          </p:cNvSpPr>
          <p:nvPr>
            <p:ph type="sldNum" sz="quarter" idx="10"/>
          </p:nvPr>
        </p:nvSpPr>
        <p:spPr/>
        <p:txBody>
          <a:bodyPr/>
          <a:lstStyle/>
          <a:p>
            <a:fld id="{C8A709AE-D159-4CDA-A5A1-1E539281B8CB}" type="slidenum">
              <a:rPr lang="en-GB" smtClean="0"/>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C67452D-FB26-479A-B76D-A8621CCE1182}" type="slidenum">
              <a:rPr lang="en-GB" smtClean="0">
                <a:latin typeface="Times New Roman" pitchFamily="18" charset="0"/>
              </a:rPr>
              <a:pPr/>
              <a:t>35</a:t>
            </a:fld>
            <a:endParaRPr lang="en-GB"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dirty="0" err="1" smtClean="0">
                <a:latin typeface="Arial" charset="0"/>
              </a:rPr>
              <a:t>Ivi</a:t>
            </a:r>
            <a:r>
              <a:rPr lang="en-US" dirty="0" smtClean="0">
                <a:latin typeface="Arial" charset="0"/>
              </a:rPr>
              <a:t> =</a:t>
            </a:r>
            <a:r>
              <a:rPr lang="en-US" baseline="0" dirty="0" smtClean="0">
                <a:latin typeface="Arial" charset="0"/>
              </a:rPr>
              <a:t> </a:t>
            </a:r>
            <a:r>
              <a:rPr lang="en-US" baseline="0" dirty="0" err="1" smtClean="0">
                <a:latin typeface="Arial" charset="0"/>
              </a:rPr>
              <a:t>ivee</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7276D-4CE0-493B-9A1B-F7DD88563FC7}" type="slidenum">
              <a:rPr lang="en-GB"/>
              <a:pPr/>
              <a:t>38</a:t>
            </a:fld>
            <a:endParaRPr lang="en-GB"/>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r>
              <a:rPr lang="en-GB" dirty="0"/>
              <a:t>This makes a Connect Lifeline in a home so much more than just a pendant alarm. </a:t>
            </a:r>
          </a:p>
          <a:p>
            <a:endParaRPr lang="en-GB" dirty="0" smtClean="0"/>
          </a:p>
          <a:p>
            <a:r>
              <a:rPr lang="en-GB" dirty="0" smtClean="0"/>
              <a:t>35 </a:t>
            </a:r>
            <a:r>
              <a:rPr lang="en-GB" dirty="0"/>
              <a:t>sensors would probably be used for more than one person but the unit is intelligent enough to identify who, what and where and forward that info on.</a:t>
            </a:r>
          </a:p>
          <a:p>
            <a:endParaRPr lang="en-GB" dirty="0" smtClean="0"/>
          </a:p>
          <a:p>
            <a:r>
              <a:rPr lang="en-GB" dirty="0" smtClean="0"/>
              <a:t>Call </a:t>
            </a:r>
            <a:r>
              <a:rPr lang="en-GB" dirty="0"/>
              <a:t>sequencing allows choice of responders but be aware it could delay time of response on the hunt group.</a:t>
            </a:r>
          </a:p>
          <a:p>
            <a:endParaRPr lang="en-GB" dirty="0"/>
          </a:p>
          <a:p>
            <a:r>
              <a:rPr lang="en-GB" dirty="0"/>
              <a:t>Prompts – meds reminders Critical visits – nurses, end of life care ….. Tell the audience about yellow and green button features on the next slide.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412" y="266558"/>
            <a:ext cx="6656387" cy="571642"/>
          </a:xfrm>
          <a:prstGeom prst="rect">
            <a:avLst/>
          </a:prstGeom>
        </p:spPr>
        <p:txBody>
          <a:bodyPr vert="horz" wrap="square" lIns="0" tIns="0" rIns="0" bIns="0" anchor="t" anchorCtr="0"/>
          <a:lstStyle>
            <a:lvl1pPr marL="0" indent="0" algn="l">
              <a:lnSpc>
                <a:spcPct val="100000"/>
              </a:lnSpc>
              <a:spcBef>
                <a:spcPts val="0"/>
              </a:spcBef>
              <a:defRPr sz="3200" b="1" i="0" spc="-50" normalizeH="0" baseline="0">
                <a:solidFill>
                  <a:srgbClr val="4B575F"/>
                </a:solidFill>
                <a:latin typeface="Arial"/>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506412" y="1071546"/>
            <a:ext cx="8256588" cy="4800600"/>
          </a:xfrm>
          <a:prstGeom prst="rect">
            <a:avLst/>
          </a:prstGeom>
        </p:spPr>
        <p:txBody>
          <a:bodyPr vert="horz" lIns="0" tIns="0" rIns="0" bIns="0"/>
          <a:lstStyle>
            <a:lvl1pPr>
              <a:buFont typeface="Wingdings" charset="2"/>
              <a:buChar char="§"/>
              <a:defRPr sz="2400">
                <a:latin typeface="Arial"/>
              </a:defRPr>
            </a:lvl1pPr>
            <a:lvl2pPr>
              <a:defRPr sz="1400">
                <a:latin typeface="Arial"/>
              </a:defRPr>
            </a:lvl2pPr>
            <a:lvl3pPr>
              <a:defRPr sz="900">
                <a:latin typeface="Arial"/>
              </a:defRPr>
            </a:lvl3pPr>
            <a:lvl4pPr>
              <a:defRPr>
                <a:latin typeface="Arial"/>
              </a:defRPr>
            </a:lvl4pPr>
            <a:lvl5pPr>
              <a:defRPr>
                <a:latin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xfrm>
            <a:off x="468313" y="6245225"/>
            <a:ext cx="2133600" cy="476250"/>
          </a:xfrm>
          <a:prstGeom prst="rect">
            <a:avLst/>
          </a:prstGeom>
          <a:ln/>
        </p:spPr>
        <p:txBody>
          <a:bodyPr/>
          <a:lstStyle>
            <a:lvl1pPr>
              <a:defRPr/>
            </a:lvl1pPr>
          </a:lstStyle>
          <a:p>
            <a:pPr>
              <a:defRPr/>
            </a:pPr>
            <a:fld id="{697FDC50-75CD-4ACB-8FAF-3FA2E9F042BD}"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3824244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3916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xfrm>
            <a:off x="468313" y="6245225"/>
            <a:ext cx="2133600" cy="476250"/>
          </a:xfrm>
          <a:prstGeom prst="rect">
            <a:avLst/>
          </a:prstGeom>
          <a:ln/>
        </p:spPr>
        <p:txBody>
          <a:bodyPr/>
          <a:lstStyle>
            <a:lvl1pPr>
              <a:defRPr/>
            </a:lvl1pPr>
          </a:lstStyle>
          <a:p>
            <a:pPr>
              <a:defRPr/>
            </a:pPr>
            <a:fld id="{2F3F9908-08DA-4F9B-9EF1-86BC309A4640}"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1739324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916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916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xfrm>
            <a:off x="468313" y="6245225"/>
            <a:ext cx="2133600" cy="476250"/>
          </a:xfrm>
          <a:prstGeom prst="rect">
            <a:avLst/>
          </a:prstGeom>
          <a:ln/>
        </p:spPr>
        <p:txBody>
          <a:bodyPr/>
          <a:lstStyle>
            <a:lvl1pPr>
              <a:defRPr/>
            </a:lvl1pPr>
          </a:lstStyle>
          <a:p>
            <a:pPr>
              <a:defRPr/>
            </a:pPr>
            <a:fld id="{A838F7D1-67B7-4391-89EB-B83C6C5F9FEE}"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9434594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6480" y="275070"/>
            <a:ext cx="8231040" cy="1142039"/>
          </a:xfrm>
          <a:prstGeom prst="rect">
            <a:avLst/>
          </a:prstGeom>
        </p:spPr>
        <p:txBody>
          <a:bodyPr lIns="82945" tIns="41473" rIns="82945" bIns="41473"/>
          <a:lstStyle/>
          <a:p>
            <a:r>
              <a:rPr lang="en-US" smtClean="0"/>
              <a:t>Click to edit Master title style</a:t>
            </a:r>
            <a:endParaRPr lang="en-GB"/>
          </a:p>
        </p:txBody>
      </p:sp>
      <p:sp>
        <p:nvSpPr>
          <p:cNvPr id="3" name="Date Placeholder 9"/>
          <p:cNvSpPr>
            <a:spLocks noGrp="1"/>
          </p:cNvSpPr>
          <p:nvPr>
            <p:ph type="dt" sz="half" idx="10"/>
          </p:nvPr>
        </p:nvSpPr>
        <p:spPr>
          <a:xfrm>
            <a:off x="6727680" y="6407234"/>
            <a:ext cx="1919520" cy="365798"/>
          </a:xfrm>
          <a:prstGeom prst="rect">
            <a:avLst/>
          </a:prstGeom>
        </p:spPr>
        <p:txBody>
          <a:bodyPr lIns="82945" tIns="41473" rIns="82945" bIns="41473"/>
          <a:lstStyle>
            <a:lvl1pPr>
              <a:defRPr/>
            </a:lvl1pPr>
          </a:lstStyle>
          <a:p>
            <a:pPr>
              <a:defRPr/>
            </a:pPr>
            <a:fld id="{A3769423-6D66-4639-9D2D-FBFF301B1B88}" type="datetimeFigureOut">
              <a:rPr lang="en-US"/>
              <a:pPr>
                <a:defRPr/>
              </a:pPr>
              <a:t>3/25/2014</a:t>
            </a:fld>
            <a:endParaRPr lang="en-GB"/>
          </a:p>
        </p:txBody>
      </p:sp>
      <p:sp>
        <p:nvSpPr>
          <p:cNvPr id="4" name="Footer Placeholder 21"/>
          <p:cNvSpPr>
            <a:spLocks noGrp="1"/>
          </p:cNvSpPr>
          <p:nvPr>
            <p:ph type="ftr" sz="quarter" idx="11"/>
          </p:nvPr>
        </p:nvSpPr>
        <p:spPr>
          <a:xfrm>
            <a:off x="4380480" y="6407234"/>
            <a:ext cx="2350080" cy="365798"/>
          </a:xfrm>
          <a:prstGeom prst="rect">
            <a:avLst/>
          </a:prstGeom>
        </p:spPr>
        <p:txBody>
          <a:bodyPr lIns="82945" tIns="41473" rIns="82945" bIns="41473"/>
          <a:lstStyle>
            <a:lvl1pPr>
              <a:defRPr/>
            </a:lvl1pPr>
          </a:lstStyle>
          <a:p>
            <a:pPr>
              <a:defRPr/>
            </a:pPr>
            <a:endParaRPr lang="en-GB"/>
          </a:p>
        </p:txBody>
      </p:sp>
      <p:sp>
        <p:nvSpPr>
          <p:cNvPr id="5" name="Slide Number Placeholder 17"/>
          <p:cNvSpPr>
            <a:spLocks noGrp="1"/>
          </p:cNvSpPr>
          <p:nvPr>
            <p:ph type="sldNum" sz="quarter" idx="12"/>
          </p:nvPr>
        </p:nvSpPr>
        <p:spPr>
          <a:xfrm>
            <a:off x="8647201" y="6407234"/>
            <a:ext cx="365760" cy="365798"/>
          </a:xfrm>
          <a:prstGeom prst="rect">
            <a:avLst/>
          </a:prstGeom>
        </p:spPr>
        <p:txBody>
          <a:bodyPr lIns="82945" tIns="41473" rIns="82945" bIns="41473"/>
          <a:lstStyle>
            <a:lvl1pPr>
              <a:defRPr/>
            </a:lvl1pPr>
          </a:lstStyle>
          <a:p>
            <a:pPr>
              <a:defRPr/>
            </a:pPr>
            <a:fld id="{D48D97B5-9FA2-4BA4-943B-07C62FFF05F6}"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itle Slide Background.jpg"/>
          <p:cNvPicPr>
            <a:picLocks noChangeAspect="1"/>
          </p:cNvPicPr>
          <p:nvPr userDrawn="1"/>
        </p:nvPicPr>
        <p:blipFill>
          <a:blip r:embed="rId3" cstate="print"/>
          <a:srcRect/>
          <a:stretch>
            <a:fillRect/>
          </a:stretch>
        </p:blipFill>
        <p:spPr bwMode="auto">
          <a:xfrm>
            <a:off x="0" y="0"/>
            <a:ext cx="9161463" cy="6870700"/>
          </a:xfrm>
          <a:prstGeom prst="rect">
            <a:avLst/>
          </a:prstGeom>
          <a:noFill/>
          <a:ln w="9525">
            <a:noFill/>
            <a:miter lim="800000"/>
            <a:headEnd/>
            <a:tailEnd/>
          </a:ln>
        </p:spPr>
      </p:pic>
      <p:sp>
        <p:nvSpPr>
          <p:cNvPr id="1027" name="Title Placeholder 1"/>
          <p:cNvSpPr>
            <a:spLocks noGrp="1"/>
          </p:cNvSpPr>
          <p:nvPr>
            <p:ph type="title"/>
          </p:nvPr>
        </p:nvSpPr>
        <p:spPr bwMode="auto">
          <a:xfrm>
            <a:off x="533400" y="3429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Lst>
  <p:transition/>
  <p:hf hdr="0" ftr="0" dt="0"/>
  <p:txStyles>
    <p:titleStyle>
      <a:lvl1pPr algn="l" defTabSz="457200" rtl="0" eaLnBrk="0" fontAlgn="base" hangingPunct="0">
        <a:spcBef>
          <a:spcPct val="0"/>
        </a:spcBef>
        <a:spcAft>
          <a:spcPct val="0"/>
        </a:spcAft>
        <a:defRPr sz="3600" b="1" kern="1200">
          <a:solidFill>
            <a:schemeClr val="bg1"/>
          </a:solidFill>
          <a:latin typeface="Arial"/>
          <a:ea typeface="+mj-ea"/>
          <a:cs typeface="Arial"/>
        </a:defRPr>
      </a:lvl1pPr>
      <a:lvl2pPr algn="l" defTabSz="457200" rtl="0" eaLnBrk="0" fontAlgn="base" hangingPunct="0">
        <a:spcBef>
          <a:spcPct val="0"/>
        </a:spcBef>
        <a:spcAft>
          <a:spcPct val="0"/>
        </a:spcAft>
        <a:defRPr sz="3600" b="1">
          <a:solidFill>
            <a:schemeClr val="bg1"/>
          </a:solidFill>
          <a:latin typeface="Arial" charset="0"/>
          <a:cs typeface="Arial" charset="0"/>
        </a:defRPr>
      </a:lvl2pPr>
      <a:lvl3pPr algn="l" defTabSz="457200" rtl="0" eaLnBrk="0" fontAlgn="base" hangingPunct="0">
        <a:spcBef>
          <a:spcPct val="0"/>
        </a:spcBef>
        <a:spcAft>
          <a:spcPct val="0"/>
        </a:spcAft>
        <a:defRPr sz="3600" b="1">
          <a:solidFill>
            <a:schemeClr val="bg1"/>
          </a:solidFill>
          <a:latin typeface="Arial" charset="0"/>
          <a:cs typeface="Arial" charset="0"/>
        </a:defRPr>
      </a:lvl3pPr>
      <a:lvl4pPr algn="l" defTabSz="457200" rtl="0" eaLnBrk="0" fontAlgn="base" hangingPunct="0">
        <a:spcBef>
          <a:spcPct val="0"/>
        </a:spcBef>
        <a:spcAft>
          <a:spcPct val="0"/>
        </a:spcAft>
        <a:defRPr sz="3600" b="1">
          <a:solidFill>
            <a:schemeClr val="bg1"/>
          </a:solidFill>
          <a:latin typeface="Arial" charset="0"/>
          <a:cs typeface="Arial" charset="0"/>
        </a:defRPr>
      </a:lvl4pPr>
      <a:lvl5pPr algn="l" defTabSz="457200" rtl="0" eaLnBrk="0" fontAlgn="base" hangingPunct="0">
        <a:spcBef>
          <a:spcPct val="0"/>
        </a:spcBef>
        <a:spcAft>
          <a:spcPct val="0"/>
        </a:spcAft>
        <a:defRPr sz="3600" b="1">
          <a:solidFill>
            <a:schemeClr val="bg1"/>
          </a:solidFill>
          <a:latin typeface="Arial" charset="0"/>
          <a:cs typeface="Arial" charset="0"/>
        </a:defRPr>
      </a:lvl5pPr>
      <a:lvl6pPr marL="457200" algn="l" defTabSz="457200" rtl="0" fontAlgn="base">
        <a:spcBef>
          <a:spcPct val="0"/>
        </a:spcBef>
        <a:spcAft>
          <a:spcPct val="0"/>
        </a:spcAft>
        <a:defRPr sz="3600" b="1">
          <a:solidFill>
            <a:schemeClr val="bg1"/>
          </a:solidFill>
          <a:latin typeface="Arial" charset="0"/>
          <a:cs typeface="Arial" charset="0"/>
        </a:defRPr>
      </a:lvl6pPr>
      <a:lvl7pPr marL="914400" algn="l" defTabSz="457200" rtl="0" fontAlgn="base">
        <a:spcBef>
          <a:spcPct val="0"/>
        </a:spcBef>
        <a:spcAft>
          <a:spcPct val="0"/>
        </a:spcAft>
        <a:defRPr sz="3600" b="1">
          <a:solidFill>
            <a:schemeClr val="bg1"/>
          </a:solidFill>
          <a:latin typeface="Arial" charset="0"/>
          <a:cs typeface="Arial" charset="0"/>
        </a:defRPr>
      </a:lvl7pPr>
      <a:lvl8pPr marL="1371600" algn="l" defTabSz="457200" rtl="0" fontAlgn="base">
        <a:spcBef>
          <a:spcPct val="0"/>
        </a:spcBef>
        <a:spcAft>
          <a:spcPct val="0"/>
        </a:spcAft>
        <a:defRPr sz="3600" b="1">
          <a:solidFill>
            <a:schemeClr val="bg1"/>
          </a:solidFill>
          <a:latin typeface="Arial" charset="0"/>
          <a:cs typeface="Arial" charset="0"/>
        </a:defRPr>
      </a:lvl8pPr>
      <a:lvl9pPr marL="1828800" algn="l" defTabSz="457200" rtl="0" fontAlgn="base">
        <a:spcBef>
          <a:spcPct val="0"/>
        </a:spcBef>
        <a:spcAft>
          <a:spcPct val="0"/>
        </a:spcAft>
        <a:defRPr sz="36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10" descr="Bottom Strip2.jpg"/>
          <p:cNvPicPr>
            <a:picLocks noChangeAspect="1"/>
          </p:cNvPicPr>
          <p:nvPr userDrawn="1"/>
        </p:nvPicPr>
        <p:blipFill>
          <a:blip r:embed="rId7" cstate="print"/>
          <a:srcRect/>
          <a:stretch>
            <a:fillRect/>
          </a:stretch>
        </p:blipFill>
        <p:spPr bwMode="auto">
          <a:xfrm>
            <a:off x="0" y="5791200"/>
            <a:ext cx="9155113" cy="1112838"/>
          </a:xfrm>
          <a:prstGeom prst="rect">
            <a:avLst/>
          </a:prstGeom>
          <a:noFill/>
          <a:ln w="9525">
            <a:noFill/>
            <a:miter lim="800000"/>
            <a:headEnd/>
            <a:tailEnd/>
          </a:ln>
        </p:spPr>
      </p:pic>
      <p:sp>
        <p:nvSpPr>
          <p:cNvPr id="8" name="TextBox 7"/>
          <p:cNvSpPr txBox="1"/>
          <p:nvPr userDrawn="1"/>
        </p:nvSpPr>
        <p:spPr>
          <a:xfrm>
            <a:off x="6629400" y="6338888"/>
            <a:ext cx="2133600" cy="276225"/>
          </a:xfrm>
          <a:prstGeom prst="rect">
            <a:avLst/>
          </a:prstGeom>
          <a:noFill/>
        </p:spPr>
        <p:txBody>
          <a:bodyPr>
            <a:spAutoFit/>
          </a:bodyPr>
          <a:lstStyle/>
          <a:p>
            <a:pPr fontAlgn="auto">
              <a:spcBef>
                <a:spcPts val="0"/>
              </a:spcBef>
              <a:spcAft>
                <a:spcPts val="0"/>
              </a:spcAft>
              <a:defRPr/>
            </a:pPr>
            <a:r>
              <a:rPr lang="en-US" sz="1200" b="1" dirty="0">
                <a:solidFill>
                  <a:schemeClr val="bg1"/>
                </a:solidFill>
                <a:latin typeface="Arial"/>
                <a:cs typeface="Arial"/>
              </a:rPr>
              <a:t>www.walsall.gov.uk</a:t>
            </a:r>
          </a:p>
        </p:txBody>
      </p:sp>
      <p:pic>
        <p:nvPicPr>
          <p:cNvPr id="2052" name="Picture 8" descr="Top Strip2.jpg"/>
          <p:cNvPicPr>
            <a:picLocks noChangeAspect="1"/>
          </p:cNvPicPr>
          <p:nvPr userDrawn="1"/>
        </p:nvPicPr>
        <p:blipFill>
          <a:blip r:embed="rId8" cstate="print"/>
          <a:srcRect/>
          <a:stretch>
            <a:fillRect/>
          </a:stretch>
        </p:blipFill>
        <p:spPr bwMode="auto">
          <a:xfrm>
            <a:off x="0" y="855663"/>
            <a:ext cx="91440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9" r:id="rId5"/>
  </p:sldLayoutIdLst>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BPvzCGw6Ng" TargetMode="External"/><Relationship Id="rId2" Type="http://schemas.openxmlformats.org/officeDocument/2006/relationships/hyperlink" Target="http://www.youtube.com/watch?v=PF88lcbZwV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techterms.com/definition/touchscreen" TargetMode="External"/><Relationship Id="rId3" Type="http://schemas.openxmlformats.org/officeDocument/2006/relationships/hyperlink" Target="http://www.techterms.com/definition/ipad" TargetMode="External"/><Relationship Id="rId7" Type="http://schemas.openxmlformats.org/officeDocument/2006/relationships/hyperlink" Target="http://www.techterms.com/definition/keyboard"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techterms.com/definition/smartphone" TargetMode="External"/><Relationship Id="rId5" Type="http://schemas.openxmlformats.org/officeDocument/2006/relationships/hyperlink" Target="http://www.techterms.com/definition/laptop" TargetMode="External"/><Relationship Id="rId4" Type="http://schemas.openxmlformats.org/officeDocument/2006/relationships/hyperlink" Target="http://www.techterms.com/definition/table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ePE0-U73Ajc"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nuance.com/for-individuals/by-product/dragon-for-pc/home-version/index.htm" TargetMode="External"/><Relationship Id="rId2" Type="http://schemas.openxmlformats.org/officeDocument/2006/relationships/image" Target="../media/image3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429000"/>
            <a:ext cx="9144000" cy="2232248"/>
          </a:xfrm>
        </p:spPr>
        <p:txBody>
          <a:bodyPr/>
          <a:lstStyle/>
          <a:p>
            <a:pPr eaLnBrk="1" hangingPunct="1"/>
            <a:r>
              <a:rPr lang="en-GB" dirty="0" smtClean="0"/>
              <a:t>Advanced Assistive Technology Training </a:t>
            </a:r>
            <a:r>
              <a:rPr lang="en-GB" sz="3200" dirty="0" smtClean="0"/>
              <a:t/>
            </a:r>
            <a:br>
              <a:rPr lang="en-GB" sz="3200" dirty="0" smtClean="0"/>
            </a:br>
            <a:r>
              <a:rPr lang="en-GB" sz="3200" dirty="0" smtClean="0"/>
              <a:t/>
            </a:r>
            <a:br>
              <a:rPr lang="en-GB" sz="3200" dirty="0" smtClean="0"/>
            </a:br>
            <a:r>
              <a:rPr lang="en-GB" sz="1600" dirty="0" smtClean="0"/>
              <a:t>Trevor Thompson</a:t>
            </a:r>
            <a:br>
              <a:rPr lang="en-GB" sz="1600" dirty="0" smtClean="0"/>
            </a:br>
            <a:r>
              <a:rPr lang="en-GB" sz="1600" dirty="0" smtClean="0"/>
              <a:t>Learning &amp; Development Consultant </a:t>
            </a:r>
            <a:endParaRPr lang="en-US" sz="1600" b="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4"/>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buClr>
                <a:srgbClr val="FFFF99"/>
              </a:buClr>
              <a:buSzPct val="155000"/>
              <a:buFontTx/>
              <a:buNone/>
            </a:pPr>
            <a:endParaRPr lang="en-GB" dirty="0" smtClean="0"/>
          </a:p>
          <a:p>
            <a:pPr>
              <a:buClr>
                <a:srgbClr val="FFFF99"/>
              </a:buClr>
              <a:buSzPct val="155000"/>
              <a:buFontTx/>
              <a:buNone/>
            </a:pPr>
            <a:endParaRPr lang="en-GB" dirty="0" smtClean="0"/>
          </a:p>
          <a:p>
            <a:pPr eaLnBrk="1" hangingPunct="1">
              <a:buNone/>
            </a:pPr>
            <a:endParaRPr lang="en-GB" dirty="0" smtClean="0">
              <a:latin typeface="Arial" charset="0"/>
            </a:endParaRPr>
          </a:p>
        </p:txBody>
      </p:sp>
      <p:pic>
        <p:nvPicPr>
          <p:cNvPr id="2050" name="Picture 2" descr="http://www.rempods.co.uk/rempods/images/pods_images/550w_1970_1.jpg"/>
          <p:cNvPicPr>
            <a:picLocks noChangeAspect="1" noChangeArrowheads="1"/>
          </p:cNvPicPr>
          <p:nvPr/>
        </p:nvPicPr>
        <p:blipFill>
          <a:blip r:embed="rId2" cstate="print"/>
          <a:srcRect/>
          <a:stretch>
            <a:fillRect/>
          </a:stretch>
        </p:blipFill>
        <p:spPr bwMode="auto">
          <a:xfrm>
            <a:off x="0" y="980728"/>
            <a:ext cx="5238750" cy="3752851"/>
          </a:xfrm>
          <a:prstGeom prst="rect">
            <a:avLst/>
          </a:prstGeom>
          <a:noFill/>
        </p:spPr>
      </p:pic>
      <p:pic>
        <p:nvPicPr>
          <p:cNvPr id="2052" name="Picture 4" descr="http://www.rempods.co.uk/rempods/images/pods_images/550w_store.jpg"/>
          <p:cNvPicPr>
            <a:picLocks noChangeAspect="1" noChangeArrowheads="1"/>
          </p:cNvPicPr>
          <p:nvPr/>
        </p:nvPicPr>
        <p:blipFill>
          <a:blip r:embed="rId3" cstate="print"/>
          <a:srcRect/>
          <a:stretch>
            <a:fillRect/>
          </a:stretch>
        </p:blipFill>
        <p:spPr bwMode="auto">
          <a:xfrm>
            <a:off x="3905250" y="2348880"/>
            <a:ext cx="5238750" cy="3752851"/>
          </a:xfrm>
          <a:prstGeom prst="rect">
            <a:avLst/>
          </a:prstGeom>
          <a:noFill/>
        </p:spPr>
      </p:pic>
      <p:sp>
        <p:nvSpPr>
          <p:cNvPr id="6" name="Title 5"/>
          <p:cNvSpPr txBox="1">
            <a:spLocks noGrp="1"/>
          </p:cNvSpPr>
          <p:nvPr>
            <p:ph type="ctrTitle"/>
          </p:nvPr>
        </p:nvSpPr>
        <p:spPr>
          <a:xfrm>
            <a:off x="506412" y="266700"/>
            <a:ext cx="8386067" cy="615553"/>
          </a:xfrm>
          <a:prstGeom prst="rect">
            <a:avLst/>
          </a:prstGeom>
          <a:noFill/>
        </p:spPr>
        <p:txBody>
          <a:bodyPr wrap="square" rtlCol="0">
            <a:spAutoFit/>
          </a:bodyPr>
          <a:lstStyle/>
          <a:p>
            <a:pPr algn="ctr"/>
            <a:r>
              <a:rPr lang="en-GB" sz="4000" dirty="0" smtClean="0"/>
              <a:t>Reminiscence Pods </a:t>
            </a:r>
            <a:endParaRPr lang="en-GB" sz="4000" dirty="0"/>
          </a:p>
        </p:txBody>
      </p:sp>
      <p:sp>
        <p:nvSpPr>
          <p:cNvPr id="7" name="TextBox 6"/>
          <p:cNvSpPr txBox="1"/>
          <p:nvPr/>
        </p:nvSpPr>
        <p:spPr>
          <a:xfrm>
            <a:off x="5220072" y="1196752"/>
            <a:ext cx="4145944" cy="492443"/>
          </a:xfrm>
          <a:prstGeom prst="rect">
            <a:avLst/>
          </a:prstGeom>
          <a:noFill/>
        </p:spPr>
        <p:txBody>
          <a:bodyPr wrap="square" rtlCol="0">
            <a:spAutoFit/>
          </a:bodyPr>
          <a:lstStyle/>
          <a:p>
            <a:r>
              <a:rPr lang="en-GB" sz="2600" b="1" dirty="0" smtClean="0"/>
              <a:t>1970’s Pop up Living Room</a:t>
            </a:r>
            <a:endParaRPr lang="en-GB" sz="2600" b="1" dirty="0"/>
          </a:p>
        </p:txBody>
      </p:sp>
      <p:sp>
        <p:nvSpPr>
          <p:cNvPr id="8" name="TextBox 7"/>
          <p:cNvSpPr txBox="1"/>
          <p:nvPr/>
        </p:nvSpPr>
        <p:spPr>
          <a:xfrm>
            <a:off x="827584" y="5085184"/>
            <a:ext cx="3089435" cy="492443"/>
          </a:xfrm>
          <a:prstGeom prst="rect">
            <a:avLst/>
          </a:prstGeom>
          <a:noFill/>
        </p:spPr>
        <p:txBody>
          <a:bodyPr wrap="none" rtlCol="0">
            <a:spAutoFit/>
          </a:bodyPr>
          <a:lstStyle/>
          <a:p>
            <a:r>
              <a:rPr lang="en-GB" sz="2600" b="1" dirty="0" smtClean="0"/>
              <a:t>Vintage Pop up Store</a:t>
            </a:r>
            <a:endParaRPr lang="en-GB" sz="26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116632"/>
            <a:ext cx="4001416" cy="707886"/>
          </a:xfrm>
          <a:prstGeom prst="rect">
            <a:avLst/>
          </a:prstGeom>
        </p:spPr>
        <p:txBody>
          <a:bodyPr wrap="none">
            <a:spAutoFit/>
          </a:bodyPr>
          <a:lstStyle/>
          <a:p>
            <a:r>
              <a:rPr lang="en-GB" sz="4000" b="1" dirty="0" smtClean="0">
                <a:latin typeface="Arial" pitchFamily="34" charset="0"/>
                <a:cs typeface="Arial" pitchFamily="34" charset="0"/>
              </a:rPr>
              <a:t>Rempod videos</a:t>
            </a:r>
            <a:endParaRPr lang="en-GB" sz="4000" b="1" dirty="0">
              <a:latin typeface="Arial" pitchFamily="34" charset="0"/>
              <a:cs typeface="Arial" pitchFamily="34" charset="0"/>
            </a:endParaRPr>
          </a:p>
        </p:txBody>
      </p:sp>
      <p:sp>
        <p:nvSpPr>
          <p:cNvPr id="9" name="Rectangle 8">
            <a:hlinkClick r:id="rId2"/>
          </p:cNvPr>
          <p:cNvSpPr/>
          <p:nvPr/>
        </p:nvSpPr>
        <p:spPr>
          <a:xfrm>
            <a:off x="1619672" y="3645024"/>
            <a:ext cx="5886400" cy="369332"/>
          </a:xfrm>
          <a:prstGeom prst="rect">
            <a:avLst/>
          </a:prstGeom>
        </p:spPr>
        <p:txBody>
          <a:bodyPr wrap="square">
            <a:spAutoFit/>
          </a:bodyPr>
          <a:lstStyle/>
          <a:p>
            <a:r>
              <a:rPr lang="en-GB" b="1" dirty="0" smtClean="0">
                <a:hlinkClick r:id="rId2"/>
              </a:rPr>
              <a:t>http://www.youtube.com/watch?v=PF88lcbZwVY</a:t>
            </a:r>
            <a:endParaRPr lang="en-GB" b="1" dirty="0"/>
          </a:p>
        </p:txBody>
      </p:sp>
      <p:sp>
        <p:nvSpPr>
          <p:cNvPr id="7" name="Rectangle 6">
            <a:hlinkClick r:id="rId3"/>
          </p:cNvPr>
          <p:cNvSpPr/>
          <p:nvPr/>
        </p:nvSpPr>
        <p:spPr>
          <a:xfrm>
            <a:off x="1619672" y="2708920"/>
            <a:ext cx="5904656" cy="369332"/>
          </a:xfrm>
          <a:prstGeom prst="rect">
            <a:avLst/>
          </a:prstGeom>
        </p:spPr>
        <p:txBody>
          <a:bodyPr wrap="square">
            <a:spAutoFit/>
          </a:bodyPr>
          <a:lstStyle/>
          <a:p>
            <a:r>
              <a:rPr lang="en-GB" b="1" dirty="0" smtClean="0">
                <a:hlinkClick r:id="rId3"/>
              </a:rPr>
              <a:t>http://www.youtube.com/watch?v=QBPvzCGw6Ng</a:t>
            </a:r>
            <a:endParaRPr lang="en-GB" b="1" dirty="0"/>
          </a:p>
        </p:txBody>
      </p:sp>
      <p:sp>
        <p:nvSpPr>
          <p:cNvPr id="5" name="TextBox 4"/>
          <p:cNvSpPr txBox="1"/>
          <p:nvPr/>
        </p:nvSpPr>
        <p:spPr>
          <a:xfrm>
            <a:off x="179512" y="1196752"/>
            <a:ext cx="5878532" cy="1200329"/>
          </a:xfrm>
          <a:prstGeom prst="rect">
            <a:avLst/>
          </a:prstGeom>
          <a:noFill/>
        </p:spPr>
        <p:txBody>
          <a:bodyPr wrap="none" rtlCol="0">
            <a:spAutoFit/>
          </a:bodyPr>
          <a:lstStyle/>
          <a:p>
            <a:r>
              <a:rPr lang="en-GB" sz="2400" b="1" dirty="0" smtClean="0">
                <a:latin typeface="Arial" pitchFamily="34" charset="0"/>
                <a:cs typeface="Arial" pitchFamily="34" charset="0"/>
              </a:rPr>
              <a:t>University Hospital North Staffordshire</a:t>
            </a:r>
          </a:p>
          <a:p>
            <a:endParaRPr lang="en-GB" sz="2400" b="1" dirty="0" smtClean="0">
              <a:latin typeface="Arial" pitchFamily="34" charset="0"/>
              <a:cs typeface="Arial" pitchFamily="34" charset="0"/>
            </a:endParaRPr>
          </a:p>
          <a:p>
            <a:r>
              <a:rPr lang="en-GB" sz="2400" dirty="0" smtClean="0">
                <a:latin typeface="Arial" pitchFamily="34" charset="0"/>
                <a:cs typeface="Arial" pitchFamily="34" charset="0"/>
              </a:rPr>
              <a:t>Elderly Care Reminiscence hub </a:t>
            </a:r>
            <a:endParaRPr lang="en-GB"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413" y="266700"/>
            <a:ext cx="6656387" cy="571500"/>
          </a:xfrm>
        </p:spPr>
        <p:txBody>
          <a:bodyPr/>
          <a:lstStyle/>
          <a:p>
            <a:pPr eaLnBrk="1" fontAlgn="auto" hangingPunct="1">
              <a:spcAft>
                <a:spcPts val="0"/>
              </a:spcAft>
              <a:defRPr/>
            </a:pPr>
            <a:r>
              <a:rPr lang="en-US" dirty="0" smtClean="0"/>
              <a:t>    </a:t>
            </a:r>
            <a:r>
              <a:rPr lang="en-US" sz="4000" dirty="0" smtClean="0"/>
              <a:t>I pads </a:t>
            </a:r>
            <a:endParaRPr lang="en-US" sz="4000" dirty="0"/>
          </a:p>
        </p:txBody>
      </p:sp>
      <p:sp>
        <p:nvSpPr>
          <p:cNvPr id="5123" name="Text Placeholder 4"/>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buClr>
                <a:srgbClr val="FFFF99"/>
              </a:buClr>
              <a:buSzPct val="155000"/>
              <a:buFontTx/>
              <a:buNone/>
            </a:pPr>
            <a:endParaRPr lang="en-GB" dirty="0" smtClean="0"/>
          </a:p>
          <a:p>
            <a:pPr>
              <a:buClr>
                <a:srgbClr val="FFFF99"/>
              </a:buClr>
              <a:buSzPct val="155000"/>
              <a:buFontTx/>
              <a:buNone/>
            </a:pPr>
            <a:endParaRPr lang="en-GB" dirty="0" smtClean="0"/>
          </a:p>
          <a:p>
            <a:pPr eaLnBrk="1" hangingPunct="1">
              <a:buNone/>
            </a:pPr>
            <a:endParaRPr lang="en-GB" dirty="0" smtClean="0">
              <a:latin typeface="Arial" charset="0"/>
            </a:endParaRPr>
          </a:p>
        </p:txBody>
      </p:sp>
      <p:pic>
        <p:nvPicPr>
          <p:cNvPr id="6146" name="Picture 2" descr="http://images.apple.com/ipad/overview/images/hero.png"/>
          <p:cNvPicPr>
            <a:picLocks noChangeAspect="1" noChangeArrowheads="1"/>
          </p:cNvPicPr>
          <p:nvPr/>
        </p:nvPicPr>
        <p:blipFill>
          <a:blip r:embed="rId2" cstate="print"/>
          <a:srcRect/>
          <a:stretch>
            <a:fillRect/>
          </a:stretch>
        </p:blipFill>
        <p:spPr bwMode="auto">
          <a:xfrm>
            <a:off x="251521" y="1196752"/>
            <a:ext cx="4392488" cy="2826849"/>
          </a:xfrm>
          <a:prstGeom prst="rect">
            <a:avLst/>
          </a:prstGeom>
          <a:noFill/>
        </p:spPr>
      </p:pic>
      <p:sp>
        <p:nvSpPr>
          <p:cNvPr id="5" name="TextBox 4">
            <a:hlinkClick r:id="rId3"/>
          </p:cNvPr>
          <p:cNvSpPr txBox="1"/>
          <p:nvPr/>
        </p:nvSpPr>
        <p:spPr>
          <a:xfrm>
            <a:off x="251520" y="980728"/>
            <a:ext cx="8568952" cy="5278368"/>
          </a:xfrm>
          <a:prstGeom prst="rect">
            <a:avLst/>
          </a:prstGeom>
          <a:noFill/>
        </p:spPr>
        <p:txBody>
          <a:bodyPr wrap="square" rtlCol="0">
            <a:spAutoFit/>
          </a:bodyPr>
          <a:lstStyle/>
          <a:p>
            <a:r>
              <a:rPr lang="en-GB" sz="2800" b="1" dirty="0" smtClean="0">
                <a:latin typeface="Arial" pitchFamily="34" charset="0"/>
                <a:cs typeface="Arial" pitchFamily="34" charset="0"/>
              </a:rPr>
              <a:t>                                                   </a:t>
            </a:r>
          </a:p>
          <a:p>
            <a:r>
              <a:rPr lang="en-GB" sz="2800" b="1" dirty="0" smtClean="0">
                <a:latin typeface="Arial" pitchFamily="34" charset="0"/>
                <a:cs typeface="Arial" pitchFamily="34" charset="0"/>
              </a:rPr>
              <a:t>                                                     Definition</a:t>
            </a:r>
            <a:r>
              <a:rPr lang="en-GB" sz="2400" dirty="0" smtClean="0">
                <a:latin typeface="Arial" pitchFamily="34" charset="0"/>
                <a:cs typeface="Arial" pitchFamily="34" charset="0"/>
              </a:rPr>
              <a:t> </a:t>
            </a:r>
          </a:p>
          <a:p>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The I Pad is a </a:t>
            </a:r>
            <a:r>
              <a:rPr lang="en-GB" sz="2000" dirty="0" smtClean="0">
                <a:latin typeface="Arial" pitchFamily="34" charset="0"/>
                <a:cs typeface="Arial" pitchFamily="34" charset="0"/>
                <a:hlinkClick r:id="rId4"/>
              </a:rPr>
              <a:t>tablet</a:t>
            </a:r>
            <a:r>
              <a:rPr lang="en-GB" sz="2000" dirty="0" smtClean="0">
                <a:latin typeface="Arial" pitchFamily="34" charset="0"/>
                <a:cs typeface="Arial" pitchFamily="34" charset="0"/>
              </a:rPr>
              <a:t> computer developed by Apple. It is smaller than a typical </a:t>
            </a:r>
            <a:r>
              <a:rPr lang="en-GB" sz="2000" dirty="0" smtClean="0">
                <a:latin typeface="Arial" pitchFamily="34" charset="0"/>
                <a:cs typeface="Arial" pitchFamily="34" charset="0"/>
                <a:hlinkClick r:id="rId5"/>
              </a:rPr>
              <a:t>laptop</a:t>
            </a:r>
            <a:r>
              <a:rPr lang="en-GB" sz="2000" dirty="0" smtClean="0">
                <a:latin typeface="Arial" pitchFamily="34" charset="0"/>
                <a:cs typeface="Arial" pitchFamily="34" charset="0"/>
              </a:rPr>
              <a:t>, but significantly larger than the average </a:t>
            </a:r>
            <a:r>
              <a:rPr lang="en-GB" sz="2000" u="sng" dirty="0" smtClean="0">
                <a:latin typeface="Arial" pitchFamily="34" charset="0"/>
                <a:cs typeface="Arial" pitchFamily="34" charset="0"/>
                <a:hlinkClick r:id="rId6"/>
              </a:rPr>
              <a:t>smart phone</a:t>
            </a:r>
            <a:r>
              <a:rPr lang="en-GB" sz="2000" dirty="0" smtClean="0">
                <a:latin typeface="Arial" pitchFamily="34" charset="0"/>
                <a:cs typeface="Arial" pitchFamily="34" charset="0"/>
              </a:rPr>
              <a:t>. </a:t>
            </a:r>
          </a:p>
          <a:p>
            <a:r>
              <a:rPr lang="en-GB" sz="2000" dirty="0" smtClean="0">
                <a:latin typeface="Arial" pitchFamily="34" charset="0"/>
                <a:cs typeface="Arial" pitchFamily="34" charset="0"/>
              </a:rPr>
              <a:t>The I Pad does not include a </a:t>
            </a:r>
            <a:r>
              <a:rPr lang="en-GB" sz="2000" dirty="0" smtClean="0">
                <a:latin typeface="Arial" pitchFamily="34" charset="0"/>
                <a:cs typeface="Arial" pitchFamily="34" charset="0"/>
                <a:hlinkClick r:id="rId7"/>
              </a:rPr>
              <a:t>keyboard</a:t>
            </a:r>
            <a:r>
              <a:rPr lang="en-GB" sz="2000" dirty="0" smtClean="0">
                <a:latin typeface="Arial" pitchFamily="34" charset="0"/>
                <a:cs typeface="Arial" pitchFamily="34" charset="0"/>
              </a:rPr>
              <a:t> or a track pad, but instead has a </a:t>
            </a:r>
            <a:r>
              <a:rPr lang="en-GB" sz="2000" dirty="0" smtClean="0">
                <a:latin typeface="Arial" pitchFamily="34" charset="0"/>
                <a:cs typeface="Arial" pitchFamily="34" charset="0"/>
                <a:hlinkClick r:id="rId8"/>
              </a:rPr>
              <a:t>touch screen</a:t>
            </a:r>
            <a:r>
              <a:rPr lang="en-GB" sz="2000" dirty="0" smtClean="0">
                <a:latin typeface="Arial" pitchFamily="34" charset="0"/>
                <a:cs typeface="Arial" pitchFamily="34" charset="0"/>
              </a:rPr>
              <a:t> interface, which is used to control the device</a:t>
            </a:r>
            <a:r>
              <a:rPr lang="en-GB" dirty="0" smtClean="0">
                <a:latin typeface="Arial" pitchFamily="34" charset="0"/>
                <a:cs typeface="Arial" pitchFamily="34" charset="0"/>
              </a:rPr>
              <a:t>.</a:t>
            </a:r>
            <a:r>
              <a:rPr lang="en-GB" dirty="0" smtClean="0">
                <a:latin typeface="Arial" pitchFamily="34" charset="0"/>
                <a:cs typeface="Arial" pitchFamily="34" charset="0"/>
                <a:hlinkClick r:id="rId3"/>
              </a:rPr>
              <a:t> </a:t>
            </a:r>
          </a:p>
          <a:p>
            <a:endParaRPr lang="en-GB" sz="1400" dirty="0" smtClean="0">
              <a:latin typeface="Arial" pitchFamily="34" charset="0"/>
              <a:cs typeface="Arial" pitchFamily="34" charset="0"/>
              <a:hlinkClick r:id="rId3"/>
            </a:endParaRPr>
          </a:p>
          <a:p>
            <a:r>
              <a:rPr lang="en-GB" sz="1100" dirty="0" smtClean="0">
                <a:latin typeface="Arial" pitchFamily="34" charset="0"/>
                <a:cs typeface="Arial" pitchFamily="34" charset="0"/>
                <a:hlinkClick r:id="rId3"/>
              </a:rPr>
              <a:t>http://www.techterms.com/definition/ipad</a:t>
            </a:r>
            <a:endParaRPr lang="en-GB" sz="1100" dirty="0" smtClean="0">
              <a:latin typeface="Arial" pitchFamily="34" charset="0"/>
              <a:cs typeface="Arial" pitchFamily="34" charset="0"/>
            </a:endParaRPr>
          </a:p>
          <a:p>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Text Placeholder 2"/>
          <p:cNvSpPr>
            <a:spLocks/>
          </p:cNvSpPr>
          <p:nvPr/>
        </p:nvSpPr>
        <p:spPr bwMode="auto">
          <a:xfrm>
            <a:off x="391680" y="1412776"/>
            <a:ext cx="5548472" cy="4477442"/>
          </a:xfrm>
          <a:prstGeom prst="rect">
            <a:avLst/>
          </a:prstGeom>
          <a:noFill/>
          <a:ln w="9525">
            <a:noFill/>
            <a:miter lim="800000"/>
            <a:headEnd/>
            <a:tailEnd/>
          </a:ln>
        </p:spPr>
        <p:txBody>
          <a:bodyPr lIns="0" tIns="0" rIns="0" bIns="0"/>
          <a:lstStyle/>
          <a:p>
            <a:pPr marL="364326" indent="-254884" defTabSz="829452" eaLnBrk="0" hangingPunct="0">
              <a:spcBef>
                <a:spcPts val="397"/>
              </a:spcBef>
              <a:buClr>
                <a:schemeClr val="accent1"/>
              </a:buClr>
              <a:buSzPct val="68000"/>
            </a:pPr>
            <a:endParaRPr lang="en-GB" sz="1500" dirty="0" smtClean="0">
              <a:latin typeface="Lucida Sans Unicode" pitchFamily="34" charset="0"/>
            </a:endParaRPr>
          </a:p>
          <a:p>
            <a:pPr marL="364326" indent="-254884" defTabSz="829452" eaLnBrk="0" hangingPunct="0">
              <a:spcBef>
                <a:spcPts val="397"/>
              </a:spcBef>
              <a:buClr>
                <a:schemeClr val="accent1"/>
              </a:buClr>
              <a:buSzPct val="68000"/>
              <a:buFont typeface="Wingdings 3" pitchFamily="18" charset="2"/>
              <a:buChar char=""/>
            </a:pPr>
            <a:r>
              <a:rPr lang="en-GB" sz="1600" b="1" dirty="0" smtClean="0">
                <a:latin typeface="Arial" pitchFamily="34" charset="0"/>
                <a:cs typeface="Arial" pitchFamily="34" charset="0"/>
              </a:rPr>
              <a:t>Increased </a:t>
            </a:r>
            <a:r>
              <a:rPr lang="en-GB" sz="1600" b="1" dirty="0">
                <a:latin typeface="Arial" pitchFamily="34" charset="0"/>
                <a:cs typeface="Arial" pitchFamily="34" charset="0"/>
              </a:rPr>
              <a:t>interaction within the care homes</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Females enjoyed more group activity</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Males used the </a:t>
            </a:r>
            <a:r>
              <a:rPr lang="en-GB" sz="1600" b="1" dirty="0" smtClean="0">
                <a:latin typeface="Arial" pitchFamily="34" charset="0"/>
                <a:cs typeface="Arial" pitchFamily="34" charset="0"/>
              </a:rPr>
              <a:t>I Pads </a:t>
            </a:r>
            <a:r>
              <a:rPr lang="en-GB" sz="1600" b="1" dirty="0">
                <a:latin typeface="Arial" pitchFamily="34" charset="0"/>
                <a:cs typeface="Arial" pitchFamily="34" charset="0"/>
              </a:rPr>
              <a:t>for longer periods</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Younger family members visited more and joined in</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Provoked memories and emotions</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Residents aware of more interaction </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Staff reported getting to know residents better</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Staff reported that it prompted conversation</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Staff reported residents having access to new things</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It is something residents have control of</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Improved relationships</a:t>
            </a:r>
          </a:p>
          <a:p>
            <a:pPr marL="364326" indent="-254884" defTabSz="829452" eaLnBrk="0" hangingPunct="0">
              <a:spcBef>
                <a:spcPts val="397"/>
              </a:spcBef>
              <a:buClr>
                <a:schemeClr val="accent1"/>
              </a:buClr>
              <a:buSzPct val="68000"/>
              <a:buFont typeface="Wingdings 3" pitchFamily="18" charset="2"/>
              <a:buChar char=""/>
            </a:pPr>
            <a:r>
              <a:rPr lang="en-GB" sz="1600" b="1" dirty="0">
                <a:latin typeface="Arial" pitchFamily="34" charset="0"/>
                <a:cs typeface="Arial" pitchFamily="34" charset="0"/>
              </a:rPr>
              <a:t>New learning!</a:t>
            </a:r>
          </a:p>
          <a:p>
            <a:pPr marL="364326" indent="-254884" defTabSz="829452" eaLnBrk="0" hangingPunct="0">
              <a:spcBef>
                <a:spcPts val="397"/>
              </a:spcBef>
              <a:buClr>
                <a:schemeClr val="accent1"/>
              </a:buClr>
              <a:buSzPct val="68000"/>
              <a:buFont typeface="Wingdings" pitchFamily="2" charset="2"/>
              <a:buChar char="§"/>
            </a:pPr>
            <a:endParaRPr lang="en-GB" sz="1900" dirty="0"/>
          </a:p>
        </p:txBody>
      </p:sp>
      <p:pic>
        <p:nvPicPr>
          <p:cNvPr id="7" name="Picture 6" descr="LNS_25-05-2012_EGN_08_LIS240512TECHNOLOGY01_t325.jpg"/>
          <p:cNvPicPr>
            <a:picLocks noChangeAspect="1"/>
          </p:cNvPicPr>
          <p:nvPr/>
        </p:nvPicPr>
        <p:blipFill>
          <a:blip r:embed="rId2" cstate="print"/>
          <a:stretch>
            <a:fillRect/>
          </a:stretch>
        </p:blipFill>
        <p:spPr>
          <a:xfrm>
            <a:off x="6324975" y="1912511"/>
            <a:ext cx="1881524" cy="3471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3671" name="Rectangle 7"/>
          <p:cNvSpPr>
            <a:spLocks noGrp="1"/>
          </p:cNvSpPr>
          <p:nvPr>
            <p:ph type="title"/>
          </p:nvPr>
        </p:nvSpPr>
        <p:spPr bwMode="auto">
          <a:xfrm>
            <a:off x="467544" y="116632"/>
            <a:ext cx="8231040" cy="766145"/>
          </a:xfrm>
        </p:spPr>
        <p:txBody>
          <a:bodyPr wrap="square" numCol="1" anchorCtr="0" compatLnSpc="1">
            <a:prstTxWarp prst="textNoShape">
              <a:avLst/>
            </a:prstTxWarp>
          </a:bodyPr>
          <a:lstStyle/>
          <a:p>
            <a:pPr>
              <a:defRPr/>
            </a:pPr>
            <a:r>
              <a:rPr lang="en-GB" sz="4000" b="1" dirty="0" smtClean="0">
                <a:solidFill>
                  <a:srgbClr val="4B575F"/>
                </a:solidFill>
                <a:latin typeface="Arial" pitchFamily="34" charset="0"/>
              </a:rPr>
              <a:t>I Pad Benefits/facts</a:t>
            </a:r>
          </a:p>
        </p:txBody>
      </p:sp>
      <p:sp>
        <p:nvSpPr>
          <p:cNvPr id="5" name="TextBox 4"/>
          <p:cNvSpPr txBox="1"/>
          <p:nvPr/>
        </p:nvSpPr>
        <p:spPr>
          <a:xfrm>
            <a:off x="755576" y="1052736"/>
            <a:ext cx="8410379" cy="461665"/>
          </a:xfrm>
          <a:prstGeom prst="rect">
            <a:avLst/>
          </a:prstGeom>
          <a:noFill/>
        </p:spPr>
        <p:txBody>
          <a:bodyPr wrap="none" rtlCol="0">
            <a:spAutoFit/>
          </a:bodyPr>
          <a:lstStyle/>
          <a:p>
            <a:r>
              <a:rPr lang="en-GB" sz="2400" b="1" dirty="0" smtClean="0"/>
              <a:t>For people with dementia within care home settings/own home </a:t>
            </a:r>
            <a:endParaRPr lang="en-GB" sz="24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Text Placeholder 2"/>
          <p:cNvSpPr>
            <a:spLocks/>
          </p:cNvSpPr>
          <p:nvPr/>
        </p:nvSpPr>
        <p:spPr bwMode="auto">
          <a:xfrm>
            <a:off x="391680" y="1412776"/>
            <a:ext cx="5476464" cy="3096344"/>
          </a:xfrm>
          <a:prstGeom prst="rect">
            <a:avLst/>
          </a:prstGeom>
          <a:noFill/>
          <a:ln w="9525">
            <a:noFill/>
            <a:miter lim="800000"/>
            <a:headEnd/>
            <a:tailEnd/>
          </a:ln>
        </p:spPr>
        <p:txBody>
          <a:bodyPr lIns="0" tIns="0" rIns="0" bIns="0"/>
          <a:lstStyle/>
          <a:p>
            <a:pPr marL="364326" indent="-254884" defTabSz="829452" eaLnBrk="0" hangingPunct="0">
              <a:spcBef>
                <a:spcPts val="397"/>
              </a:spcBef>
              <a:buClr>
                <a:schemeClr val="accent1"/>
              </a:buClr>
              <a:buSzPct val="68000"/>
            </a:pPr>
            <a:endParaRPr lang="en-GB" sz="1500" dirty="0" smtClean="0">
              <a:latin typeface="Lucida Sans Unicode" pitchFamily="34" charset="0"/>
            </a:endParaRPr>
          </a:p>
          <a:p>
            <a:pPr marL="364326" indent="-254884" defTabSz="829452" eaLnBrk="0" hangingPunct="0">
              <a:spcBef>
                <a:spcPts val="397"/>
              </a:spcBef>
              <a:buClr>
                <a:schemeClr val="accent1"/>
              </a:buClr>
              <a:buSzPct val="68000"/>
            </a:pPr>
            <a:r>
              <a:rPr lang="en-GB" sz="1600" dirty="0" smtClean="0">
                <a:latin typeface="Arial" pitchFamily="34" charset="0"/>
                <a:cs typeface="Arial" pitchFamily="34" charset="0"/>
              </a:rPr>
              <a:t>	</a:t>
            </a:r>
            <a:r>
              <a:rPr lang="en-GB" sz="2400" dirty="0" smtClean="0">
                <a:latin typeface="Arial" pitchFamily="34" charset="0"/>
                <a:cs typeface="Arial" pitchFamily="34" charset="0"/>
              </a:rPr>
              <a:t>Challenges of using touch screen technology</a:t>
            </a:r>
          </a:p>
          <a:p>
            <a:pPr marL="364326" indent="-254884" defTabSz="829452" eaLnBrk="0" hangingPunct="0">
              <a:spcBef>
                <a:spcPts val="397"/>
              </a:spcBef>
              <a:buClr>
                <a:schemeClr val="accent1"/>
              </a:buClr>
              <a:buSzPct val="68000"/>
            </a:pPr>
            <a:endParaRPr lang="en-GB" sz="1600" dirty="0" smtClean="0">
              <a:latin typeface="Arial" pitchFamily="34" charset="0"/>
              <a:cs typeface="Arial" pitchFamily="34" charset="0"/>
            </a:endParaRPr>
          </a:p>
          <a:p>
            <a:pPr marL="364326" indent="-254884" defTabSz="829452" eaLnBrk="0" hangingPunct="0">
              <a:spcBef>
                <a:spcPts val="397"/>
              </a:spcBef>
              <a:buClr>
                <a:schemeClr val="accent1"/>
              </a:buClr>
              <a:buSzPct val="68000"/>
              <a:buFont typeface="Arial" pitchFamily="34" charset="0"/>
              <a:buChar char="•"/>
            </a:pPr>
            <a:r>
              <a:rPr lang="en-GB" b="1" dirty="0" smtClean="0">
                <a:latin typeface="Arial" pitchFamily="34" charset="0"/>
                <a:cs typeface="Arial" pitchFamily="34" charset="0"/>
              </a:rPr>
              <a:t>Corporate issues related to problems getting Wi-Fi access</a:t>
            </a:r>
          </a:p>
          <a:p>
            <a:pPr marL="364326" indent="-254884" defTabSz="829452" eaLnBrk="0" hangingPunct="0">
              <a:spcBef>
                <a:spcPts val="397"/>
              </a:spcBef>
              <a:buClr>
                <a:schemeClr val="accent1"/>
              </a:buClr>
              <a:buSzPct val="68000"/>
              <a:buFont typeface="Arial" pitchFamily="34" charset="0"/>
              <a:buChar char="•"/>
            </a:pPr>
            <a:r>
              <a:rPr lang="en-GB" b="1" dirty="0" smtClean="0">
                <a:latin typeface="Arial" pitchFamily="34" charset="0"/>
                <a:cs typeface="Arial" pitchFamily="34" charset="0"/>
              </a:rPr>
              <a:t>Staff confidence in their own technological skills</a:t>
            </a:r>
          </a:p>
          <a:p>
            <a:pPr marL="364326" indent="-254884" defTabSz="829452" eaLnBrk="0" hangingPunct="0">
              <a:spcBef>
                <a:spcPts val="397"/>
              </a:spcBef>
              <a:buClr>
                <a:schemeClr val="accent1"/>
              </a:buClr>
              <a:buSzPct val="68000"/>
              <a:buFont typeface="Arial" pitchFamily="34" charset="0"/>
              <a:buChar char="•"/>
            </a:pPr>
            <a:r>
              <a:rPr lang="en-GB" b="1" dirty="0" smtClean="0">
                <a:latin typeface="Arial" pitchFamily="34" charset="0"/>
                <a:cs typeface="Arial" pitchFamily="34" charset="0"/>
              </a:rPr>
              <a:t>Complexity of the interface for unsupported individual use of the I pad.</a:t>
            </a:r>
          </a:p>
          <a:p>
            <a:pPr marL="364326" indent="-254884" defTabSz="829452" eaLnBrk="0" hangingPunct="0">
              <a:spcBef>
                <a:spcPts val="397"/>
              </a:spcBef>
              <a:buClr>
                <a:schemeClr val="accent1"/>
              </a:buClr>
              <a:buSzPct val="68000"/>
              <a:buFont typeface="Arial" pitchFamily="34" charset="0"/>
              <a:buChar char="•"/>
            </a:pPr>
            <a:r>
              <a:rPr lang="en-GB" b="1" dirty="0" smtClean="0">
                <a:latin typeface="Arial" pitchFamily="34" charset="0"/>
                <a:cs typeface="Arial" pitchFamily="34" charset="0"/>
              </a:rPr>
              <a:t>The weight of the device, and problem seeing the screen because of its reflective surface</a:t>
            </a:r>
          </a:p>
          <a:p>
            <a:pPr marL="364326" indent="-254884" defTabSz="829452" eaLnBrk="0" hangingPunct="0">
              <a:spcBef>
                <a:spcPts val="397"/>
              </a:spcBef>
              <a:buClr>
                <a:schemeClr val="accent1"/>
              </a:buClr>
              <a:buSzPct val="68000"/>
            </a:pPr>
            <a:endParaRPr lang="en-GB" sz="1600" dirty="0">
              <a:latin typeface="Arial" pitchFamily="34" charset="0"/>
              <a:cs typeface="Arial" pitchFamily="34" charset="0"/>
            </a:endParaRPr>
          </a:p>
          <a:p>
            <a:pPr marL="364326" indent="-254884" defTabSz="829452" eaLnBrk="0" hangingPunct="0">
              <a:spcBef>
                <a:spcPts val="397"/>
              </a:spcBef>
              <a:buClr>
                <a:schemeClr val="accent1"/>
              </a:buClr>
              <a:buSzPct val="68000"/>
            </a:pPr>
            <a:endParaRPr lang="en-GB" sz="1600" dirty="0">
              <a:latin typeface="Arial" pitchFamily="34" charset="0"/>
              <a:cs typeface="Arial" pitchFamily="34" charset="0"/>
            </a:endParaRPr>
          </a:p>
          <a:p>
            <a:pPr marL="364326" indent="-254884" defTabSz="829452" eaLnBrk="0" hangingPunct="0">
              <a:spcBef>
                <a:spcPts val="397"/>
              </a:spcBef>
              <a:buClr>
                <a:schemeClr val="accent1"/>
              </a:buClr>
              <a:buSzPct val="68000"/>
              <a:buFont typeface="Wingdings" pitchFamily="2" charset="2"/>
              <a:buChar char="§"/>
            </a:pPr>
            <a:endParaRPr lang="en-GB" sz="1900" dirty="0"/>
          </a:p>
        </p:txBody>
      </p:sp>
      <p:pic>
        <p:nvPicPr>
          <p:cNvPr id="7" name="Picture 6" descr="LNS_25-05-2012_EGN_08_LIS240512TECHNOLOGY01_t325.jpg"/>
          <p:cNvPicPr>
            <a:picLocks noChangeAspect="1"/>
          </p:cNvPicPr>
          <p:nvPr/>
        </p:nvPicPr>
        <p:blipFill>
          <a:blip r:embed="rId2" cstate="print"/>
          <a:stretch>
            <a:fillRect/>
          </a:stretch>
        </p:blipFill>
        <p:spPr>
          <a:xfrm>
            <a:off x="6324975" y="1912511"/>
            <a:ext cx="1881524" cy="3471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3671" name="Rectangle 7"/>
          <p:cNvSpPr>
            <a:spLocks noGrp="1"/>
          </p:cNvSpPr>
          <p:nvPr>
            <p:ph type="title"/>
          </p:nvPr>
        </p:nvSpPr>
        <p:spPr bwMode="auto">
          <a:xfrm>
            <a:off x="467544" y="116632"/>
            <a:ext cx="8231040" cy="766145"/>
          </a:xfrm>
        </p:spPr>
        <p:txBody>
          <a:bodyPr wrap="square" numCol="1" anchorCtr="0" compatLnSpc="1">
            <a:prstTxWarp prst="textNoShape">
              <a:avLst/>
            </a:prstTxWarp>
          </a:bodyPr>
          <a:lstStyle/>
          <a:p>
            <a:pPr>
              <a:defRPr/>
            </a:pPr>
            <a:r>
              <a:rPr lang="en-GB" sz="4000" b="1" dirty="0" smtClean="0">
                <a:solidFill>
                  <a:srgbClr val="4B575F"/>
                </a:solidFill>
                <a:latin typeface="Arial" pitchFamily="34" charset="0"/>
              </a:rPr>
              <a:t>I Pad Challenges</a:t>
            </a:r>
          </a:p>
        </p:txBody>
      </p:sp>
      <p:sp>
        <p:nvSpPr>
          <p:cNvPr id="5" name="TextBox 4"/>
          <p:cNvSpPr txBox="1"/>
          <p:nvPr/>
        </p:nvSpPr>
        <p:spPr>
          <a:xfrm>
            <a:off x="0" y="1052736"/>
            <a:ext cx="8964488" cy="461665"/>
          </a:xfrm>
          <a:prstGeom prst="rect">
            <a:avLst/>
          </a:prstGeom>
          <a:noFill/>
        </p:spPr>
        <p:txBody>
          <a:bodyPr wrap="square" rtlCol="0">
            <a:spAutoFit/>
          </a:bodyPr>
          <a:lstStyle/>
          <a:p>
            <a:r>
              <a:rPr lang="en-GB" sz="2400" b="1" dirty="0" smtClean="0"/>
              <a:t>For people with dementia within care home settings/own homes</a:t>
            </a:r>
            <a:endParaRPr lang="en-GB" sz="24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8231040" cy="720079"/>
          </a:xfrm>
        </p:spPr>
        <p:txBody>
          <a:bodyPr/>
          <a:lstStyle/>
          <a:p>
            <a:r>
              <a:rPr lang="en-GB" sz="4000" b="1" dirty="0" smtClean="0"/>
              <a:t>I Pad Apps</a:t>
            </a:r>
            <a:endParaRPr lang="en-GB" sz="4000" b="1" dirty="0"/>
          </a:p>
        </p:txBody>
      </p:sp>
      <p:sp>
        <p:nvSpPr>
          <p:cNvPr id="4" name="Rectangle 3"/>
          <p:cNvSpPr/>
          <p:nvPr/>
        </p:nvSpPr>
        <p:spPr>
          <a:xfrm>
            <a:off x="323528" y="1268760"/>
            <a:ext cx="8496944" cy="1015663"/>
          </a:xfrm>
          <a:prstGeom prst="rect">
            <a:avLst/>
          </a:prstGeom>
        </p:spPr>
        <p:txBody>
          <a:bodyPr wrap="square">
            <a:spAutoFit/>
          </a:bodyPr>
          <a:lstStyle/>
          <a:p>
            <a:pPr algn="just"/>
            <a:r>
              <a:rPr lang="en-GB" sz="2000" b="1" dirty="0" smtClean="0">
                <a:latin typeface="Arial" pitchFamily="34" charset="0"/>
                <a:cs typeface="Arial" pitchFamily="34" charset="0"/>
              </a:rPr>
              <a:t>Definition:  </a:t>
            </a:r>
            <a:r>
              <a:rPr lang="en-GB" sz="2000" dirty="0" smtClean="0">
                <a:latin typeface="Arial" pitchFamily="34" charset="0"/>
                <a:cs typeface="Arial" pitchFamily="34" charset="0"/>
              </a:rPr>
              <a:t>Apps is an abbreviation for application. An app is a piece of software. It can run on the Internet, on your computer, or on your phone or other electronic device</a:t>
            </a:r>
            <a:r>
              <a:rPr lang="en-GB" dirty="0" smtClean="0">
                <a:latin typeface="Arial" pitchFamily="34" charset="0"/>
                <a:cs typeface="Arial" pitchFamily="34" charset="0"/>
              </a:rPr>
              <a:t>.</a:t>
            </a:r>
            <a:endParaRPr lang="en-GB" dirty="0">
              <a:latin typeface="Arial" pitchFamily="34" charset="0"/>
              <a:cs typeface="Arial" pitchFamily="34" charset="0"/>
            </a:endParaRPr>
          </a:p>
        </p:txBody>
      </p:sp>
      <p:pic>
        <p:nvPicPr>
          <p:cNvPr id="2050" name="Picture 2" descr="http://images.apple.com/uk/apps/garageband/shared/images/touch_gallery1.jpg"/>
          <p:cNvPicPr>
            <a:picLocks noChangeAspect="1" noChangeArrowheads="1"/>
          </p:cNvPicPr>
          <p:nvPr/>
        </p:nvPicPr>
        <p:blipFill>
          <a:blip r:embed="rId2" cstate="print"/>
          <a:srcRect/>
          <a:stretch>
            <a:fillRect/>
          </a:stretch>
        </p:blipFill>
        <p:spPr bwMode="auto">
          <a:xfrm>
            <a:off x="1979712" y="2564904"/>
            <a:ext cx="5193060" cy="3134671"/>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apple.com/uk/ipad/built-in-apps/images/facetime_hero.jpg"/>
          <p:cNvPicPr>
            <a:picLocks noChangeAspect="1" noChangeArrowheads="1"/>
          </p:cNvPicPr>
          <p:nvPr/>
        </p:nvPicPr>
        <p:blipFill>
          <a:blip r:embed="rId3" cstate="print"/>
          <a:srcRect/>
          <a:stretch>
            <a:fillRect/>
          </a:stretch>
        </p:blipFill>
        <p:spPr bwMode="auto">
          <a:xfrm>
            <a:off x="5148064" y="1196752"/>
            <a:ext cx="3371850" cy="4495800"/>
          </a:xfrm>
          <a:prstGeom prst="rect">
            <a:avLst/>
          </a:prstGeom>
          <a:noFill/>
        </p:spPr>
      </p:pic>
      <p:sp>
        <p:nvSpPr>
          <p:cNvPr id="4" name="TextBox 3"/>
          <p:cNvSpPr txBox="1"/>
          <p:nvPr/>
        </p:nvSpPr>
        <p:spPr>
          <a:xfrm>
            <a:off x="251520" y="908720"/>
            <a:ext cx="4680520" cy="5247590"/>
          </a:xfrm>
          <a:prstGeom prst="rect">
            <a:avLst/>
          </a:prstGeom>
          <a:noFill/>
        </p:spPr>
        <p:txBody>
          <a:bodyPr wrap="square" rtlCol="0">
            <a:spAutoFit/>
          </a:bodyPr>
          <a:lstStyle/>
          <a:p>
            <a:pPr algn="just"/>
            <a:r>
              <a:rPr lang="en-GB" sz="2800" b="1" dirty="0" smtClean="0">
                <a:latin typeface="Arial" pitchFamily="34" charset="0"/>
                <a:cs typeface="Arial" pitchFamily="34" charset="0"/>
              </a:rPr>
              <a:t>Could be used for people who use British Sign Language (BSL) as a means of communication with each other where ever they are</a:t>
            </a:r>
            <a:r>
              <a:rPr lang="en-GB" sz="2800" dirty="0" smtClean="0">
                <a:latin typeface="Arial" pitchFamily="34" charset="0"/>
                <a:cs typeface="Arial" pitchFamily="34" charset="0"/>
              </a:rPr>
              <a:t>. </a:t>
            </a:r>
            <a:r>
              <a:rPr lang="en-GB" sz="2800" b="1" dirty="0" smtClean="0">
                <a:latin typeface="Arial" pitchFamily="34" charset="0"/>
                <a:cs typeface="Arial" pitchFamily="34" charset="0"/>
              </a:rPr>
              <a:t>Hard of hearing/deaf</a:t>
            </a:r>
          </a:p>
          <a:p>
            <a:pPr algn="just"/>
            <a:endParaRPr lang="en-GB" sz="1100" b="1" dirty="0" smtClean="0">
              <a:latin typeface="Arial" pitchFamily="34" charset="0"/>
              <a:cs typeface="Arial" pitchFamily="34" charset="0"/>
            </a:endParaRPr>
          </a:p>
          <a:p>
            <a:pPr algn="just"/>
            <a:r>
              <a:rPr lang="en-GB" sz="1600" dirty="0" smtClean="0">
                <a:latin typeface="Arial" pitchFamily="34" charset="0"/>
                <a:cs typeface="Arial" pitchFamily="34" charset="0"/>
              </a:rPr>
              <a:t>Tap </a:t>
            </a:r>
            <a:r>
              <a:rPr lang="en-GB" sz="1600" dirty="0" err="1" smtClean="0">
                <a:latin typeface="Arial" pitchFamily="34" charset="0"/>
                <a:cs typeface="Arial" pitchFamily="34" charset="0"/>
              </a:rPr>
              <a:t>FaceTime</a:t>
            </a:r>
            <a:r>
              <a:rPr lang="en-GB" sz="1600" dirty="0" smtClean="0">
                <a:latin typeface="Arial" pitchFamily="34" charset="0"/>
                <a:cs typeface="Arial" pitchFamily="34" charset="0"/>
              </a:rPr>
              <a:t> to make a video call</a:t>
            </a:r>
            <a:r>
              <a:rPr lang="en-GB" sz="1600" b="1" dirty="0" smtClean="0">
                <a:latin typeface="Arial" pitchFamily="34" charset="0"/>
                <a:cs typeface="Arial" pitchFamily="34" charset="0"/>
              </a:rPr>
              <a:t>. </a:t>
            </a:r>
            <a:r>
              <a:rPr lang="en-GB" sz="1600" dirty="0" err="1" smtClean="0">
                <a:latin typeface="Arial" pitchFamily="34" charset="0"/>
                <a:cs typeface="Arial" pitchFamily="34" charset="0"/>
              </a:rPr>
              <a:t>FaceTime</a:t>
            </a:r>
            <a:r>
              <a:rPr lang="en-GB" sz="1600" dirty="0" smtClean="0">
                <a:latin typeface="Arial" pitchFamily="34" charset="0"/>
                <a:cs typeface="Arial" pitchFamily="34" charset="0"/>
              </a:rPr>
              <a:t> closes the distance between you and family from miles to inches. To make a video call, tap </a:t>
            </a:r>
            <a:r>
              <a:rPr lang="en-GB" sz="1600" dirty="0" err="1" smtClean="0">
                <a:latin typeface="Arial" pitchFamily="34" charset="0"/>
                <a:cs typeface="Arial" pitchFamily="34" charset="0"/>
              </a:rPr>
              <a:t>FaceTime</a:t>
            </a:r>
            <a:r>
              <a:rPr lang="en-GB" sz="1600" dirty="0" smtClean="0">
                <a:latin typeface="Arial" pitchFamily="34" charset="0"/>
                <a:cs typeface="Arial" pitchFamily="34" charset="0"/>
              </a:rPr>
              <a:t>. Then select a name of the person you wish to talk to, wait for the person to accept the call. The </a:t>
            </a:r>
            <a:r>
              <a:rPr lang="en-GB" sz="1600" dirty="0" err="1" smtClean="0">
                <a:latin typeface="Arial" pitchFamily="34" charset="0"/>
                <a:cs typeface="Arial" pitchFamily="34" charset="0"/>
              </a:rPr>
              <a:t>FaceTime</a:t>
            </a:r>
            <a:r>
              <a:rPr lang="en-GB" sz="1600" dirty="0" smtClean="0">
                <a:latin typeface="Arial" pitchFamily="34" charset="0"/>
                <a:cs typeface="Arial" pitchFamily="34" charset="0"/>
              </a:rPr>
              <a:t> works over Wi-Fi or mobile networks, so you can effectively wave hello from anywhere.</a:t>
            </a:r>
          </a:p>
        </p:txBody>
      </p:sp>
      <p:sp>
        <p:nvSpPr>
          <p:cNvPr id="5" name="TextBox 4"/>
          <p:cNvSpPr txBox="1"/>
          <p:nvPr/>
        </p:nvSpPr>
        <p:spPr>
          <a:xfrm>
            <a:off x="2627784" y="0"/>
            <a:ext cx="4097019" cy="769441"/>
          </a:xfrm>
          <a:prstGeom prst="rect">
            <a:avLst/>
          </a:prstGeom>
          <a:noFill/>
        </p:spPr>
        <p:txBody>
          <a:bodyPr wrap="none" rtlCol="0">
            <a:spAutoFit/>
          </a:bodyPr>
          <a:lstStyle/>
          <a:p>
            <a:r>
              <a:rPr lang="en-GB" sz="4400" b="1" dirty="0" smtClean="0">
                <a:latin typeface="Arial" pitchFamily="34" charset="0"/>
                <a:cs typeface="Arial" pitchFamily="34" charset="0"/>
              </a:rPr>
              <a:t>Face Time app</a:t>
            </a:r>
            <a:endParaRPr lang="en-GB" sz="44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44824"/>
            <a:ext cx="3888432" cy="3354765"/>
          </a:xfrm>
          <a:prstGeom prst="rect">
            <a:avLst/>
          </a:prstGeom>
          <a:noFill/>
        </p:spPr>
        <p:txBody>
          <a:bodyPr wrap="square" rtlCol="0">
            <a:spAutoFit/>
          </a:bodyPr>
          <a:lstStyle/>
          <a:p>
            <a:pPr algn="just"/>
            <a:r>
              <a:rPr lang="en-GB" sz="2800" b="1" dirty="0" smtClean="0">
                <a:latin typeface="Arial" pitchFamily="34" charset="0"/>
                <a:cs typeface="Arial" pitchFamily="34" charset="0"/>
              </a:rPr>
              <a:t>You can switch between cameras during a call.</a:t>
            </a:r>
          </a:p>
          <a:p>
            <a:pPr algn="just"/>
            <a:endParaRPr lang="en-GB" sz="1600" dirty="0" smtClean="0">
              <a:latin typeface="Arial" pitchFamily="34" charset="0"/>
              <a:cs typeface="Arial" pitchFamily="34" charset="0"/>
            </a:endParaRPr>
          </a:p>
          <a:p>
            <a:pPr algn="just"/>
            <a:r>
              <a:rPr lang="en-GB" sz="1600" dirty="0" smtClean="0">
                <a:latin typeface="Arial" pitchFamily="34" charset="0"/>
                <a:cs typeface="Arial" pitchFamily="34" charset="0"/>
              </a:rPr>
              <a:t>On the front of your </a:t>
            </a:r>
            <a:r>
              <a:rPr lang="en-GB" sz="1600" dirty="0" err="1" smtClean="0">
                <a:latin typeface="Arial" pitchFamily="34" charset="0"/>
                <a:cs typeface="Arial" pitchFamily="34" charset="0"/>
              </a:rPr>
              <a:t>iPad</a:t>
            </a:r>
            <a:r>
              <a:rPr lang="en-GB" sz="1600" dirty="0" smtClean="0">
                <a:latin typeface="Arial" pitchFamily="34" charset="0"/>
                <a:cs typeface="Arial" pitchFamily="34" charset="0"/>
              </a:rPr>
              <a:t> is a </a:t>
            </a:r>
            <a:r>
              <a:rPr lang="en-GB" sz="1600" dirty="0" err="1" smtClean="0">
                <a:latin typeface="Arial" pitchFamily="34" charset="0"/>
                <a:cs typeface="Arial" pitchFamily="34" charset="0"/>
              </a:rPr>
              <a:t>FaceTime</a:t>
            </a:r>
            <a:r>
              <a:rPr lang="en-GB" sz="1600" dirty="0" smtClean="0">
                <a:latin typeface="Arial" pitchFamily="34" charset="0"/>
                <a:cs typeface="Arial" pitchFamily="34" charset="0"/>
              </a:rPr>
              <a:t> HD camera. On the back is an </a:t>
            </a:r>
            <a:r>
              <a:rPr lang="en-GB" sz="1600" dirty="0" err="1" smtClean="0">
                <a:latin typeface="Arial" pitchFamily="34" charset="0"/>
                <a:cs typeface="Arial" pitchFamily="34" charset="0"/>
              </a:rPr>
              <a:t>iSight</a:t>
            </a:r>
            <a:r>
              <a:rPr lang="en-GB" sz="1600" dirty="0" smtClean="0">
                <a:latin typeface="Arial" pitchFamily="34" charset="0"/>
                <a:cs typeface="Arial" pitchFamily="34" charset="0"/>
              </a:rPr>
              <a:t> camera. You can switch between them anytime during a call. So your family &amp; friends can see you, or the next minute they can see what you are </a:t>
            </a:r>
            <a:r>
              <a:rPr lang="en-GB" sz="1600" dirty="0" err="1" smtClean="0">
                <a:latin typeface="Arial" pitchFamily="34" charset="0"/>
                <a:cs typeface="Arial" pitchFamily="34" charset="0"/>
              </a:rPr>
              <a:t>seing</a:t>
            </a:r>
            <a:r>
              <a:rPr lang="en-GB" sz="1600" dirty="0" smtClean="0">
                <a:latin typeface="Arial" pitchFamily="34" charset="0"/>
                <a:cs typeface="Arial" pitchFamily="34" charset="0"/>
              </a:rPr>
              <a:t>.</a:t>
            </a:r>
          </a:p>
          <a:p>
            <a:pPr algn="just"/>
            <a:endParaRPr lang="en-GB" sz="1600" dirty="0" smtClean="0">
              <a:latin typeface="Arial" pitchFamily="34" charset="0"/>
              <a:cs typeface="Arial" pitchFamily="34" charset="0"/>
            </a:endParaRPr>
          </a:p>
        </p:txBody>
      </p:sp>
      <p:sp>
        <p:nvSpPr>
          <p:cNvPr id="5" name="TextBox 4"/>
          <p:cNvSpPr txBox="1"/>
          <p:nvPr/>
        </p:nvSpPr>
        <p:spPr>
          <a:xfrm>
            <a:off x="2555776" y="0"/>
            <a:ext cx="3737242" cy="707886"/>
          </a:xfrm>
          <a:prstGeom prst="rect">
            <a:avLst/>
          </a:prstGeom>
          <a:noFill/>
        </p:spPr>
        <p:txBody>
          <a:bodyPr wrap="none" rtlCol="0">
            <a:spAutoFit/>
          </a:bodyPr>
          <a:lstStyle/>
          <a:p>
            <a:r>
              <a:rPr lang="en-GB" sz="4000" b="1" dirty="0" smtClean="0">
                <a:latin typeface="Arial" pitchFamily="34" charset="0"/>
                <a:cs typeface="Arial" pitchFamily="34" charset="0"/>
              </a:rPr>
              <a:t>Face Time app</a:t>
            </a:r>
            <a:endParaRPr lang="en-GB" sz="4000" b="1" dirty="0">
              <a:latin typeface="Arial" pitchFamily="34" charset="0"/>
              <a:cs typeface="Arial" pitchFamily="34" charset="0"/>
            </a:endParaRPr>
          </a:p>
        </p:txBody>
      </p:sp>
      <p:pic>
        <p:nvPicPr>
          <p:cNvPr id="1028" name="Picture 4" descr="http://images.apple.com/mac/facetime/images/facetime_calling.jpg"/>
          <p:cNvPicPr>
            <a:picLocks noChangeAspect="1" noChangeArrowheads="1"/>
          </p:cNvPicPr>
          <p:nvPr/>
        </p:nvPicPr>
        <p:blipFill>
          <a:blip r:embed="rId2" cstate="print"/>
          <a:srcRect/>
          <a:stretch>
            <a:fillRect/>
          </a:stretch>
        </p:blipFill>
        <p:spPr bwMode="auto">
          <a:xfrm>
            <a:off x="4716016" y="1340768"/>
            <a:ext cx="4086225" cy="4191001"/>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bwMode="auto">
          <a:xfrm>
            <a:off x="467544" y="116632"/>
            <a:ext cx="8229600" cy="936104"/>
          </a:xfrm>
        </p:spPr>
        <p:txBody>
          <a:bodyPr wrap="square" lIns="82945" tIns="41473" rIns="82945" bIns="41473" numCol="1" anchorCtr="0" compatLnSpc="1">
            <a:prstTxWarp prst="textNoShape">
              <a:avLst/>
            </a:prstTxWarp>
          </a:bodyPr>
          <a:lstStyle/>
          <a:p>
            <a:pPr>
              <a:defRPr/>
            </a:pPr>
            <a:r>
              <a:rPr lang="en-GB" sz="4000" b="1" dirty="0" smtClean="0">
                <a:solidFill>
                  <a:srgbClr val="4B575F"/>
                </a:solidFill>
                <a:latin typeface="Arial" pitchFamily="34" charset="0"/>
              </a:rPr>
              <a:t>App Demonstration</a:t>
            </a:r>
          </a:p>
        </p:txBody>
      </p:sp>
      <p:pic>
        <p:nvPicPr>
          <p:cNvPr id="4" name="Picture 10" descr="150-Years-of-World-History.jpg"/>
          <p:cNvPicPr>
            <a:picLocks noChangeAspect="1"/>
          </p:cNvPicPr>
          <p:nvPr/>
        </p:nvPicPr>
        <p:blipFill>
          <a:blip r:embed="rId2" cstate="print"/>
          <a:srcRect/>
          <a:stretch>
            <a:fillRect/>
          </a:stretch>
        </p:blipFill>
        <p:spPr bwMode="auto">
          <a:xfrm>
            <a:off x="1919520" y="1731062"/>
            <a:ext cx="1088640" cy="1633131"/>
          </a:xfrm>
          <a:prstGeom prst="rect">
            <a:avLst/>
          </a:prstGeom>
          <a:ln>
            <a:noFill/>
          </a:ln>
          <a:effectLst>
            <a:outerShdw blurRad="292100" dist="139700" dir="2700000" algn="tl" rotWithShape="0">
              <a:srgbClr val="333333">
                <a:alpha val="65000"/>
              </a:srgbClr>
            </a:outerShdw>
          </a:effectLst>
        </p:spPr>
      </p:pic>
      <p:pic>
        <p:nvPicPr>
          <p:cNvPr id="115718" name="Picture 16" descr="talkingtom2.jpg"/>
          <p:cNvPicPr>
            <a:picLocks noChangeAspect="1"/>
          </p:cNvPicPr>
          <p:nvPr/>
        </p:nvPicPr>
        <p:blipFill>
          <a:blip r:embed="rId3" cstate="print"/>
          <a:srcRect/>
          <a:stretch>
            <a:fillRect/>
          </a:stretch>
        </p:blipFill>
        <p:spPr bwMode="auto">
          <a:xfrm>
            <a:off x="3409920" y="1731062"/>
            <a:ext cx="1166400" cy="1620171"/>
          </a:xfrm>
          <a:prstGeom prst="rect">
            <a:avLst/>
          </a:prstGeom>
          <a:noFill/>
          <a:ln w="9525">
            <a:noFill/>
            <a:miter lim="800000"/>
            <a:headEnd/>
            <a:tailEnd/>
          </a:ln>
        </p:spPr>
      </p:pic>
      <p:pic>
        <p:nvPicPr>
          <p:cNvPr id="7" name="Picture 6" descr="Google.jpg"/>
          <p:cNvPicPr>
            <a:picLocks noChangeAspect="1"/>
          </p:cNvPicPr>
          <p:nvPr/>
        </p:nvPicPr>
        <p:blipFill>
          <a:blip r:embed="rId4" cstate="print"/>
          <a:stretch>
            <a:fillRect/>
          </a:stretch>
        </p:blipFill>
        <p:spPr>
          <a:xfrm>
            <a:off x="5029920" y="1731062"/>
            <a:ext cx="1087200" cy="1633131"/>
          </a:xfrm>
          <a:prstGeom prst="rect">
            <a:avLst/>
          </a:prstGeom>
          <a:ln>
            <a:noFill/>
          </a:ln>
          <a:effectLst>
            <a:outerShdw blurRad="292100" dist="139700" dir="2700000" algn="tl" rotWithShape="0">
              <a:srgbClr val="333333">
                <a:alpha val="65000"/>
              </a:srgbClr>
            </a:outerShdw>
          </a:effectLst>
        </p:spPr>
      </p:pic>
      <p:pic>
        <p:nvPicPr>
          <p:cNvPr id="115720" name="Picture 18" descr="Skype2.jpg"/>
          <p:cNvPicPr>
            <a:picLocks noChangeAspect="1"/>
          </p:cNvPicPr>
          <p:nvPr/>
        </p:nvPicPr>
        <p:blipFill>
          <a:blip r:embed="rId5" cstate="print"/>
          <a:srcRect/>
          <a:stretch>
            <a:fillRect/>
          </a:stretch>
        </p:blipFill>
        <p:spPr bwMode="auto">
          <a:xfrm>
            <a:off x="6455521" y="1731062"/>
            <a:ext cx="1045440" cy="1648974"/>
          </a:xfrm>
          <a:prstGeom prst="rect">
            <a:avLst/>
          </a:prstGeom>
          <a:noFill/>
          <a:ln w="9525">
            <a:noFill/>
            <a:miter lim="800000"/>
            <a:headEnd/>
            <a:tailEnd/>
          </a:ln>
        </p:spPr>
      </p:pic>
      <p:pic>
        <p:nvPicPr>
          <p:cNvPr id="115721" name="Picture 3" descr="C:\Users\thompsonbecky\Pictures\Community Team\brainy_app.jpg"/>
          <p:cNvPicPr>
            <a:picLocks noChangeAspect="1" noChangeArrowheads="1"/>
          </p:cNvPicPr>
          <p:nvPr/>
        </p:nvPicPr>
        <p:blipFill>
          <a:blip r:embed="rId6" cstate="print"/>
          <a:srcRect/>
          <a:stretch>
            <a:fillRect/>
          </a:stretch>
        </p:blipFill>
        <p:spPr bwMode="auto">
          <a:xfrm>
            <a:off x="2761920" y="3869687"/>
            <a:ext cx="1425600" cy="1425750"/>
          </a:xfrm>
          <a:prstGeom prst="rect">
            <a:avLst/>
          </a:prstGeom>
          <a:noFill/>
          <a:ln w="9525">
            <a:noFill/>
            <a:miter lim="800000"/>
            <a:headEnd/>
            <a:tailEnd/>
          </a:ln>
        </p:spPr>
      </p:pic>
      <p:pic>
        <p:nvPicPr>
          <p:cNvPr id="115722" name="Picture 4" descr="C:\Users\thompsonbecky\Pictures\Community Team\839-1-dementia.jpg"/>
          <p:cNvPicPr>
            <a:picLocks noChangeAspect="1" noChangeArrowheads="1"/>
          </p:cNvPicPr>
          <p:nvPr/>
        </p:nvPicPr>
        <p:blipFill>
          <a:blip r:embed="rId7" cstate="print"/>
          <a:srcRect/>
          <a:stretch>
            <a:fillRect/>
          </a:stretch>
        </p:blipFill>
        <p:spPr bwMode="auto">
          <a:xfrm>
            <a:off x="4705921" y="3999300"/>
            <a:ext cx="1490400" cy="1231329"/>
          </a:xfrm>
          <a:prstGeom prst="rect">
            <a:avLst/>
          </a:prstGeom>
          <a:noFill/>
          <a:ln w="9525">
            <a:noFill/>
            <a:miter lim="800000"/>
            <a:headEnd/>
            <a:tailEnd/>
          </a:ln>
        </p:spPr>
      </p:pic>
      <p:pic>
        <p:nvPicPr>
          <p:cNvPr id="115723" name="Picture 5" descr="C:\Users\thompsonbecky\Pictures\Community Team\1118-1-dementia-rx.jpg"/>
          <p:cNvPicPr>
            <a:picLocks noChangeAspect="1" noChangeArrowheads="1"/>
          </p:cNvPicPr>
          <p:nvPr/>
        </p:nvPicPr>
        <p:blipFill>
          <a:blip r:embed="rId8" cstate="print"/>
          <a:srcRect/>
          <a:stretch>
            <a:fillRect/>
          </a:stretch>
        </p:blipFill>
        <p:spPr bwMode="auto">
          <a:xfrm>
            <a:off x="1141920" y="3999300"/>
            <a:ext cx="1231200" cy="1296136"/>
          </a:xfrm>
          <a:prstGeom prst="rect">
            <a:avLst/>
          </a:prstGeom>
          <a:noFill/>
          <a:ln w="9525">
            <a:noFill/>
            <a:miter lim="800000"/>
            <a:headEnd/>
            <a:tailEnd/>
          </a:ln>
        </p:spPr>
      </p:pic>
      <p:pic>
        <p:nvPicPr>
          <p:cNvPr id="115724" name="Picture 6" descr="C:\Users\thompsonbecky\Pictures\Community Team\1982-1-dementia-prevention.jpg"/>
          <p:cNvPicPr>
            <a:picLocks noChangeAspect="1" noChangeArrowheads="1"/>
          </p:cNvPicPr>
          <p:nvPr/>
        </p:nvPicPr>
        <p:blipFill>
          <a:blip r:embed="rId9" cstate="print"/>
          <a:srcRect/>
          <a:stretch>
            <a:fillRect/>
          </a:stretch>
        </p:blipFill>
        <p:spPr bwMode="auto">
          <a:xfrm>
            <a:off x="6779520" y="3999300"/>
            <a:ext cx="1425600" cy="12961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bwMode="auto">
          <a:xfrm>
            <a:off x="467544" y="116632"/>
            <a:ext cx="8229600" cy="936104"/>
          </a:xfrm>
        </p:spPr>
        <p:txBody>
          <a:bodyPr wrap="square" lIns="82945" tIns="41473" rIns="82945" bIns="41473" numCol="1" anchorCtr="0" compatLnSpc="1">
            <a:prstTxWarp prst="textNoShape">
              <a:avLst/>
            </a:prstTxWarp>
          </a:bodyPr>
          <a:lstStyle/>
          <a:p>
            <a:pPr>
              <a:defRPr/>
            </a:pPr>
            <a:r>
              <a:rPr lang="en-GB" sz="4000" b="1" dirty="0" smtClean="0">
                <a:solidFill>
                  <a:srgbClr val="4B575F"/>
                </a:solidFill>
                <a:latin typeface="Arial" pitchFamily="34" charset="0"/>
              </a:rPr>
              <a:t>App Prices</a:t>
            </a:r>
          </a:p>
        </p:txBody>
      </p:sp>
      <p:sp>
        <p:nvSpPr>
          <p:cNvPr id="11" name="TextBox 10"/>
          <p:cNvSpPr txBox="1"/>
          <p:nvPr/>
        </p:nvSpPr>
        <p:spPr>
          <a:xfrm>
            <a:off x="395536" y="1196752"/>
            <a:ext cx="1843725" cy="4267515"/>
          </a:xfrm>
          <a:prstGeom prst="rect">
            <a:avLst/>
          </a:prstGeom>
          <a:noFill/>
        </p:spPr>
        <p:txBody>
          <a:bodyPr wrap="square" rtlCol="0">
            <a:spAutoFit/>
          </a:bodyPr>
          <a:lstStyle/>
          <a:p>
            <a:pPr>
              <a:lnSpc>
                <a:spcPct val="200000"/>
              </a:lnSpc>
              <a:buFont typeface="Arial" pitchFamily="34" charset="0"/>
              <a:buChar char="•"/>
            </a:pPr>
            <a:r>
              <a:rPr lang="en-GB" sz="2800" dirty="0" smtClean="0">
                <a:latin typeface="Arial" pitchFamily="34" charset="0"/>
                <a:cs typeface="Arial" pitchFamily="34" charset="0"/>
              </a:rPr>
              <a:t>  Free</a:t>
            </a:r>
          </a:p>
          <a:p>
            <a:pPr>
              <a:lnSpc>
                <a:spcPct val="200000"/>
              </a:lnSpc>
              <a:buFont typeface="Arial" pitchFamily="34" charset="0"/>
              <a:buChar char="•"/>
            </a:pPr>
            <a:r>
              <a:rPr lang="en-GB" sz="2800" dirty="0" smtClean="0">
                <a:latin typeface="Arial" pitchFamily="34" charset="0"/>
                <a:cs typeface="Arial" pitchFamily="34" charset="0"/>
              </a:rPr>
              <a:t>  £0.99</a:t>
            </a:r>
          </a:p>
          <a:p>
            <a:pPr>
              <a:lnSpc>
                <a:spcPct val="200000"/>
              </a:lnSpc>
              <a:buFont typeface="Arial" pitchFamily="34" charset="0"/>
              <a:buChar char="•"/>
            </a:pPr>
            <a:r>
              <a:rPr lang="en-GB" sz="2800" dirty="0" smtClean="0">
                <a:latin typeface="Arial" pitchFamily="34" charset="0"/>
                <a:cs typeface="Arial" pitchFamily="34" charset="0"/>
              </a:rPr>
              <a:t>  £6.99</a:t>
            </a:r>
          </a:p>
          <a:p>
            <a:pPr>
              <a:lnSpc>
                <a:spcPct val="200000"/>
              </a:lnSpc>
              <a:buFont typeface="Arial" pitchFamily="34" charset="0"/>
              <a:buChar char="•"/>
            </a:pPr>
            <a:r>
              <a:rPr lang="en-GB" sz="2800" dirty="0" smtClean="0">
                <a:latin typeface="Arial" pitchFamily="34" charset="0"/>
                <a:cs typeface="Arial" pitchFamily="34" charset="0"/>
              </a:rPr>
              <a:t>  £13.99</a:t>
            </a:r>
          </a:p>
          <a:p>
            <a:pPr>
              <a:lnSpc>
                <a:spcPct val="200000"/>
              </a:lnSpc>
              <a:buFont typeface="Arial" pitchFamily="34" charset="0"/>
              <a:buChar char="•"/>
            </a:pPr>
            <a:r>
              <a:rPr lang="en-GB" sz="2800" dirty="0" smtClean="0">
                <a:latin typeface="Arial" pitchFamily="34" charset="0"/>
                <a:cs typeface="Arial" pitchFamily="34" charset="0"/>
              </a:rPr>
              <a:t>  £69.99</a:t>
            </a:r>
            <a:endParaRPr lang="en-GB" sz="2800" dirty="0">
              <a:latin typeface="Arial" pitchFamily="34" charset="0"/>
              <a:cs typeface="Arial" pitchFamily="34" charset="0"/>
            </a:endParaRPr>
          </a:p>
        </p:txBody>
      </p:sp>
      <p:pic>
        <p:nvPicPr>
          <p:cNvPr id="1026" name="Picture 2" descr="http://cdn.mactrast.com/wp-content/uploads/2011/11/apps_for_shopping.jpg"/>
          <p:cNvPicPr>
            <a:picLocks noChangeAspect="1" noChangeArrowheads="1"/>
          </p:cNvPicPr>
          <p:nvPr/>
        </p:nvPicPr>
        <p:blipFill>
          <a:blip r:embed="rId2" cstate="print"/>
          <a:srcRect/>
          <a:stretch>
            <a:fillRect/>
          </a:stretch>
        </p:blipFill>
        <p:spPr bwMode="auto">
          <a:xfrm>
            <a:off x="2771800" y="2348880"/>
            <a:ext cx="5429250" cy="25908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lvl="0">
              <a:buNone/>
            </a:pPr>
            <a:endParaRPr lang="en-GB" sz="2400" dirty="0" smtClean="0">
              <a:solidFill>
                <a:srgbClr val="002060"/>
              </a:solidFill>
            </a:endParaRPr>
          </a:p>
          <a:p>
            <a:pPr lvl="0">
              <a:buFont typeface="Wingdings" pitchFamily="2" charset="2"/>
              <a:buChar char="Ø"/>
            </a:pPr>
            <a:r>
              <a:rPr lang="en-GB" sz="2800" dirty="0" smtClean="0">
                <a:latin typeface="Arial" pitchFamily="34" charset="0"/>
                <a:cs typeface="Arial" pitchFamily="34" charset="0"/>
              </a:rPr>
              <a:t>Respect </a:t>
            </a:r>
          </a:p>
          <a:p>
            <a:pPr lvl="0">
              <a:buFont typeface="Wingdings" pitchFamily="2" charset="2"/>
              <a:buChar char="Ø"/>
            </a:pPr>
            <a:r>
              <a:rPr lang="en-GB" sz="2800" dirty="0" smtClean="0">
                <a:latin typeface="Arial" pitchFamily="34" charset="0"/>
                <a:cs typeface="Arial" pitchFamily="34" charset="0"/>
              </a:rPr>
              <a:t>Listen to each other </a:t>
            </a:r>
          </a:p>
          <a:p>
            <a:pPr lvl="0">
              <a:buFont typeface="Wingdings" pitchFamily="2" charset="2"/>
              <a:buChar char="Ø"/>
            </a:pPr>
            <a:r>
              <a:rPr lang="en-GB" sz="2800" dirty="0" smtClean="0">
                <a:latin typeface="Arial" pitchFamily="34" charset="0"/>
                <a:cs typeface="Arial" pitchFamily="34" charset="0"/>
              </a:rPr>
              <a:t>One person speaking at a time please</a:t>
            </a:r>
          </a:p>
          <a:p>
            <a:pPr lvl="0">
              <a:buFont typeface="Wingdings" pitchFamily="2" charset="2"/>
              <a:buChar char="Ø"/>
            </a:pPr>
            <a:r>
              <a:rPr lang="en-GB" sz="2800" dirty="0" smtClean="0">
                <a:latin typeface="Arial" pitchFamily="34" charset="0"/>
                <a:cs typeface="Arial" pitchFamily="34" charset="0"/>
              </a:rPr>
              <a:t>Issues of confidentiality</a:t>
            </a:r>
          </a:p>
          <a:p>
            <a:pPr lvl="0">
              <a:buFont typeface="Wingdings" pitchFamily="2" charset="2"/>
              <a:buChar char="Ø"/>
            </a:pPr>
            <a:r>
              <a:rPr lang="en-GB" sz="2800" dirty="0" smtClean="0">
                <a:latin typeface="Arial" pitchFamily="34" charset="0"/>
                <a:cs typeface="Arial" pitchFamily="34" charset="0"/>
              </a:rPr>
              <a:t>Please be punctual</a:t>
            </a:r>
          </a:p>
          <a:p>
            <a:pPr lvl="0">
              <a:buFont typeface="Wingdings" pitchFamily="2" charset="2"/>
              <a:buChar char="Ø"/>
            </a:pPr>
            <a:r>
              <a:rPr lang="en-GB" sz="2800" dirty="0" smtClean="0">
                <a:latin typeface="Arial" pitchFamily="34" charset="0"/>
                <a:cs typeface="Arial" pitchFamily="34" charset="0"/>
              </a:rPr>
              <a:t>Challenge constructively the views not the person</a:t>
            </a:r>
          </a:p>
          <a:p>
            <a:pPr lvl="0">
              <a:buNone/>
            </a:pPr>
            <a:endParaRPr lang="en-GB" sz="2800" b="1" dirty="0" smtClean="0">
              <a:solidFill>
                <a:srgbClr val="002060"/>
              </a:solidFill>
            </a:endParaRP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0" y="188640"/>
            <a:ext cx="8278613" cy="615553"/>
          </a:xfrm>
          <a:prstGeom prst="rect">
            <a:avLst/>
          </a:prstGeom>
        </p:spPr>
        <p:txBody>
          <a:bodyPr wrap="none">
            <a:spAutoFit/>
          </a:bodyPr>
          <a:lstStyle/>
          <a:p>
            <a:r>
              <a:rPr lang="en-GB" sz="3400" dirty="0" smtClean="0">
                <a:effectLst>
                  <a:outerShdw blurRad="38100" dist="38100" dir="2700000" algn="tl">
                    <a:srgbClr val="000000">
                      <a:alpha val="43137"/>
                    </a:srgbClr>
                  </a:outerShdw>
                </a:effectLst>
                <a:latin typeface="Arial Black" pitchFamily="34" charset="0"/>
              </a:rPr>
              <a:t>Group Learning Agreement Points</a:t>
            </a:r>
            <a:endParaRPr lang="en-GB" sz="3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3"/>
            <a:ext cx="8231040" cy="792088"/>
          </a:xfrm>
        </p:spPr>
        <p:txBody>
          <a:bodyPr/>
          <a:lstStyle/>
          <a:p>
            <a:r>
              <a:rPr lang="en-GB" sz="4000" b="1" dirty="0" smtClean="0"/>
              <a:t>Location Devices</a:t>
            </a:r>
            <a:endParaRPr lang="en-GB" sz="4000" b="1" dirty="0"/>
          </a:p>
        </p:txBody>
      </p:sp>
      <p:pic>
        <p:nvPicPr>
          <p:cNvPr id="4" name="Picture 3" descr="New buddi.jpg"/>
          <p:cNvPicPr>
            <a:picLocks noChangeAspect="1"/>
          </p:cNvPicPr>
          <p:nvPr/>
        </p:nvPicPr>
        <p:blipFill>
          <a:blip r:embed="rId2" cstate="print"/>
          <a:srcRect/>
          <a:stretch>
            <a:fillRect/>
          </a:stretch>
        </p:blipFill>
        <p:spPr bwMode="auto">
          <a:xfrm>
            <a:off x="395536" y="2204864"/>
            <a:ext cx="2132013" cy="1473200"/>
          </a:xfrm>
          <a:prstGeom prst="rect">
            <a:avLst/>
          </a:prstGeom>
          <a:noFill/>
          <a:ln>
            <a:miter lim="800000"/>
            <a:headEnd/>
            <a:tailEnd/>
          </a:ln>
        </p:spPr>
      </p:pic>
      <p:pic>
        <p:nvPicPr>
          <p:cNvPr id="5" name="Picture 16" descr="EASE Bracelet"/>
          <p:cNvPicPr>
            <a:picLocks noChangeAspect="1" noChangeArrowheads="1"/>
          </p:cNvPicPr>
          <p:nvPr/>
        </p:nvPicPr>
        <p:blipFill>
          <a:blip r:embed="rId3" cstate="print"/>
          <a:srcRect/>
          <a:stretch>
            <a:fillRect/>
          </a:stretch>
        </p:blipFill>
        <p:spPr bwMode="auto">
          <a:xfrm>
            <a:off x="6444208" y="3501008"/>
            <a:ext cx="2441575" cy="2449512"/>
          </a:xfrm>
          <a:prstGeom prst="rect">
            <a:avLst/>
          </a:prstGeom>
          <a:noFill/>
          <a:ln w="9525">
            <a:noFill/>
            <a:miter lim="800000"/>
            <a:headEnd/>
            <a:tailEnd/>
          </a:ln>
        </p:spPr>
      </p:pic>
      <p:pic>
        <p:nvPicPr>
          <p:cNvPr id="6" name="Picture 14" descr="gl200-large"/>
          <p:cNvPicPr>
            <a:picLocks noChangeAspect="1" noChangeArrowheads="1"/>
          </p:cNvPicPr>
          <p:nvPr/>
        </p:nvPicPr>
        <p:blipFill>
          <a:blip r:embed="rId4" cstate="print"/>
          <a:srcRect/>
          <a:stretch>
            <a:fillRect/>
          </a:stretch>
        </p:blipFill>
        <p:spPr bwMode="auto">
          <a:xfrm>
            <a:off x="2555776" y="1124744"/>
            <a:ext cx="3468688" cy="1525587"/>
          </a:xfrm>
          <a:prstGeom prst="rect">
            <a:avLst/>
          </a:prstGeom>
          <a:noFill/>
          <a:ln w="9525">
            <a:noFill/>
            <a:miter lim="800000"/>
            <a:headEnd/>
            <a:tailEnd/>
          </a:ln>
        </p:spPr>
      </p:pic>
      <p:pic>
        <p:nvPicPr>
          <p:cNvPr id="7" name="Picture 8" descr="geofence-gps-tracking-device"/>
          <p:cNvPicPr>
            <a:picLocks noChangeAspect="1" noChangeArrowheads="1"/>
          </p:cNvPicPr>
          <p:nvPr/>
        </p:nvPicPr>
        <p:blipFill>
          <a:blip r:embed="rId5" cstate="print"/>
          <a:srcRect/>
          <a:stretch>
            <a:fillRect/>
          </a:stretch>
        </p:blipFill>
        <p:spPr bwMode="auto">
          <a:xfrm>
            <a:off x="467544" y="3933056"/>
            <a:ext cx="2447925" cy="1930400"/>
          </a:xfrm>
          <a:prstGeom prst="rect">
            <a:avLst/>
          </a:prstGeom>
          <a:noFill/>
          <a:ln w="9525">
            <a:noFill/>
            <a:miter lim="800000"/>
            <a:headEnd/>
            <a:tailEnd/>
          </a:ln>
        </p:spPr>
      </p:pic>
      <p:pic>
        <p:nvPicPr>
          <p:cNvPr id="8" name="Picture 4" descr="http://www.easylinkuk.co.uk/7.JPG"/>
          <p:cNvPicPr>
            <a:picLocks noChangeAspect="1" noChangeArrowheads="1"/>
          </p:cNvPicPr>
          <p:nvPr/>
        </p:nvPicPr>
        <p:blipFill>
          <a:blip r:embed="rId6" cstate="print"/>
          <a:srcRect/>
          <a:stretch>
            <a:fillRect/>
          </a:stretch>
        </p:blipFill>
        <p:spPr bwMode="auto">
          <a:xfrm>
            <a:off x="3419872" y="2924944"/>
            <a:ext cx="2455863" cy="2455862"/>
          </a:xfrm>
          <a:prstGeom prst="rect">
            <a:avLst/>
          </a:prstGeom>
          <a:noFill/>
          <a:ln w="9525">
            <a:noFill/>
            <a:miter lim="800000"/>
            <a:headEnd/>
            <a:tailEnd/>
          </a:ln>
        </p:spPr>
      </p:pic>
      <p:pic>
        <p:nvPicPr>
          <p:cNvPr id="9" name="Picture 2" descr="http://www.easylinkuk.co.uk/5.JPG"/>
          <p:cNvPicPr>
            <a:picLocks noChangeAspect="1" noChangeArrowheads="1"/>
          </p:cNvPicPr>
          <p:nvPr/>
        </p:nvPicPr>
        <p:blipFill>
          <a:blip r:embed="rId7" cstate="print"/>
          <a:srcRect/>
          <a:stretch>
            <a:fillRect/>
          </a:stretch>
        </p:blipFill>
        <p:spPr bwMode="auto">
          <a:xfrm>
            <a:off x="7164288" y="1916832"/>
            <a:ext cx="1304925" cy="94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8231040" cy="936104"/>
          </a:xfrm>
        </p:spPr>
        <p:txBody>
          <a:bodyPr/>
          <a:lstStyle/>
          <a:p>
            <a:r>
              <a:rPr lang="en-GB" sz="4000" b="1" dirty="0" smtClean="0"/>
              <a:t>Location Devices</a:t>
            </a:r>
            <a:endParaRPr lang="en-GB" sz="4000" b="1" dirty="0"/>
          </a:p>
        </p:txBody>
      </p:sp>
      <p:pic>
        <p:nvPicPr>
          <p:cNvPr id="3074" name="Picture 2" descr="http://www.buddi.co.uk/images/home_image.jpg"/>
          <p:cNvPicPr>
            <a:picLocks noChangeAspect="1" noChangeArrowheads="1"/>
          </p:cNvPicPr>
          <p:nvPr/>
        </p:nvPicPr>
        <p:blipFill>
          <a:blip r:embed="rId2" cstate="print"/>
          <a:srcRect/>
          <a:stretch>
            <a:fillRect/>
          </a:stretch>
        </p:blipFill>
        <p:spPr bwMode="auto">
          <a:xfrm>
            <a:off x="323528" y="1628800"/>
            <a:ext cx="4200525" cy="3752851"/>
          </a:xfrm>
          <a:prstGeom prst="rect">
            <a:avLst/>
          </a:prstGeom>
          <a:noFill/>
        </p:spPr>
      </p:pic>
      <p:sp>
        <p:nvSpPr>
          <p:cNvPr id="5" name="Rectangle 4"/>
          <p:cNvSpPr/>
          <p:nvPr/>
        </p:nvSpPr>
        <p:spPr>
          <a:xfrm>
            <a:off x="5220072" y="1988840"/>
            <a:ext cx="3384376" cy="3447098"/>
          </a:xfrm>
          <a:prstGeom prst="rect">
            <a:avLst/>
          </a:prstGeom>
        </p:spPr>
        <p:txBody>
          <a:bodyPr wrap="square">
            <a:spAutoFit/>
          </a:bodyPr>
          <a:lstStyle/>
          <a:p>
            <a:pPr fontAlgn="base"/>
            <a:r>
              <a:rPr lang="en-GB" sz="2800" b="1" dirty="0" smtClean="0"/>
              <a:t>Key features</a:t>
            </a:r>
          </a:p>
          <a:p>
            <a:pPr fontAlgn="base"/>
            <a:endParaRPr lang="en-GB" sz="2400" dirty="0" smtClean="0"/>
          </a:p>
          <a:p>
            <a:pPr fontAlgn="base">
              <a:buFont typeface="Arial" pitchFamily="34" charset="0"/>
              <a:buChar char="•"/>
            </a:pPr>
            <a:r>
              <a:rPr lang="en-GB" sz="2000" b="1" dirty="0" smtClean="0"/>
              <a:t>Location finder</a:t>
            </a:r>
          </a:p>
          <a:p>
            <a:pPr fontAlgn="base">
              <a:buFont typeface="Arial" pitchFamily="34" charset="0"/>
              <a:buChar char="•"/>
            </a:pPr>
            <a:endParaRPr lang="en-GB" sz="2000" b="1" dirty="0" smtClean="0"/>
          </a:p>
          <a:p>
            <a:pPr fontAlgn="base">
              <a:buFont typeface="Arial" pitchFamily="34" charset="0"/>
              <a:buChar char="•"/>
            </a:pPr>
            <a:r>
              <a:rPr lang="en-GB" b="1" dirty="0" smtClean="0"/>
              <a:t>Push button emergency alarm</a:t>
            </a:r>
          </a:p>
          <a:p>
            <a:pPr fontAlgn="base">
              <a:buFont typeface="Arial" pitchFamily="34" charset="0"/>
              <a:buChar char="•"/>
            </a:pPr>
            <a:endParaRPr lang="en-GB" b="1" dirty="0" smtClean="0"/>
          </a:p>
          <a:p>
            <a:pPr fontAlgn="base">
              <a:buFont typeface="Arial" pitchFamily="34" charset="0"/>
              <a:buChar char="•"/>
            </a:pPr>
            <a:r>
              <a:rPr lang="en-GB" b="1" dirty="0" smtClean="0"/>
              <a:t>Automatic fall alert </a:t>
            </a:r>
          </a:p>
          <a:p>
            <a:pPr fontAlgn="base">
              <a:buFont typeface="Arial" pitchFamily="34" charset="0"/>
              <a:buChar char="•"/>
            </a:pPr>
            <a:endParaRPr lang="en-GB" b="1" dirty="0" smtClean="0"/>
          </a:p>
          <a:p>
            <a:pPr fontAlgn="base">
              <a:buFont typeface="Arial" pitchFamily="34" charset="0"/>
              <a:buChar char="•"/>
            </a:pPr>
            <a:r>
              <a:rPr lang="en-GB" b="1" dirty="0" smtClean="0"/>
              <a:t>24/7 emergency monitoring </a:t>
            </a:r>
          </a:p>
          <a:p>
            <a:pPr fontAlgn="base"/>
            <a:endParaRPr lang="en-GB" dirty="0" smtClean="0"/>
          </a:p>
          <a:p>
            <a:pPr fontAlgn="base"/>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16" y="980728"/>
            <a:ext cx="8856984" cy="4680520"/>
          </a:xfrm>
        </p:spPr>
        <p:txBody>
          <a:bodyPr/>
          <a:lstStyle/>
          <a:p>
            <a:r>
              <a:rPr lang="en-GB" sz="2400" dirty="0" smtClean="0"/>
              <a:t>Location Device Case Study</a:t>
            </a:r>
            <a:r>
              <a:rPr lang="en-GB" sz="1200" dirty="0" smtClean="0"/>
              <a:t/>
            </a:r>
            <a:br>
              <a:rPr lang="en-GB" sz="1200" dirty="0" smtClean="0"/>
            </a:br>
            <a:r>
              <a:rPr lang="en-GB" sz="1200" dirty="0" smtClean="0"/>
              <a:t> </a:t>
            </a:r>
            <a:r>
              <a:rPr lang="en-GB" sz="1200" b="0" dirty="0" smtClean="0"/>
              <a:t/>
            </a:r>
            <a:br>
              <a:rPr lang="en-GB" sz="1200" b="0" dirty="0" smtClean="0"/>
            </a:br>
            <a:r>
              <a:rPr lang="en-GB" sz="1200" b="0" dirty="0" smtClean="0"/>
              <a:t> </a:t>
            </a:r>
            <a:br>
              <a:rPr lang="en-GB" sz="1200" b="0" dirty="0" smtClean="0"/>
            </a:br>
            <a:r>
              <a:rPr lang="en-GB" sz="1400" b="0" dirty="0" smtClean="0"/>
              <a:t>Mark Bolton is a 58 year old gentleman with moderate learning disabilities; he lives on his own in a two bed room ground floor flat, he has worked as care takers assistant in a local school for eight hours per week and worked in a office environment doing basic tasks such as shredding.   Other than that Mark has little experience of working and holding down a job long term as his learning disability has prevented him from doing so.  </a:t>
            </a:r>
            <a:br>
              <a:rPr lang="en-GB" sz="1400" b="0" dirty="0" smtClean="0"/>
            </a:br>
            <a:r>
              <a:rPr lang="en-GB" sz="1400" b="0" dirty="0" smtClean="0"/>
              <a:t> </a:t>
            </a:r>
            <a:br>
              <a:rPr lang="en-GB" sz="1400" b="0" dirty="0" smtClean="0"/>
            </a:br>
            <a:r>
              <a:rPr lang="en-GB" sz="1400" b="0" dirty="0" smtClean="0"/>
              <a:t> Mark’s challenging behaviour has increasingly  become worse.  He regularly runs away to distant places and cannot be found, he would leave his home deliberately during any hours of the day or night  without  informing anyone  of  his intentions  and  then become lost.    When this happens his carers would go around the local community with pictures of him to try and locate him, often people would  think  they were police officers.   This caused his family and carers a great deal of anxiety and stress as well as risk for his safety as he  was familiar with local routes but not other routes.  Short of following him  around  the only other option was to report him  missing to the police. </a:t>
            </a:r>
            <a:br>
              <a:rPr lang="en-GB" sz="1400" b="0" dirty="0" smtClean="0"/>
            </a:br>
            <a:r>
              <a:rPr lang="en-GB" sz="1400" b="0" dirty="0" smtClean="0"/>
              <a:t> </a:t>
            </a:r>
            <a:br>
              <a:rPr lang="en-GB" sz="1400" b="0" dirty="0" smtClean="0"/>
            </a:br>
            <a:r>
              <a:rPr lang="en-GB" sz="1400" b="0" dirty="0" smtClean="0"/>
              <a:t>It became apparent that as you were increasing the hours of support so Mark could be monitored by staff in order to keep him safe. This was undesirable  as  Mark did not want people around him all the time, he felt oppressed and it became costly to the local authority. </a:t>
            </a:r>
            <a:br>
              <a:rPr lang="en-GB" sz="1400" b="0" dirty="0" smtClean="0"/>
            </a:br>
            <a:r>
              <a:rPr lang="en-GB" sz="1400" b="0" dirty="0" smtClean="0"/>
              <a:t> </a:t>
            </a:r>
            <a:br>
              <a:rPr lang="en-GB" sz="1400" b="0" dirty="0" smtClean="0"/>
            </a:br>
            <a:r>
              <a:rPr lang="en-GB" sz="1400" b="0" dirty="0" smtClean="0"/>
              <a:t>The local authority then identified that they could use the tracking device linked  to his mobile phone so that if he did leave his home Mark could  be found  quickly  and  safely. As you  were able to reduce the support hours and he was able to continue to live in the community  without  alarming his  careers or family.  The device proved to be very helpful to Mark, helping to maintain his independence and dignity.  </a:t>
            </a:r>
            <a:r>
              <a:rPr lang="en-GB" sz="1400" dirty="0" smtClean="0"/>
              <a:t/>
            </a:r>
            <a:br>
              <a:rPr lang="en-GB" sz="1400" dirty="0" smtClean="0"/>
            </a:br>
            <a:endParaRPr lang="en-US" sz="1400" dirty="0"/>
          </a:p>
        </p:txBody>
      </p:sp>
      <p:sp>
        <p:nvSpPr>
          <p:cNvPr id="5" name="TextBox 4"/>
          <p:cNvSpPr txBox="1"/>
          <p:nvPr/>
        </p:nvSpPr>
        <p:spPr>
          <a:xfrm>
            <a:off x="2843808" y="116632"/>
            <a:ext cx="2877711" cy="707886"/>
          </a:xfrm>
          <a:prstGeom prst="rect">
            <a:avLst/>
          </a:prstGeom>
          <a:noFill/>
        </p:spPr>
        <p:txBody>
          <a:bodyPr wrap="none" rtlCol="0">
            <a:spAutoFit/>
          </a:bodyPr>
          <a:lstStyle/>
          <a:p>
            <a:r>
              <a:rPr lang="en-GB" sz="4000" b="1" dirty="0" smtClean="0"/>
              <a:t>Case Study 1</a:t>
            </a:r>
            <a:endParaRPr lang="en-GB" sz="40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8231040" cy="936104"/>
          </a:xfrm>
        </p:spPr>
        <p:txBody>
          <a:bodyPr/>
          <a:lstStyle/>
          <a:p>
            <a:r>
              <a:rPr lang="en-GB" sz="4000" b="1" dirty="0" smtClean="0"/>
              <a:t>Location Devices</a:t>
            </a:r>
            <a:endParaRPr lang="en-GB" sz="4000" b="1" dirty="0"/>
          </a:p>
        </p:txBody>
      </p:sp>
      <p:sp>
        <p:nvSpPr>
          <p:cNvPr id="4" name="TextBox 3"/>
          <p:cNvSpPr txBox="1"/>
          <p:nvPr/>
        </p:nvSpPr>
        <p:spPr>
          <a:xfrm>
            <a:off x="179512" y="1916832"/>
            <a:ext cx="8964488" cy="3108543"/>
          </a:xfrm>
          <a:prstGeom prst="rect">
            <a:avLst/>
          </a:prstGeom>
          <a:noFill/>
        </p:spPr>
        <p:txBody>
          <a:bodyPr wrap="square" rtlCol="0">
            <a:spAutoFit/>
          </a:bodyPr>
          <a:lstStyle/>
          <a:p>
            <a:pPr marL="514350" indent="-514350">
              <a:buFont typeface="+mj-lt"/>
              <a:buAutoNum type="arabicPeriod"/>
            </a:pPr>
            <a:r>
              <a:rPr lang="en-GB" sz="2800" dirty="0" smtClean="0">
                <a:latin typeface="Arial" pitchFamily="34" charset="0"/>
                <a:cs typeface="Arial" pitchFamily="34" charset="0"/>
              </a:rPr>
              <a:t>What are the </a:t>
            </a:r>
            <a:r>
              <a:rPr lang="en-GB" sz="2800" b="1" dirty="0" smtClean="0">
                <a:latin typeface="Arial" pitchFamily="34" charset="0"/>
                <a:cs typeface="Arial" pitchFamily="34" charset="0"/>
              </a:rPr>
              <a:t>advantages</a:t>
            </a:r>
            <a:r>
              <a:rPr lang="en-GB" sz="2800" dirty="0" smtClean="0">
                <a:latin typeface="Arial" pitchFamily="34" charset="0"/>
                <a:cs typeface="Arial" pitchFamily="34" charset="0"/>
              </a:rPr>
              <a:t> to location devices?</a:t>
            </a:r>
          </a:p>
          <a:p>
            <a:endParaRPr lang="en-GB" sz="2800" dirty="0" smtClean="0">
              <a:latin typeface="Arial" pitchFamily="34" charset="0"/>
              <a:cs typeface="Arial" pitchFamily="34" charset="0"/>
            </a:endParaRPr>
          </a:p>
          <a:p>
            <a:pPr marL="514350" indent="-514350"/>
            <a:r>
              <a:rPr lang="en-GB" sz="2800" dirty="0" smtClean="0">
                <a:latin typeface="Arial" pitchFamily="34" charset="0"/>
                <a:cs typeface="Arial" pitchFamily="34" charset="0"/>
              </a:rPr>
              <a:t>2.	What are the </a:t>
            </a:r>
            <a:r>
              <a:rPr lang="en-GB" sz="2800" b="1" dirty="0" smtClean="0">
                <a:latin typeface="Arial" pitchFamily="34" charset="0"/>
                <a:cs typeface="Arial" pitchFamily="34" charset="0"/>
              </a:rPr>
              <a:t>disadvantages</a:t>
            </a:r>
            <a:r>
              <a:rPr lang="en-GB" sz="2800" dirty="0" smtClean="0">
                <a:latin typeface="Arial" pitchFamily="34" charset="0"/>
                <a:cs typeface="Arial" pitchFamily="34" charset="0"/>
              </a:rPr>
              <a:t> to location devices?</a:t>
            </a:r>
          </a:p>
          <a:p>
            <a:endParaRPr lang="en-GB" sz="2800" dirty="0" smtClean="0">
              <a:latin typeface="Arial" pitchFamily="34" charset="0"/>
              <a:cs typeface="Arial" pitchFamily="34" charset="0"/>
            </a:endParaRPr>
          </a:p>
          <a:p>
            <a:pPr marL="514350" indent="-514350"/>
            <a:r>
              <a:rPr lang="en-GB" sz="2800" dirty="0" smtClean="0">
                <a:latin typeface="Arial" pitchFamily="34" charset="0"/>
                <a:cs typeface="Arial" pitchFamily="34" charset="0"/>
              </a:rPr>
              <a:t>3.	What are the </a:t>
            </a:r>
            <a:r>
              <a:rPr lang="en-GB" sz="2800" b="1" dirty="0" smtClean="0">
                <a:latin typeface="Arial" pitchFamily="34" charset="0"/>
                <a:cs typeface="Arial" pitchFamily="34" charset="0"/>
              </a:rPr>
              <a:t>risks</a:t>
            </a:r>
            <a:r>
              <a:rPr lang="en-GB" sz="2800" dirty="0" smtClean="0">
                <a:latin typeface="Arial" pitchFamily="34" charset="0"/>
                <a:cs typeface="Arial" pitchFamily="34" charset="0"/>
              </a:rPr>
              <a:t>  associated with location devices? </a:t>
            </a:r>
          </a:p>
          <a:p>
            <a:endParaRPr lang="en-GB"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4"/>
          <p:cNvSpPr>
            <a:spLocks noGrp="1"/>
          </p:cNvSpPr>
          <p:nvPr>
            <p:ph type="body" sz="quarter" idx="10"/>
          </p:nvPr>
        </p:nvSpPr>
        <p:spPr bwMode="auto">
          <a:xfrm>
            <a:off x="506413" y="1071563"/>
            <a:ext cx="8256587" cy="4800600"/>
          </a:xfrm>
          <a:noFill/>
          <a:ln>
            <a:miter lim="800000"/>
            <a:headEnd/>
            <a:tailEnd/>
          </a:ln>
        </p:spPr>
        <p:txBody>
          <a:bodyPr wrap="square" numCol="1" anchor="t" anchorCtr="0" compatLnSpc="1">
            <a:prstTxWarp prst="textNoShape">
              <a:avLst/>
            </a:prstTxWarp>
          </a:bodyPr>
          <a:lstStyle/>
          <a:p>
            <a:pPr>
              <a:buClr>
                <a:srgbClr val="FFFF99"/>
              </a:buClr>
              <a:buSzPct val="155000"/>
              <a:buFontTx/>
              <a:buNone/>
            </a:pPr>
            <a:endParaRPr lang="en-GB" dirty="0" smtClean="0"/>
          </a:p>
          <a:p>
            <a:pPr>
              <a:buClr>
                <a:srgbClr val="FFFF99"/>
              </a:buClr>
              <a:buSzPct val="155000"/>
              <a:buFontTx/>
              <a:buNone/>
            </a:pPr>
            <a:endParaRPr lang="en-GB" dirty="0" smtClean="0"/>
          </a:p>
          <a:p>
            <a:pPr eaLnBrk="1" hangingPunct="1">
              <a:buNone/>
            </a:pPr>
            <a:endParaRPr lang="en-GB" dirty="0" smtClean="0">
              <a:latin typeface="Arial" charset="0"/>
            </a:endParaRPr>
          </a:p>
        </p:txBody>
      </p:sp>
      <p:sp>
        <p:nvSpPr>
          <p:cNvPr id="39940" name="Rectangle 4"/>
          <p:cNvSpPr>
            <a:spLocks noChangeArrowheads="1"/>
          </p:cNvSpPr>
          <p:nvPr/>
        </p:nvSpPr>
        <p:spPr bwMode="auto">
          <a:xfrm>
            <a:off x="251520" y="1647384"/>
            <a:ext cx="8604448" cy="34624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Mr. &amp; Mrs. Martin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Mr. Martin lives in a house with his wife Debbie, a retired school teacher,  Mr. Martin  is 75 years old and his wife who is 72 years old have been married for 51 years and have lived in the same community most of their lives. The married couple are settled and happy. However, Mrs. Martin has developed dementia and as a result, began wandering during the night and visits to shopping centres.  On occasions the police have picked her up</a:t>
            </a:r>
            <a:r>
              <a:rPr kumimoji="0" lang="en-GB" sz="1600" b="0" i="0" u="none" strike="noStrike" cap="none" normalizeH="0" dirty="0" smtClean="0">
                <a:ln>
                  <a:noFill/>
                </a:ln>
                <a:solidFill>
                  <a:srgbClr val="000000"/>
                </a:solidFill>
                <a:effectLst/>
                <a:latin typeface="Arial" pitchFamily="34" charset="0"/>
                <a:ea typeface="Calibri" pitchFamily="34" charset="0"/>
                <a:cs typeface="Arial" pitchFamily="34" charset="0"/>
              </a:rPr>
              <a:t> and brought her home and security staff have had to intervene using tannoy announcements in shopping centres.  All of</a:t>
            </a:r>
            <a:r>
              <a:rPr kumimoji="0" lang="en-GB"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which has resulted in a great deal of anxiety for Mr. Martin as well as risk to her safety.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600" dirty="0" smtClean="0">
              <a:solidFill>
                <a:srgbClr val="000000"/>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915816" y="0"/>
            <a:ext cx="2877711" cy="984885"/>
          </a:xfrm>
          <a:prstGeom prst="rect">
            <a:avLst/>
          </a:prstGeom>
          <a:noFill/>
        </p:spPr>
        <p:txBody>
          <a:bodyPr wrap="none" rtlCol="0">
            <a:spAutoFit/>
          </a:bodyPr>
          <a:lstStyle/>
          <a:p>
            <a:r>
              <a:rPr lang="en-GB" sz="4000" b="1" dirty="0" smtClean="0"/>
              <a:t>Case Study 2</a:t>
            </a:r>
          </a:p>
          <a:p>
            <a:endParaRPr lang="en-GB"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4"/>
          <p:cNvSpPr>
            <a:spLocks noGrp="1"/>
          </p:cNvSpPr>
          <p:nvPr>
            <p:ph type="body" sz="quarter" idx="10"/>
          </p:nvPr>
        </p:nvSpPr>
        <p:spPr bwMode="auto">
          <a:xfrm>
            <a:off x="251521" y="1071563"/>
            <a:ext cx="8511480" cy="4800600"/>
          </a:xfrm>
          <a:noFill/>
          <a:ln>
            <a:miter lim="800000"/>
            <a:headEnd/>
            <a:tailEnd/>
          </a:ln>
        </p:spPr>
        <p:txBody>
          <a:bodyPr wrap="square" numCol="1" anchor="t" anchorCtr="0" compatLnSpc="1">
            <a:prstTxWarp prst="textNoShape">
              <a:avLst/>
            </a:prstTxWarp>
          </a:bodyPr>
          <a:lstStyle/>
          <a:p>
            <a:pPr>
              <a:buClr>
                <a:srgbClr val="FFFF99"/>
              </a:buClr>
              <a:buSzPct val="155000"/>
              <a:buFontTx/>
              <a:buNone/>
            </a:pPr>
            <a:endParaRPr lang="en-GB" dirty="0" smtClean="0"/>
          </a:p>
          <a:p>
            <a:pPr>
              <a:buClr>
                <a:srgbClr val="FFFF99"/>
              </a:buClr>
              <a:buSzPct val="155000"/>
              <a:buFontTx/>
              <a:buNone/>
            </a:pPr>
            <a:endParaRPr lang="en-GB" dirty="0" smtClean="0"/>
          </a:p>
          <a:p>
            <a:pPr eaLnBrk="1" hangingPunct="1">
              <a:buNone/>
            </a:pPr>
            <a:endParaRPr lang="en-GB" dirty="0" smtClean="0">
              <a:latin typeface="Arial" charset="0"/>
            </a:endParaRPr>
          </a:p>
        </p:txBody>
      </p:sp>
      <p:sp>
        <p:nvSpPr>
          <p:cNvPr id="39940" name="Rectangle 4"/>
          <p:cNvSpPr>
            <a:spLocks noChangeArrowheads="1"/>
          </p:cNvSpPr>
          <p:nvPr/>
        </p:nvSpPr>
        <p:spPr bwMode="auto">
          <a:xfrm>
            <a:off x="323528" y="1733182"/>
            <a:ext cx="8604448"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sz="3600" b="1" dirty="0" smtClean="0">
                <a:solidFill>
                  <a:srgbClr val="000000"/>
                </a:solidFill>
                <a:latin typeface="Calibri" pitchFamily="34" charset="0"/>
                <a:ea typeface="Calibri" pitchFamily="34" charset="0"/>
                <a:cs typeface="Calibri" pitchFamily="34" charset="0"/>
              </a:rPr>
              <a:t>‘Delegates /Learners’</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4000" dirty="0" smtClean="0">
              <a:solidFill>
                <a:srgbClr val="000000"/>
              </a:solidFill>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dirty="0" smtClean="0">
                <a:solidFill>
                  <a:srgbClr val="000000"/>
                </a:solidFill>
                <a:latin typeface="Arial" pitchFamily="34" charset="0"/>
                <a:ea typeface="Calibri" pitchFamily="34" charset="0"/>
                <a:cs typeface="Arial" pitchFamily="34" charset="0"/>
              </a:rPr>
              <a:t>You  have recommended a smart phone tracker however,  Mr. Martin is uncertain about this.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Tx/>
              <a:buAutoNum type="arabicPeriod"/>
              <a:tabLst/>
            </a:pPr>
            <a:r>
              <a:rPr lang="en-GB" b="1" dirty="0" smtClean="0">
                <a:solidFill>
                  <a:srgbClr val="000000"/>
                </a:solidFill>
                <a:latin typeface="Arial" pitchFamily="34" charset="0"/>
                <a:ea typeface="Calibri" pitchFamily="34" charset="0"/>
                <a:cs typeface="Arial" pitchFamily="34" charset="0"/>
              </a:rPr>
              <a:t>In your groups what would be his possible objections/worries</a:t>
            </a:r>
          </a:p>
          <a:p>
            <a:pPr marL="228600" marR="0" lvl="0" indent="-228600" algn="just" defTabSz="914400" rtl="0" eaLnBrk="0" fontAlgn="base" latinLnBrk="0" hangingPunct="0">
              <a:lnSpc>
                <a:spcPct val="100000"/>
              </a:lnSpc>
              <a:spcBef>
                <a:spcPct val="0"/>
              </a:spcBef>
              <a:spcAft>
                <a:spcPct val="0"/>
              </a:spcAft>
              <a:buClrTx/>
              <a:buSzTx/>
              <a:tabLst/>
            </a:pPr>
            <a:endParaRPr lang="en-GB" b="1" dirty="0" smtClean="0">
              <a:solidFill>
                <a:srgbClr val="000000"/>
              </a:solidFill>
              <a:latin typeface="Arial" pitchFamily="34" charset="0"/>
              <a:ea typeface="Calibri"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tabLst/>
            </a:pPr>
            <a:r>
              <a:rPr kumimoji="0" lang="en-GB" b="1" i="0" u="none" strike="noStrike" cap="none" normalizeH="0" baseline="0" dirty="0" smtClean="0">
                <a:ln>
                  <a:noFill/>
                </a:ln>
                <a:solidFill>
                  <a:srgbClr val="000000"/>
                </a:solidFill>
                <a:effectLst/>
                <a:latin typeface="Arial" pitchFamily="34" charset="0"/>
                <a:ea typeface="Calibri" pitchFamily="34" charset="0"/>
                <a:cs typeface="Arial" pitchFamily="34" charset="0"/>
              </a:rPr>
              <a:t>2. How would you respond to his objections/worries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915816" y="0"/>
            <a:ext cx="2877711" cy="984885"/>
          </a:xfrm>
          <a:prstGeom prst="rect">
            <a:avLst/>
          </a:prstGeom>
          <a:noFill/>
        </p:spPr>
        <p:txBody>
          <a:bodyPr wrap="none" rtlCol="0">
            <a:spAutoFit/>
          </a:bodyPr>
          <a:lstStyle/>
          <a:p>
            <a:r>
              <a:rPr lang="en-GB" sz="4000" b="1" dirty="0" smtClean="0"/>
              <a:t>Case Study 2</a:t>
            </a:r>
          </a:p>
          <a:p>
            <a:endParaRPr lang="en-GB"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3"/>
            <a:ext cx="8964488" cy="864096"/>
          </a:xfrm>
        </p:spPr>
        <p:txBody>
          <a:bodyPr/>
          <a:lstStyle/>
          <a:p>
            <a:r>
              <a:rPr lang="en-GB" sz="3000" b="1" dirty="0" smtClean="0">
                <a:latin typeface="Arial" pitchFamily="34" charset="0"/>
                <a:cs typeface="Arial" pitchFamily="34" charset="0"/>
              </a:rPr>
              <a:t>Royal National Institute Blind(RNIB) Pen Friend</a:t>
            </a:r>
            <a:endParaRPr lang="en-GB" sz="3000" b="1" dirty="0">
              <a:latin typeface="Arial" pitchFamily="34" charset="0"/>
              <a:cs typeface="Arial" pitchFamily="34" charset="0"/>
            </a:endParaRPr>
          </a:p>
        </p:txBody>
      </p:sp>
      <p:sp>
        <p:nvSpPr>
          <p:cNvPr id="4" name="Rectangle 3"/>
          <p:cNvSpPr/>
          <p:nvPr/>
        </p:nvSpPr>
        <p:spPr>
          <a:xfrm>
            <a:off x="323528" y="1124744"/>
            <a:ext cx="8136904" cy="3754874"/>
          </a:xfrm>
          <a:prstGeom prst="rect">
            <a:avLst/>
          </a:prstGeom>
        </p:spPr>
        <p:txBody>
          <a:bodyPr wrap="square">
            <a:spAutoFit/>
          </a:bodyPr>
          <a:lstStyle/>
          <a:p>
            <a:r>
              <a:rPr lang="en-GB" sz="2800" b="1" dirty="0" smtClean="0"/>
              <a:t>RNIB Pen Friend Audio Labeller</a:t>
            </a:r>
          </a:p>
          <a:p>
            <a:endParaRPr lang="en-GB" b="1" dirty="0" smtClean="0"/>
          </a:p>
          <a:p>
            <a:pPr algn="just"/>
            <a:r>
              <a:rPr lang="en-GB" sz="2400" dirty="0" smtClean="0"/>
              <a:t>RNIB </a:t>
            </a:r>
            <a:r>
              <a:rPr lang="en-GB" sz="2400" dirty="0" err="1" smtClean="0"/>
              <a:t>PenFriend</a:t>
            </a:r>
            <a:r>
              <a:rPr lang="en-GB" sz="2400" dirty="0" smtClean="0"/>
              <a:t> -  Is a voice labeller. This  device  enables you to record your own self adhesive voice label on a wide range of items around the house, at school or at work. It can be used to label food items, freezer food and includes "use by dates" and cooking instructions.   When you’re doing your shopping,  you could label items as they are placed into your shopping basket or add labels to your film and music collections. You can place notes on medicine packaging and organise your paperwork. </a:t>
            </a:r>
            <a:endParaRPr lang="en-GB"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3"/>
          </a:xfrm>
        </p:spPr>
        <p:txBody>
          <a:bodyPr/>
          <a:lstStyle/>
          <a:p>
            <a:r>
              <a:rPr lang="en-GB" sz="3000" b="1" dirty="0" smtClean="0">
                <a:latin typeface="Arial" pitchFamily="34" charset="0"/>
                <a:cs typeface="Arial" pitchFamily="34" charset="0"/>
              </a:rPr>
              <a:t>Royal National Institute Blind (RNIB) Pen Friend</a:t>
            </a:r>
            <a:endParaRPr lang="en-GB" sz="3000" b="1" dirty="0">
              <a:latin typeface="Arial" pitchFamily="34" charset="0"/>
              <a:cs typeface="Arial" pitchFamily="34" charset="0"/>
            </a:endParaRPr>
          </a:p>
        </p:txBody>
      </p:sp>
      <p:sp>
        <p:nvSpPr>
          <p:cNvPr id="4" name="Rectangle 3">
            <a:hlinkClick r:id="rId2"/>
          </p:cNvPr>
          <p:cNvSpPr/>
          <p:nvPr/>
        </p:nvSpPr>
        <p:spPr>
          <a:xfrm>
            <a:off x="683568" y="2420888"/>
            <a:ext cx="6102424" cy="369332"/>
          </a:xfrm>
          <a:prstGeom prst="rect">
            <a:avLst/>
          </a:prstGeom>
        </p:spPr>
        <p:txBody>
          <a:bodyPr wrap="square">
            <a:spAutoFit/>
          </a:bodyPr>
          <a:lstStyle/>
          <a:p>
            <a:r>
              <a:rPr lang="en-GB" dirty="0" smtClean="0">
                <a:hlinkClick r:id="rId2"/>
              </a:rPr>
              <a:t>http://www.youtube.com/watch?v=ePE0-U73Ajc</a:t>
            </a:r>
            <a:endParaRPr lang="en-GB" dirty="0"/>
          </a:p>
        </p:txBody>
      </p:sp>
      <p:sp>
        <p:nvSpPr>
          <p:cNvPr id="5" name="TextBox 4"/>
          <p:cNvSpPr txBox="1"/>
          <p:nvPr/>
        </p:nvSpPr>
        <p:spPr>
          <a:xfrm>
            <a:off x="683568" y="1412776"/>
            <a:ext cx="3988592" cy="400110"/>
          </a:xfrm>
          <a:prstGeom prst="rect">
            <a:avLst/>
          </a:prstGeom>
          <a:noFill/>
        </p:spPr>
        <p:txBody>
          <a:bodyPr wrap="none" rtlCol="0">
            <a:spAutoFit/>
          </a:bodyPr>
          <a:lstStyle/>
          <a:p>
            <a:r>
              <a:rPr lang="en-GB" sz="2000" b="1" dirty="0" smtClean="0">
                <a:latin typeface="Arial" pitchFamily="34" charset="0"/>
                <a:cs typeface="Arial" pitchFamily="34" charset="0"/>
              </a:rPr>
              <a:t>RNIB Pen friend demonstration</a:t>
            </a:r>
            <a:endParaRPr lang="en-GB" sz="2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Dragon Nuturally Speaking Home Edition"/>
          <p:cNvPicPr>
            <a:picLocks noChangeAspect="1" noChangeArrowheads="1"/>
          </p:cNvPicPr>
          <p:nvPr/>
        </p:nvPicPr>
        <p:blipFill>
          <a:blip r:embed="rId2" cstate="print"/>
          <a:srcRect/>
          <a:stretch>
            <a:fillRect/>
          </a:stretch>
        </p:blipFill>
        <p:spPr bwMode="auto">
          <a:xfrm>
            <a:off x="6444208" y="3789040"/>
            <a:ext cx="3286125" cy="2828925"/>
          </a:xfrm>
          <a:prstGeom prst="rect">
            <a:avLst/>
          </a:prstGeom>
          <a:noFill/>
        </p:spPr>
      </p:pic>
      <p:sp>
        <p:nvSpPr>
          <p:cNvPr id="5" name="TextBox 4"/>
          <p:cNvSpPr txBox="1"/>
          <p:nvPr/>
        </p:nvSpPr>
        <p:spPr>
          <a:xfrm>
            <a:off x="1043608" y="116632"/>
            <a:ext cx="7047122" cy="707886"/>
          </a:xfrm>
          <a:prstGeom prst="rect">
            <a:avLst/>
          </a:prstGeom>
          <a:noFill/>
        </p:spPr>
        <p:txBody>
          <a:bodyPr wrap="none" rtlCol="0">
            <a:spAutoFit/>
          </a:bodyPr>
          <a:lstStyle/>
          <a:p>
            <a:r>
              <a:rPr lang="en-GB" sz="4000" b="1" dirty="0" smtClean="0">
                <a:latin typeface="Arial" pitchFamily="34" charset="0"/>
                <a:cs typeface="Arial" pitchFamily="34" charset="0"/>
              </a:rPr>
              <a:t>Dragon Speech Recognition</a:t>
            </a:r>
            <a:endParaRPr lang="en-GB" sz="4000" b="1" dirty="0">
              <a:latin typeface="Arial" pitchFamily="34" charset="0"/>
              <a:cs typeface="Arial" pitchFamily="34" charset="0"/>
            </a:endParaRPr>
          </a:p>
        </p:txBody>
      </p:sp>
      <p:sp>
        <p:nvSpPr>
          <p:cNvPr id="6" name="TextBox 5"/>
          <p:cNvSpPr txBox="1"/>
          <p:nvPr/>
        </p:nvSpPr>
        <p:spPr>
          <a:xfrm>
            <a:off x="0" y="980728"/>
            <a:ext cx="8892480" cy="4847481"/>
          </a:xfrm>
          <a:prstGeom prst="rect">
            <a:avLst/>
          </a:prstGeom>
          <a:noFill/>
        </p:spPr>
        <p:txBody>
          <a:bodyPr wrap="square" rtlCol="0">
            <a:spAutoFit/>
          </a:bodyPr>
          <a:lstStyle/>
          <a:p>
            <a:r>
              <a:rPr lang="en-GB" sz="2000" b="1" dirty="0" smtClean="0"/>
              <a:t>What is it </a:t>
            </a:r>
          </a:p>
          <a:p>
            <a:r>
              <a:rPr lang="en-GB" sz="2000" dirty="0" smtClean="0"/>
              <a:t>Speech recognition software for adults and children</a:t>
            </a:r>
          </a:p>
          <a:p>
            <a:pPr>
              <a:spcBef>
                <a:spcPts val="600"/>
              </a:spcBef>
            </a:pPr>
            <a:r>
              <a:rPr lang="en-GB" sz="2000" b="1" dirty="0" smtClean="0"/>
              <a:t>Who can use it </a:t>
            </a:r>
          </a:p>
          <a:p>
            <a:pPr>
              <a:spcBef>
                <a:spcPts val="600"/>
              </a:spcBef>
            </a:pPr>
            <a:r>
              <a:rPr lang="en-GB" sz="2000" dirty="0" smtClean="0"/>
              <a:t>Can be used by individuals with for example  dyslexia, rheumatoid arthritis, attention deficient disorder, quadriplegic or other injuries  </a:t>
            </a:r>
          </a:p>
          <a:p>
            <a:pPr>
              <a:spcBef>
                <a:spcPts val="600"/>
              </a:spcBef>
            </a:pPr>
            <a:r>
              <a:rPr lang="en-GB" sz="2000" b="1" dirty="0" smtClean="0"/>
              <a:t>What does it do </a:t>
            </a:r>
          </a:p>
          <a:p>
            <a:pPr>
              <a:spcBef>
                <a:spcPts val="600"/>
              </a:spcBef>
            </a:pPr>
            <a:r>
              <a:rPr lang="en-GB" sz="2000" dirty="0" smtClean="0"/>
              <a:t>When the spoken word is expressed via a head set it types the narrative, completes files documents, Word, Excel, Power Point, Face Book and Twitter,  </a:t>
            </a:r>
          </a:p>
          <a:p>
            <a:pPr>
              <a:spcBef>
                <a:spcPts val="600"/>
              </a:spcBef>
            </a:pPr>
            <a:r>
              <a:rPr lang="en-GB" sz="2000" b="1" dirty="0" smtClean="0"/>
              <a:t>Languages</a:t>
            </a:r>
          </a:p>
          <a:p>
            <a:pPr>
              <a:spcBef>
                <a:spcPts val="600"/>
              </a:spcBef>
            </a:pPr>
            <a:r>
              <a:rPr lang="en-GB" sz="2000" dirty="0" smtClean="0"/>
              <a:t>English, French, Italian, Dutch, German and Spanish, 97-99% accurate,</a:t>
            </a:r>
          </a:p>
          <a:p>
            <a:pPr>
              <a:spcBef>
                <a:spcPts val="600"/>
              </a:spcBef>
            </a:pPr>
            <a:r>
              <a:rPr lang="en-GB" sz="2000" dirty="0" smtClean="0"/>
              <a:t>Intuitive.  </a:t>
            </a:r>
          </a:p>
          <a:p>
            <a:endParaRPr lang="en-GB" dirty="0" smtClean="0"/>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dmin.instantservice.com/htmlclient/images/spacer.gif"/>
          <p:cNvPicPr>
            <a:picLocks noChangeAspect="1" noChangeArrowheads="1"/>
          </p:cNvPicPr>
          <p:nvPr/>
        </p:nvPicPr>
        <p:blipFill>
          <a:blip r:embed="rId2"/>
          <a:srcRect/>
          <a:stretch>
            <a:fillRect/>
          </a:stretch>
        </p:blipFill>
        <p:spPr bwMode="auto">
          <a:xfrm>
            <a:off x="10544175" y="-136525"/>
            <a:ext cx="9525" cy="9525"/>
          </a:xfrm>
          <a:prstGeom prst="rect">
            <a:avLst/>
          </a:prstGeom>
          <a:noFill/>
        </p:spPr>
      </p:pic>
      <p:sp>
        <p:nvSpPr>
          <p:cNvPr id="6" name="Rectangle 5">
            <a:hlinkClick r:id="rId3"/>
          </p:cNvPr>
          <p:cNvSpPr/>
          <p:nvPr/>
        </p:nvSpPr>
        <p:spPr>
          <a:xfrm>
            <a:off x="467544" y="2420888"/>
            <a:ext cx="7776864" cy="646331"/>
          </a:xfrm>
          <a:prstGeom prst="rect">
            <a:avLst/>
          </a:prstGeom>
        </p:spPr>
        <p:txBody>
          <a:bodyPr wrap="square">
            <a:spAutoFit/>
          </a:bodyPr>
          <a:lstStyle/>
          <a:p>
            <a:r>
              <a:rPr lang="en-GB" dirty="0" smtClean="0">
                <a:hlinkClick r:id="rId3"/>
              </a:rPr>
              <a:t>http://www.nuance.com/for-individuals/by-product/dragon-for-pc/home-version/index.htm#dr_pc_demo</a:t>
            </a:r>
            <a:endParaRPr lang="en-GB" dirty="0"/>
          </a:p>
        </p:txBody>
      </p:sp>
      <p:sp>
        <p:nvSpPr>
          <p:cNvPr id="4" name="TextBox 3"/>
          <p:cNvSpPr txBox="1"/>
          <p:nvPr/>
        </p:nvSpPr>
        <p:spPr>
          <a:xfrm>
            <a:off x="395536" y="188640"/>
            <a:ext cx="8280920" cy="984885"/>
          </a:xfrm>
          <a:prstGeom prst="rect">
            <a:avLst/>
          </a:prstGeom>
          <a:noFill/>
        </p:spPr>
        <p:txBody>
          <a:bodyPr wrap="square" rtlCol="0">
            <a:spAutoFit/>
          </a:bodyPr>
          <a:lstStyle/>
          <a:p>
            <a:r>
              <a:rPr lang="en-GB" sz="4000" b="1" dirty="0" smtClean="0">
                <a:latin typeface="Arial" pitchFamily="34" charset="0"/>
                <a:cs typeface="Arial" pitchFamily="34" charset="0"/>
              </a:rPr>
              <a:t>Dragon Speech Recognition</a:t>
            </a:r>
          </a:p>
          <a:p>
            <a:endParaRPr lang="en-GB" dirty="0"/>
          </a:p>
        </p:txBody>
      </p:sp>
      <p:sp>
        <p:nvSpPr>
          <p:cNvPr id="5" name="TextBox 4"/>
          <p:cNvSpPr txBox="1"/>
          <p:nvPr/>
        </p:nvSpPr>
        <p:spPr>
          <a:xfrm>
            <a:off x="395536" y="1628800"/>
            <a:ext cx="5418471" cy="523220"/>
          </a:xfrm>
          <a:prstGeom prst="rect">
            <a:avLst/>
          </a:prstGeom>
          <a:noFill/>
        </p:spPr>
        <p:txBody>
          <a:bodyPr wrap="none" rtlCol="0">
            <a:spAutoFit/>
          </a:bodyPr>
          <a:lstStyle/>
          <a:p>
            <a:r>
              <a:rPr lang="en-GB" sz="2800" b="1" dirty="0" smtClean="0">
                <a:latin typeface="Arial" pitchFamily="34" charset="0"/>
                <a:cs typeface="Arial" pitchFamily="34" charset="0"/>
              </a:rPr>
              <a:t>Dragon Demonstration videos </a:t>
            </a:r>
            <a:endParaRPr lang="en-GB"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lvl="0">
              <a:buNone/>
            </a:pPr>
            <a:endParaRPr lang="en-GB" sz="2400" dirty="0" smtClean="0">
              <a:solidFill>
                <a:srgbClr val="002060"/>
              </a:solidFill>
            </a:endParaRPr>
          </a:p>
          <a:p>
            <a:pPr lvl="0">
              <a:buFont typeface="Wingdings" pitchFamily="2" charset="2"/>
              <a:buChar char="Ø"/>
            </a:pPr>
            <a:r>
              <a:rPr lang="en-GB" sz="2800" dirty="0" smtClean="0">
                <a:latin typeface="Arial" pitchFamily="34" charset="0"/>
                <a:cs typeface="Arial" pitchFamily="34" charset="0"/>
              </a:rPr>
              <a:t>Fire </a:t>
            </a:r>
          </a:p>
          <a:p>
            <a:pPr lvl="0">
              <a:buFont typeface="Wingdings" pitchFamily="2" charset="2"/>
              <a:buChar char="Ø"/>
            </a:pPr>
            <a:r>
              <a:rPr lang="en-GB" sz="2800" dirty="0" smtClean="0">
                <a:latin typeface="Arial" pitchFamily="34" charset="0"/>
                <a:cs typeface="Arial" pitchFamily="34" charset="0"/>
              </a:rPr>
              <a:t>Toilets  </a:t>
            </a:r>
          </a:p>
          <a:p>
            <a:pPr lvl="0">
              <a:buFont typeface="Wingdings" pitchFamily="2" charset="2"/>
              <a:buChar char="Ø"/>
            </a:pPr>
            <a:r>
              <a:rPr lang="en-GB" sz="2800" dirty="0" smtClean="0">
                <a:latin typeface="Arial" pitchFamily="34" charset="0"/>
                <a:cs typeface="Arial" pitchFamily="34" charset="0"/>
              </a:rPr>
              <a:t>Mobile phones</a:t>
            </a:r>
          </a:p>
          <a:p>
            <a:pPr lvl="0">
              <a:buFont typeface="Wingdings" pitchFamily="2" charset="2"/>
              <a:buChar char="Ø"/>
            </a:pPr>
            <a:r>
              <a:rPr lang="en-GB" sz="2800" dirty="0" smtClean="0">
                <a:latin typeface="Arial" pitchFamily="34" charset="0"/>
                <a:cs typeface="Arial" pitchFamily="34" charset="0"/>
              </a:rPr>
              <a:t>Breaks</a:t>
            </a:r>
          </a:p>
          <a:p>
            <a:pPr lvl="0">
              <a:buNone/>
            </a:pPr>
            <a:endParaRPr lang="en-GB" sz="2800" b="1" dirty="0" smtClean="0">
              <a:solidFill>
                <a:srgbClr val="002060"/>
              </a:solidFill>
            </a:endParaRPr>
          </a:p>
          <a:p>
            <a:pPr lvl="0">
              <a:buNone/>
            </a:pPr>
            <a:endParaRPr lang="en-GB" sz="2800" b="1" dirty="0" smtClean="0">
              <a:solidFill>
                <a:srgbClr val="002060"/>
              </a:solidFill>
            </a:endParaRP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1547664" y="188640"/>
            <a:ext cx="6060249" cy="615553"/>
          </a:xfrm>
          <a:prstGeom prst="rect">
            <a:avLst/>
          </a:prstGeom>
        </p:spPr>
        <p:txBody>
          <a:bodyPr wrap="none">
            <a:spAutoFit/>
          </a:bodyPr>
          <a:lstStyle/>
          <a:p>
            <a:r>
              <a:rPr lang="en-GB" sz="3400" dirty="0" smtClean="0">
                <a:effectLst>
                  <a:outerShdw blurRad="38100" dist="38100" dir="2700000" algn="tl">
                    <a:srgbClr val="000000">
                      <a:alpha val="43137"/>
                    </a:srgbClr>
                  </a:outerShdw>
                </a:effectLst>
                <a:latin typeface="Arial Black" pitchFamily="34" charset="0"/>
              </a:rPr>
              <a:t>Contract/House keeping </a:t>
            </a:r>
            <a:endParaRPr lang="en-GB" sz="3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980728"/>
            <a:ext cx="6408712" cy="5355312"/>
          </a:xfrm>
          <a:prstGeom prst="rect">
            <a:avLst/>
          </a:prstGeom>
        </p:spPr>
        <p:txBody>
          <a:bodyPr wrap="square">
            <a:spAutoFit/>
          </a:bodyPr>
          <a:lstStyle/>
          <a:p>
            <a:r>
              <a:rPr lang="en-GB" sz="2800" b="1" dirty="0" smtClean="0"/>
              <a:t>Cobolt talking colour detecto</a:t>
            </a:r>
          </a:p>
          <a:p>
            <a:endParaRPr lang="en-GB" b="1" dirty="0" smtClean="0"/>
          </a:p>
          <a:p>
            <a:pPr>
              <a:buFont typeface="Arial" pitchFamily="34" charset="0"/>
              <a:buChar char="•"/>
            </a:pPr>
            <a:r>
              <a:rPr lang="en-GB" dirty="0" smtClean="0"/>
              <a:t>  </a:t>
            </a:r>
            <a:r>
              <a:rPr lang="en-GB" sz="1600" dirty="0" smtClean="0"/>
              <a:t>Compact  product fitting s easily into your hand. </a:t>
            </a:r>
          </a:p>
          <a:p>
            <a:pPr>
              <a:buFont typeface="Arial" pitchFamily="34" charset="0"/>
              <a:buChar char="•"/>
            </a:pPr>
            <a:r>
              <a:rPr lang="en-GB" sz="1600" dirty="0" smtClean="0"/>
              <a:t>   It is a battery operated able to identify 12 colours.</a:t>
            </a:r>
          </a:p>
          <a:p>
            <a:pPr>
              <a:buFont typeface="Arial" pitchFamily="34" charset="0"/>
              <a:buChar char="•"/>
            </a:pPr>
            <a:r>
              <a:rPr lang="en-GB" sz="1600" dirty="0" smtClean="0"/>
              <a:t>  Hold the detector to an item of clothing, it will speak the colour                                                                                                  in a clear male English voice.</a:t>
            </a:r>
            <a:endParaRPr lang="en-GB" sz="1600" b="1" dirty="0" smtClean="0"/>
          </a:p>
          <a:p>
            <a:pPr>
              <a:buFont typeface="Arial" pitchFamily="34" charset="0"/>
              <a:buChar char="•"/>
            </a:pPr>
            <a:endParaRPr lang="en-GB" sz="1600" dirty="0" smtClean="0"/>
          </a:p>
          <a:p>
            <a:pPr>
              <a:buFont typeface="Arial" pitchFamily="34" charset="0"/>
              <a:buChar char="•"/>
            </a:pPr>
            <a:endParaRPr lang="en-GB" sz="1600" dirty="0" smtClean="0"/>
          </a:p>
          <a:p>
            <a:pPr>
              <a:buFont typeface="Arial" pitchFamily="34" charset="0"/>
              <a:buChar char="•"/>
            </a:pPr>
            <a:r>
              <a:rPr lang="en-GB" sz="1600" dirty="0" smtClean="0"/>
              <a:t> Can detect the variations in colour, such as light, very light, dark and very dark or combination of colours</a:t>
            </a:r>
          </a:p>
          <a:p>
            <a:r>
              <a:rPr lang="en-GB" sz="1600" dirty="0" smtClean="0"/>
              <a:t>• Basic colours are as follows; white, grey, black, purple, blue, green, yellow, orange, red, pink, brown and olive green</a:t>
            </a:r>
          </a:p>
          <a:p>
            <a:r>
              <a:rPr lang="en-GB" sz="1600" dirty="0" smtClean="0"/>
              <a:t>• Can be used on a variety of surfaces; paper, cloth, wood, plastic</a:t>
            </a:r>
          </a:p>
          <a:p>
            <a:r>
              <a:rPr lang="en-GB" sz="1600" dirty="0" smtClean="0"/>
              <a:t>• Three volume levels</a:t>
            </a:r>
          </a:p>
          <a:p>
            <a:r>
              <a:rPr lang="en-GB" sz="1600" dirty="0" smtClean="0"/>
              <a:t>• Headphones </a:t>
            </a:r>
          </a:p>
          <a:p>
            <a:endParaRPr lang="en-GB" sz="1600" dirty="0" smtClean="0"/>
          </a:p>
          <a:p>
            <a:r>
              <a:rPr lang="en-GB" sz="1600" dirty="0" smtClean="0"/>
              <a:t>Costs  in the region  of £66.00 (with VAT)</a:t>
            </a:r>
          </a:p>
          <a:p>
            <a:endParaRPr lang="en-GB" b="1" dirty="0" smtClean="0"/>
          </a:p>
          <a:p>
            <a:endParaRPr lang="en-GB" b="1" dirty="0" smtClean="0"/>
          </a:p>
          <a:p>
            <a:endParaRPr lang="en-GB" b="1" dirty="0" smtClean="0"/>
          </a:p>
        </p:txBody>
      </p:sp>
      <p:sp>
        <p:nvSpPr>
          <p:cNvPr id="4" name="TextBox 3"/>
          <p:cNvSpPr txBox="1"/>
          <p:nvPr/>
        </p:nvSpPr>
        <p:spPr>
          <a:xfrm>
            <a:off x="827584" y="116632"/>
            <a:ext cx="6048672" cy="707886"/>
          </a:xfrm>
          <a:prstGeom prst="rect">
            <a:avLst/>
          </a:prstGeom>
          <a:noFill/>
        </p:spPr>
        <p:txBody>
          <a:bodyPr wrap="square" rtlCol="0">
            <a:spAutoFit/>
          </a:bodyPr>
          <a:lstStyle/>
          <a:p>
            <a:r>
              <a:rPr lang="en-GB" sz="4000" b="1" dirty="0" smtClean="0"/>
              <a:t>Colour Detector </a:t>
            </a:r>
            <a:endParaRPr lang="en-GB" sz="4000" b="1" dirty="0"/>
          </a:p>
        </p:txBody>
      </p:sp>
      <p:sp>
        <p:nvSpPr>
          <p:cNvPr id="1026" name="AutoShape 2" descr="data:image/jpeg;base64,/9j/4AAQSkZJRgABAQAAAQABAAD/2wCEAAkGBxMSEhUUEhQWFhUVFxQUGBgVFBcZFxQUFBQXFxQUFxcYHSghGBolHBcUITEhJSksLi4uFx8zODMsNygtLi0BCgoKDg0OGhAQGiwfICQsLCwtLSwsLCwsLCw0LCwsLCwsLCwsLCwsLCwsLCwsLCwsLCwsLCwsLCwsLywsKywsLP/AABEIAKwAyAMBIgACEQEDEQH/xAAcAAABBAMBAAAAAAAAAAAAAAAABAUGBwECAwj/xABEEAABAwIDBQUEBgYKAwEAAAABAAIDBBEFITEGEkFRYRMicYGRBzJCwRRSobHR4VNigpKi8BYjMzRDY3KT0vEXssIV/8QAGgEBAAMBAQEAAAAAAAAAAAAAAAECAwQFBv/EACgRAAICAQQBAgcBAQAAAAAAAAABAhEDBBIhMVETQQUUImGRobFCI//aAAwDAQACEQMRAD8AvFCEIAQhCAEIQgBCEIAQhCAEIQgBCEIAQhCAEIKYdsNpoqCAyyXJN2saNXvsSG+GWqAfroVAYZt9U00z6uoLnumLbwA9wMbewaDoRz4q6tnNoIK6ETQO3mnUfEx3FrhwKAdUIQgBCEIAQhCAEIQgBCEIAQhCAwSofjntMw6lcWPm33jIiJpfYjgSMglntHllbh1SYSQ/szmNQCe8R1tdeWezcNQR5FAX6/220A0jnP7DR97lKsB26oatgdHURtPFkj2se08i1x+5eVEWuhNHrGu2zw+FwbJVwNJ0HaNPra9vNO1HXRyt3onskbzY4OHqF44GWmSV4ZXywPD4JHxv5scW38QMj5oKPYiFHNgcYlq6GCaYWe4HeIFg4tNt4DhfVSNCAQsFcayrZEx0kjg1jRdzibAAIBNjWLRUsL5pnBrGC/ieDRzJXnfabaN9fMamo7rG3EMR+Fp+ZyuV3262vdiU28btpoiezYdXm/vu6n7FEKioLzc6cByCE0ZqJ3PN3Z8ug4BOGzG0U+HzdtTnWwex3uSNHwu+R4JqWEB6i2L2xgxKLfiO7I0DtIie9GTz5jkVIgvJGEYnNSytmgeWPbx4EcQ4cR0K9DbAbdxYizddaOoaBvx3yd+vHfVvTUIRRMkLAWUAIQhACEIQAhC0kkDQSSABmSTYAcSTwQG6E14ftFSTuLYaiGRwz3WSsLrc7A3t10TndANO1rL0dQP8t32BeTKqVzZHWJGZ0JXrjaEXpph/lv8AuK8kYkwiR3ihKBtU7ib+IBWXVHNrPNv4FcY4iuskaAx27eMbfJzh95KV4bG17wN2w5XvfzSDdCcMFNn+iMI9QbFACihA0DSPAXT45wGqjGxlaPoMRGZzA9Vw2kx8U7C9zhdZyyKJtjwym+CSVFa1oJuAALknQDmqF9pG25rnmGJxFLGe8eMzx/8AOWQ80k2w22lqQYmO3WH3yOX1VCnPvYDJo0HzUwbatkZIqLpGZZy430AyAWbrUBavfZXMzqFmy1heHePJdt1AaALvR1D4Xtkic5j2G7XNNnNPMc/BaBqJXW8VAL79nftFZW2gqC1lSBYZ2bN1bydl7vorCXnT2XbGOrZu2fdscbgSRkb6i1/DgvRLRYBSVZshCEAIQhAJsSrmQRPlk91jS42FzYcAOJVI7W+0WqfHOyTcijkMkQgDWGUMBLXb/f3mu6gWz0VvbYUjpaKoYwgOdE+1+YF/kvLdVGXbrA0EkOJ3b3vmSSScjkfRCUSXaXbZ9W+0kTWxMZGQyJrbuse8/tLXjJGhGiQ1O1s4lD6UyQtt3WipnlBHAudK8i/oExPgLhYtsdWtvc2NjaxN9Mwt4YJHXbEx7xqQG3t17t90eKAmH/kzEJgIHO7Vj8nthYO2c0e8xjwLC447pK3xrZOBsEdTTSOfHOXMbHJbtIJQ0vbHIb691wN7HRRvZ7DJZD2u/wBhGw3Mo7puNdw8SOal2FYPJU730OkfO15u+eoduxvdawdd2uXFoKgkRR+zatfEyWB0M0cjQ5u7KGkgjk+33pnxPYrEYs30klubS1wP7pKl9bgFTSxsZJV0cIY0MDQJJCLa7xaMtVrBheJOYJIJIalg0NPPY+AD8r+JUpMFbz4TUM96CYeMT/wTjs/s/VzPDYqeVxJGZjc1o6l7gAApvQ7ZS08nZ18TwOZjLJW21O7pIBzarOwuq342vhl3o3i7S03aQVfbfRAiwuMUNMyN7gXNBLncATm63QKmdttqHVUx3D3Gk7vX9YpZt3tK4yvijl7RgNt5oIDjx11tpfRQhgvfXrbNc0IO7kdM8qjHbA665cOJ5lbWW1wLAWvqPquHjwK0M3EZj0I6LY5jey57nDn9q7QvDvHkuwYhIkgprOvfJKgF0DViRwAz0UA5yOspDsBshJiM+dxEz33cPAdVEnSbxVw+ybaxkLeweA1htnxB5nmobJSLcw3D44I2xxt3WtAA55c0rWrHAi4II6LZWKAhCEAIQhAYKob2o7IhsslRTscG+89rPhv7zgBq3W/ir5Ud2qbTxxl0z3MvkAzN7z9VreJ/kqGSjyzG0k7zBoR3jfUcApbhENRJGY4i6KFx3ZHNJAkAJB11yvYNy1ulbaOGuqBT0EDWSu7zpnOc7smfE6T4bjkAc+KsbafA6agoIzE2zWOax0jrk2e1zQ430BcW38UJEWx2xbKtrJphakZlBANJAw2EsltQSLgeZ1T/AO0raZuG0g7P+0e5kbWtsN1puXEWyb3Wusko20hgoqdlNZ0nZRtt8MZDQDfmbg5Kq/aTtR9LDInMaJGu33uZcb3dLWgt0BzJyVtjqyNwtwF7sXnkAd2AYxhLffvckXaNBwuTnmmHBcbmwnEJN7vNa8smZoJGg+8APitmD1XDZXE5sPl+kiMOa5ro91x3d4OzBy5W+1INpMVNXUPnLAwvtkOgsCeqhMF/1NRh+IQ7sh7jxdpd8N9HMeM2kfJV7S447BjUwOLZozfs+8C0yEZOy0aW23hz8VA8CxCaM7scj2szcQ3PIC53QdCuFRUune5zh3jofqjkpcvAE7QXfO2gHILcO0t5Ef8AqQu8se6zJcIo7npx8eBUEmlvT7iixuANTlYD3vAcUtMfrpY/eFbPsZwmCOKSpe0PlL9xpOfZsaBcAcCTx6KHKiYx3dECwb2d4lUWLKcxt4PnIjHkD3j5BTCk9jtU63a1MLOe41zz5E2VoyYkwnTPgsMxC4zWbyG6wMr6X2NxjStkv1jZa6Rz+x2+lZ6xfgVYlbXG9gkpq3W1WXqsusCK+PsaAP8Aeif2BfyzSLFNgpqIiSCQytGoIAcPC2RVmCpck+I1hLLFN7JWKIn2K2qIaGS+7ppmw/grEjkDgC0gg8QqiEYve1jzCf8ABMWfFocuLTp+StHLXZlPC30WEhNlJjcTxmd09dPVYW2+PkwcJL2HRBQsFWKiWvr2Qt3pHBoz8TbgBxKpjbugq6ypH0YTObKMxbNo4N3tGt6X8eSuGqweKSTtJAXWtYEndBHEBLmtAGQsByUE2iv/AGe7Auoml0zgC6xLGdNN9+p8BklW2GP000UtIJWNLhuOMjHGMg6tDgCAdMzkEi2s2rdITFAXNYMnOtZz+gvmB96hbo78F24dNauRlLJ4I/UbOz0oJZMOzN7Fj43ttws4gj7kwiSOMl246V5z3nuaRfn3CVPqSARO3o+67mMv+09Q4mx39vBDIfrBojkz6sAv6KZ6V+xKyJlQVMlRP8DzyAaQB4LvR7L1Mme5uj9Y/JXAxlI/KOTsjylbl++35gLeXCZWjeDd5v1o3B7fVpVVgguyXJvorWvwyOkpx7xmIcHOv3dzKwDbXBvfio5QPAFjxOqkntBqDvhnQfz6qKsbkuaaSbosuhfJHe/X7evikIJbkcv54pRT1Fsnf9JRJAHfIqlknGmdxN/Dl1ClOzW1zqIkEb0b7bwHA/WHI8wVFRE8cNORzH5LLaZ54W58iPBQ0mqZeMnF2i0T7QaR5F3vaesbvkCuo27pAbCVxJNgGxyEkngO6qjmszIG9uPyb0U12QwPsgJ5m3eR3Qbf1YPHq4/YsZQUUdMNROTqkS+ux6Ygdky1+Lx9lgbpPFj8zbl26bdLema0qsTbuZDP0SCks8lxz4rCqOiM0yZ4diTZWg2XaaIEKLUM244cipLDPvBWRRjdUQ2XNjDc28E4Sx3RTx/z/PkokiqYqoICBnxWUo7cBCzsvVk2WCVlNO0GPQ0ce/Kcz7rR7zzyA+a9Ll9HmC2vro4WGSRwa0ak/cBxKq7G9p6mtlDKbfaxubWsyc63xOI+5YxbGIMRILqh0DhpHMAYgej26HqQmuXBqum/rGh1uEkLt5pH+pnzXZghBK2+fuUk2KjtFMCWVUTJt3I9q3dkH7bbG/iusZopvde+ndyl77P325geKjL5S4kkkkm5JNyT1K13l1+n44M2yUz4BM0bzQJGfWicHi3lmPMJtLLZJupq6SI70b3MPNpIKeI9rXusKmKOfhct3Xgf62WUPfH2sikxO5iSS4q+ndaJ7hIcw1rrW6np96V4xidO5tqVsomPwPs5jGnVxfr5LXDsQdFHuPbFM3j2sTSSTqd4Zhefq9fHGti7/h6/w/4ZPNWSS+nx1ZHcZhNUd+ocXyHMv0NxyAyt0TFUYM9vu94dFYb5aJ/vQSRHnDJvNH7D1tT7NRzuaKeo3wTZzXROa9o4uJ0IC8f5hwuTaa+57+p02kyR/wCkXBr3rj9Wiq3wkaiy7U0xbkcx9y9AVOwtA+IRvaLgW7QXbISdSXN18FE6j2UU43rVTulw3L+HNaY9djkuf6j5d46dIrzcBFx5EJDXVhaC3jxI5dFLMX2ElpY3yMqoixoJdvZGw5EcfJRzAcN3iJZg0tGjHZh9/rDkuqGSM1cWUao6YfgTxH20osSLsB4D6x6pyw3Eg1vvOta3PP1SrGMee9hZuRWI3e7GAQOhGiT/AEINjaLWyuolyRdHR1W12rnen5rvS1IYbh+XEEO/BNYbZdmKtFlJrof6Wta7K4Tzh1fwOo+1QsC6kNFT7zGkHOyzca6OqGTdwyVMlulDAAo/C54/7SttU4ahV7L0OL33QkkVYDohULkx2v2l+hRgiNz3uvu2B3G9Xu4eHFUtimJS1EhkmcXOPoByaOAXoOqpGSCzxcKG417PIpLmKzT0y/I+YXqQkl2jyyowUroMUmgN4ZXsP6riAfFuh8wnXF9kZ4Cbi46i35KOOBGq2Uov3FMlMW0bZv71TRyE5GSL+qkv1t3XHyW5wyml/sKjs3fo6pu55CRt2lRWGJx9wE25a+Q1XVtRJxF+jvmrpyXTK0mPVfgFRFm+Mlv1mWew+Dm3SXD8PkqXGOF0YeBcmQuDWjqQ059Fvgc1TJKW0r3RC1nljnBjQf1dHO14ZKcYXhscDNyMdSfic7i4k6lcmo+IyS2x7O7T6H/c/wAEZGyU9O2xjLr5l7Tv7x5khIXtzscjyOoVhRyubm0keBstayqa5v8AXMZIB9dgLugBGd1404xlzdHvY9bOCpxTX24/RXkcDnuDWgkk2AGt+SsrAsNbRxWy33ZuPDoB0XXAMFZCXS9m1rn6Mzd2Q5XPE8Uor8/g9CQvNzvfwpUcGs1rzukuENeI4uG8VG67aEDinKvwrf4OHndQnbKkbSRbxc4yPO7G0gZni7wCpp9NGckrTOBuht2kr5atzYo2vMbTvPIB7x4DLUJHKZALCN9hw3D+CjMEkjTcF1weZzK6yVEzjffcPBxsvpcOGOKCjE53K+R0iqrSWcwHiQ66en4u13+E39534qOUZd72ZPMm5PmlYuVdmTkLn1zP0Q8nuWG17P0f8Z/BI+xdyWRSnkoCkOP02HKzXnn3h8wpJg0wdGCLgcjqoi2hcpfs1Qu7MDqfvVWbY5cjk0rJF04U+FninOnwgclWjbcRsxXQpozBxy+xCbRvJcsErKwQuk5BoxGuae6cweYuPtUXxPZClnzaOzceMeXq3RSupwx2ZY+/RwyTdPEWe+wt6jNq5pxlds7MU4pUit8S2GqYs492UDi27XrhgGzs9RKN8ODW5OMg9Q22p6q1YJAdHX810T1Z1Vmv097UN9HgNNEwMiaYwOWY875rD8Kf8BDvA2PoU5LCycYvtErJNdP8jHNE5nvAjxCWYThbiRLIMh7jTw/Xd15BLKYGbM37IaA/4hHxf6R9qdd4rknGM3XNGeXUSa2nAhaGMFK95YNuIC55aVPpmCkxtrOzjY58ha1rAXOJ0AGpVMYrSHEpzUuqKVrPdhjdUMvHHw3hwcdT5Jw9se1XbSfQYDZjM5yD7z/hi8BmSOdlXBhXoaLSRxfU+ykpNk1ZsU8+7JTHwqIvxTXtFs/JSxtcdwl7gxu5JG/OxOjSbZA5qNmAck94FgEzrSCI7pAIO7r+Wq75OlZlknti2jpFiVS0W3h5xx/8V1Zi9Rx7M+MMf/FLnYTLxjd5NK5uw54+B/7p/BcvqM835nJ4OH/7E31If9hn4LZuNy/ooP8AZHyK2NC76rv3T+C1+hn6rvQp6jJ+Zmdo8dk/Q0/+1+anewchqI3OcxjS19rRt3W2sDpdQEUp5H0Ksb2URd2dtrd5h9Wn8ApjNtm+nzylkpkshogEtjpkrbEurWro2nc5HBsKEoshWojcbIQhSVBYIQsoBBU4VE/Pd3TzbkU3y4dMz3HB45HVP6LKrgmXU5IjH06xtI0tPVcqioY9waXHs9XWB73JvQKUTQtcLOAI6hc6ekZGLNbYFYywblVmnrMRw1kZFmuaOmll3a4HQgrM2Gxu+G3hkkMuCWzY71/FYy0rXRS0Lk24/UubC4RuDJHAhjiN7dNvftcaLjNBMznboSs4XTukfvvvYc1EcD3ck8FSRezZ4H95aSTdxfG67idSTv63WH+zmbhPEfEPHyKvp0DTq0egSWXCYnfDbwyXZTK2iiH+zypH+JDboX3t0u1W9guzkQiaDvCwAFjbIBLH7OtJBDiLJ4hi3RYcFNeSL8DQ/ZyPg549Fxdsw3hI70CkFllNqItkb/oxyl/h/NZ/o479J/D+akaE2oWRw7PP+u30KWYNhr4S7ecDfkE7ITYhYIWUKxAIQhACEIQAhCEAIQhACEIQGELKEBghAasoQGELKEBhCyhACEIQAhCEAIQhACEIQAhC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MSEhUUEhQWFhUVFxQUGBgVFBcZFxQUFBQXFxQUFxcYHSghGBolHBcUITEhJSksLi4uFx8zODMsNygtLi0BCgoKDg0OGhAQGiwfICQsLCwtLSwsLCwsLCw0LCwsLCwsLCwsLCwsLCwsLCwsLCwsLCwsLCwsLCwsLywsKywsLP/AABEIAKwAyAMBIgACEQEDEQH/xAAcAAABBAMBAAAAAAAAAAAAAAAABAUGBwECAwj/xABEEAABAwIDBQUEBgYKAwEAAAABAAIDBBEFITEGEkFRYRMicYGRBzJCwRRSobHR4VNigpKi8BYjMzRDY3KT0vEXssIV/8QAGgEBAAMBAQEAAAAAAAAAAAAAAAECAwQFBv/EACgRAAICAQQBAgcBAQAAAAAAAAABAhEDBBIhMVETQQUUImGRobFCI//aAAwDAQACEQMRAD8AvFCEIAQhCAEIQgBCEIAQhCAEIQgBCEIAQhCAEIKYdsNpoqCAyyXJN2saNXvsSG+GWqAfroVAYZt9U00z6uoLnumLbwA9wMbewaDoRz4q6tnNoIK6ETQO3mnUfEx3FrhwKAdUIQgBCEIAQhCAEIQgBCEIAQhCAwSofjntMw6lcWPm33jIiJpfYjgSMglntHllbh1SYSQ/szmNQCe8R1tdeWezcNQR5FAX6/220A0jnP7DR97lKsB26oatgdHURtPFkj2se08i1x+5eVEWuhNHrGu2zw+FwbJVwNJ0HaNPra9vNO1HXRyt3onskbzY4OHqF44GWmSV4ZXywPD4JHxv5scW38QMj5oKPYiFHNgcYlq6GCaYWe4HeIFg4tNt4DhfVSNCAQsFcayrZEx0kjg1jRdzibAAIBNjWLRUsL5pnBrGC/ieDRzJXnfabaN9fMamo7rG3EMR+Fp+ZyuV3262vdiU28btpoiezYdXm/vu6n7FEKioLzc6cByCE0ZqJ3PN3Z8ug4BOGzG0U+HzdtTnWwex3uSNHwu+R4JqWEB6i2L2xgxKLfiO7I0DtIie9GTz5jkVIgvJGEYnNSytmgeWPbx4EcQ4cR0K9DbAbdxYizddaOoaBvx3yd+vHfVvTUIRRMkLAWUAIQhACEIQAhC0kkDQSSABmSTYAcSTwQG6E14ftFSTuLYaiGRwz3WSsLrc7A3t10TndANO1rL0dQP8t32BeTKqVzZHWJGZ0JXrjaEXpph/lv8AuK8kYkwiR3ihKBtU7ib+IBWXVHNrPNv4FcY4iuskaAx27eMbfJzh95KV4bG17wN2w5XvfzSDdCcMFNn+iMI9QbFACihA0DSPAXT45wGqjGxlaPoMRGZzA9Vw2kx8U7C9zhdZyyKJtjwym+CSVFa1oJuAALknQDmqF9pG25rnmGJxFLGe8eMzx/8AOWQ80k2w22lqQYmO3WH3yOX1VCnPvYDJo0HzUwbatkZIqLpGZZy430AyAWbrUBavfZXMzqFmy1heHePJdt1AaALvR1D4Xtkic5j2G7XNNnNPMc/BaBqJXW8VAL79nftFZW2gqC1lSBYZ2bN1bydl7vorCXnT2XbGOrZu2fdscbgSRkb6i1/DgvRLRYBSVZshCEAIQhAJsSrmQRPlk91jS42FzYcAOJVI7W+0WqfHOyTcijkMkQgDWGUMBLXb/f3mu6gWz0VvbYUjpaKoYwgOdE+1+YF/kvLdVGXbrA0EkOJ3b3vmSSScjkfRCUSXaXbZ9W+0kTWxMZGQyJrbuse8/tLXjJGhGiQ1O1s4lD6UyQtt3WipnlBHAudK8i/oExPgLhYtsdWtvc2NjaxN9Mwt4YJHXbEx7xqQG3t17t90eKAmH/kzEJgIHO7Vj8nthYO2c0e8xjwLC447pK3xrZOBsEdTTSOfHOXMbHJbtIJQ0vbHIb691wN7HRRvZ7DJZD2u/wBhGw3Mo7puNdw8SOal2FYPJU730OkfO15u+eoduxvdawdd2uXFoKgkRR+zatfEyWB0M0cjQ5u7KGkgjk+33pnxPYrEYs30klubS1wP7pKl9bgFTSxsZJV0cIY0MDQJJCLa7xaMtVrBheJOYJIJIalg0NPPY+AD8r+JUpMFbz4TUM96CYeMT/wTjs/s/VzPDYqeVxJGZjc1o6l7gAApvQ7ZS08nZ18TwOZjLJW21O7pIBzarOwuq342vhl3o3i7S03aQVfbfRAiwuMUNMyN7gXNBLncATm63QKmdttqHVUx3D3Gk7vX9YpZt3tK4yvijl7RgNt5oIDjx11tpfRQhgvfXrbNc0IO7kdM8qjHbA665cOJ5lbWW1wLAWvqPquHjwK0M3EZj0I6LY5jey57nDn9q7QvDvHkuwYhIkgprOvfJKgF0DViRwAz0UA5yOspDsBshJiM+dxEz33cPAdVEnSbxVw+ybaxkLeweA1htnxB5nmobJSLcw3D44I2xxt3WtAA55c0rWrHAi4II6LZWKAhCEAIQhAYKob2o7IhsslRTscG+89rPhv7zgBq3W/ir5Ud2qbTxxl0z3MvkAzN7z9VreJ/kqGSjyzG0k7zBoR3jfUcApbhENRJGY4i6KFx3ZHNJAkAJB11yvYNy1ulbaOGuqBT0EDWSu7zpnOc7smfE6T4bjkAc+KsbafA6agoIzE2zWOax0jrk2e1zQ430BcW38UJEWx2xbKtrJphakZlBANJAw2EsltQSLgeZ1T/AO0raZuG0g7P+0e5kbWtsN1puXEWyb3Wusko20hgoqdlNZ0nZRtt8MZDQDfmbg5Kq/aTtR9LDInMaJGu33uZcb3dLWgt0BzJyVtjqyNwtwF7sXnkAd2AYxhLffvckXaNBwuTnmmHBcbmwnEJN7vNa8smZoJGg+8APitmD1XDZXE5sPl+kiMOa5ro91x3d4OzBy5W+1INpMVNXUPnLAwvtkOgsCeqhMF/1NRh+IQ7sh7jxdpd8N9HMeM2kfJV7S447BjUwOLZozfs+8C0yEZOy0aW23hz8VA8CxCaM7scj2szcQ3PIC53QdCuFRUune5zh3jofqjkpcvAE7QXfO2gHILcO0t5Ef8AqQu8se6zJcIo7npx8eBUEmlvT7iixuANTlYD3vAcUtMfrpY/eFbPsZwmCOKSpe0PlL9xpOfZsaBcAcCTx6KHKiYx3dECwb2d4lUWLKcxt4PnIjHkD3j5BTCk9jtU63a1MLOe41zz5E2VoyYkwnTPgsMxC4zWbyG6wMr6X2NxjStkv1jZa6Rz+x2+lZ6xfgVYlbXG9gkpq3W1WXqsusCK+PsaAP8Aeif2BfyzSLFNgpqIiSCQytGoIAcPC2RVmCpck+I1hLLFN7JWKIn2K2qIaGS+7ppmw/grEjkDgC0gg8QqiEYve1jzCf8ABMWfFocuLTp+StHLXZlPC30WEhNlJjcTxmd09dPVYW2+PkwcJL2HRBQsFWKiWvr2Qt3pHBoz8TbgBxKpjbugq6ypH0YTObKMxbNo4N3tGt6X8eSuGqweKSTtJAXWtYEndBHEBLmtAGQsByUE2iv/AGe7Auoml0zgC6xLGdNN9+p8BklW2GP000UtIJWNLhuOMjHGMg6tDgCAdMzkEi2s2rdITFAXNYMnOtZz+gvmB96hbo78F24dNauRlLJ4I/UbOz0oJZMOzN7Fj43ttws4gj7kwiSOMl246V5z3nuaRfn3CVPqSARO3o+67mMv+09Q4mx39vBDIfrBojkz6sAv6KZ6V+xKyJlQVMlRP8DzyAaQB4LvR7L1Mme5uj9Y/JXAxlI/KOTsjylbl++35gLeXCZWjeDd5v1o3B7fVpVVgguyXJvorWvwyOkpx7xmIcHOv3dzKwDbXBvfio5QPAFjxOqkntBqDvhnQfz6qKsbkuaaSbosuhfJHe/X7evikIJbkcv54pRT1Fsnf9JRJAHfIqlknGmdxN/Dl1ClOzW1zqIkEb0b7bwHA/WHI8wVFRE8cNORzH5LLaZ54W58iPBQ0mqZeMnF2i0T7QaR5F3vaesbvkCuo27pAbCVxJNgGxyEkngO6qjmszIG9uPyb0U12QwPsgJ5m3eR3Qbf1YPHq4/YsZQUUdMNROTqkS+ux6Ygdky1+Lx9lgbpPFj8zbl26bdLema0qsTbuZDP0SCks8lxz4rCqOiM0yZ4diTZWg2XaaIEKLUM244cipLDPvBWRRjdUQ2XNjDc28E4Sx3RTx/z/PkokiqYqoICBnxWUo7cBCzsvVk2WCVlNO0GPQ0ce/Kcz7rR7zzyA+a9Ll9HmC2vro4WGSRwa0ak/cBxKq7G9p6mtlDKbfaxubWsyc63xOI+5YxbGIMRILqh0DhpHMAYgej26HqQmuXBqum/rGh1uEkLt5pH+pnzXZghBK2+fuUk2KjtFMCWVUTJt3I9q3dkH7bbG/iusZopvde+ndyl77P325geKjL5S4kkkkm5JNyT1K13l1+n44M2yUz4BM0bzQJGfWicHi3lmPMJtLLZJupq6SI70b3MPNpIKeI9rXusKmKOfhct3Xgf62WUPfH2sikxO5iSS4q+ndaJ7hIcw1rrW6np96V4xidO5tqVsomPwPs5jGnVxfr5LXDsQdFHuPbFM3j2sTSSTqd4Zhefq9fHGti7/h6/w/4ZPNWSS+nx1ZHcZhNUd+ocXyHMv0NxyAyt0TFUYM9vu94dFYb5aJ/vQSRHnDJvNH7D1tT7NRzuaKeo3wTZzXROa9o4uJ0IC8f5hwuTaa+57+p02kyR/wCkXBr3rj9Wiq3wkaiy7U0xbkcx9y9AVOwtA+IRvaLgW7QXbISdSXN18FE6j2UU43rVTulw3L+HNaY9djkuf6j5d46dIrzcBFx5EJDXVhaC3jxI5dFLMX2ElpY3yMqoixoJdvZGw5EcfJRzAcN3iJZg0tGjHZh9/rDkuqGSM1cWUao6YfgTxH20osSLsB4D6x6pyw3Eg1vvOta3PP1SrGMee9hZuRWI3e7GAQOhGiT/AEINjaLWyuolyRdHR1W12rnen5rvS1IYbh+XEEO/BNYbZdmKtFlJrof6Wta7K4Tzh1fwOo+1QsC6kNFT7zGkHOyzca6OqGTdwyVMlulDAAo/C54/7SttU4ahV7L0OL33QkkVYDohULkx2v2l+hRgiNz3uvu2B3G9Xu4eHFUtimJS1EhkmcXOPoByaOAXoOqpGSCzxcKG417PIpLmKzT0y/I+YXqQkl2jyyowUroMUmgN4ZXsP6riAfFuh8wnXF9kZ4Cbi46i35KOOBGq2Uov3FMlMW0bZv71TRyE5GSL+qkv1t3XHyW5wyml/sKjs3fo6pu55CRt2lRWGJx9wE25a+Q1XVtRJxF+jvmrpyXTK0mPVfgFRFm+Mlv1mWew+Dm3SXD8PkqXGOF0YeBcmQuDWjqQ059Fvgc1TJKW0r3RC1nljnBjQf1dHO14ZKcYXhscDNyMdSfic7i4k6lcmo+IyS2x7O7T6H/c/wAEZGyU9O2xjLr5l7Tv7x5khIXtzscjyOoVhRyubm0keBstayqa5v8AXMZIB9dgLugBGd1404xlzdHvY9bOCpxTX24/RXkcDnuDWgkk2AGt+SsrAsNbRxWy33ZuPDoB0XXAMFZCXS9m1rn6Mzd2Q5XPE8Uor8/g9CQvNzvfwpUcGs1rzukuENeI4uG8VG67aEDinKvwrf4OHndQnbKkbSRbxc4yPO7G0gZni7wCpp9NGckrTOBuht2kr5atzYo2vMbTvPIB7x4DLUJHKZALCN9hw3D+CjMEkjTcF1weZzK6yVEzjffcPBxsvpcOGOKCjE53K+R0iqrSWcwHiQ66en4u13+E39534qOUZd72ZPMm5PmlYuVdmTkLn1zP0Q8nuWG17P0f8Z/BI+xdyWRSnkoCkOP02HKzXnn3h8wpJg0wdGCLgcjqoi2hcpfs1Qu7MDqfvVWbY5cjk0rJF04U+FninOnwgclWjbcRsxXQpozBxy+xCbRvJcsErKwQuk5BoxGuae6cweYuPtUXxPZClnzaOzceMeXq3RSupwx2ZY+/RwyTdPEWe+wt6jNq5pxlds7MU4pUit8S2GqYs492UDi27XrhgGzs9RKN8ODW5OMg9Q22p6q1YJAdHX810T1Z1Vmv097UN9HgNNEwMiaYwOWY875rD8Kf8BDvA2PoU5LCycYvtErJNdP8jHNE5nvAjxCWYThbiRLIMh7jTw/Xd15BLKYGbM37IaA/4hHxf6R9qdd4rknGM3XNGeXUSa2nAhaGMFK95YNuIC55aVPpmCkxtrOzjY58ha1rAXOJ0AGpVMYrSHEpzUuqKVrPdhjdUMvHHw3hwcdT5Jw9se1XbSfQYDZjM5yD7z/hi8BmSOdlXBhXoaLSRxfU+ykpNk1ZsU8+7JTHwqIvxTXtFs/JSxtcdwl7gxu5JG/OxOjSbZA5qNmAck94FgEzrSCI7pAIO7r+Wq75OlZlknti2jpFiVS0W3h5xx/8V1Zi9Rx7M+MMf/FLnYTLxjd5NK5uw54+B/7p/BcvqM835nJ4OH/7E31If9hn4LZuNy/ooP8AZHyK2NC76rv3T+C1+hn6rvQp6jJ+Zmdo8dk/Q0/+1+anewchqI3OcxjS19rRt3W2sDpdQEUp5H0Ksb2URd2dtrd5h9Wn8ApjNtm+nzylkpkshogEtjpkrbEurWro2nc5HBsKEoshWojcbIQhSVBYIQsoBBU4VE/Pd3TzbkU3y4dMz3HB45HVP6LKrgmXU5IjH06xtI0tPVcqioY9waXHs9XWB73JvQKUTQtcLOAI6hc6ekZGLNbYFYywblVmnrMRw1kZFmuaOmll3a4HQgrM2Gxu+G3hkkMuCWzY71/FYy0rXRS0Lk24/UubC4RuDJHAhjiN7dNvftcaLjNBMznboSs4XTukfvvvYc1EcD3ck8FSRezZ4H95aSTdxfG67idSTv63WH+zmbhPEfEPHyKvp0DTq0egSWXCYnfDbwyXZTK2iiH+zypH+JDboX3t0u1W9guzkQiaDvCwAFjbIBLH7OtJBDiLJ4hi3RYcFNeSL8DQ/ZyPg549Fxdsw3hI70CkFllNqItkb/oxyl/h/NZ/o479J/D+akaE2oWRw7PP+u30KWYNhr4S7ecDfkE7ITYhYIWUKxAIQhACEIQAhCEAIQhACEIQGELKEBghAasoQGELKEBhCyhACEIQAhCEAIQhACEIQAhC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0" name="Picture 6" descr="http://www.afb.org/afbpress/Image.asp?ImageID=aw050308f3"/>
          <p:cNvPicPr>
            <a:picLocks noChangeAspect="1" noChangeArrowheads="1"/>
          </p:cNvPicPr>
          <p:nvPr/>
        </p:nvPicPr>
        <p:blipFill>
          <a:blip r:embed="rId2" cstate="print"/>
          <a:srcRect/>
          <a:stretch>
            <a:fillRect/>
          </a:stretch>
        </p:blipFill>
        <p:spPr bwMode="auto">
          <a:xfrm>
            <a:off x="6762750" y="3573016"/>
            <a:ext cx="2381250" cy="2057401"/>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116632"/>
            <a:ext cx="3677225" cy="707886"/>
          </a:xfrm>
          <a:prstGeom prst="rect">
            <a:avLst/>
          </a:prstGeom>
          <a:noFill/>
        </p:spPr>
        <p:txBody>
          <a:bodyPr wrap="none" rtlCol="0">
            <a:spAutoFit/>
          </a:bodyPr>
          <a:lstStyle/>
          <a:p>
            <a:r>
              <a:rPr lang="en-GB" sz="4000" b="1" dirty="0" smtClean="0"/>
              <a:t>Colour Detector </a:t>
            </a:r>
            <a:endParaRPr lang="en-GB" sz="4000" b="1" dirty="0"/>
          </a:p>
        </p:txBody>
      </p:sp>
      <p:sp>
        <p:nvSpPr>
          <p:cNvPr id="4" name="Rectangle 3"/>
          <p:cNvSpPr/>
          <p:nvPr/>
        </p:nvSpPr>
        <p:spPr>
          <a:xfrm>
            <a:off x="251520" y="1052737"/>
            <a:ext cx="5688632" cy="4555093"/>
          </a:xfrm>
          <a:prstGeom prst="rect">
            <a:avLst/>
          </a:prstGeom>
        </p:spPr>
        <p:txBody>
          <a:bodyPr wrap="square">
            <a:spAutoFit/>
          </a:bodyPr>
          <a:lstStyle/>
          <a:p>
            <a:r>
              <a:rPr lang="en-GB" sz="2000" b="1" dirty="0" smtClean="0"/>
              <a:t>Colorino talking colour detecto</a:t>
            </a:r>
          </a:p>
          <a:p>
            <a:endParaRPr lang="en-GB" dirty="0" smtClean="0"/>
          </a:p>
          <a:p>
            <a:pPr>
              <a:buFont typeface="Arial" pitchFamily="34" charset="0"/>
              <a:buChar char="•"/>
            </a:pPr>
            <a:r>
              <a:rPr lang="en-GB" dirty="0" smtClean="0"/>
              <a:t>  Compactly designed to fit your hands   comfortably   </a:t>
            </a:r>
          </a:p>
          <a:p>
            <a:pPr>
              <a:buFont typeface="Arial" pitchFamily="34" charset="0"/>
              <a:buChar char="•"/>
            </a:pPr>
            <a:r>
              <a:rPr lang="en-GB" dirty="0" smtClean="0"/>
              <a:t>  Battery operated colour detector with light   detector function</a:t>
            </a:r>
          </a:p>
          <a:p>
            <a:pPr>
              <a:buFont typeface="Arial" pitchFamily="34" charset="0"/>
              <a:buChar char="•"/>
            </a:pPr>
            <a:r>
              <a:rPr lang="en-GB" dirty="0" smtClean="0"/>
              <a:t>  Detects up to 150 colours.</a:t>
            </a:r>
          </a:p>
          <a:p>
            <a:pPr marL="180975" indent="-180975">
              <a:buFont typeface="Arial" pitchFamily="34" charset="0"/>
              <a:buChar char="•"/>
            </a:pPr>
            <a:r>
              <a:rPr lang="en-GB" dirty="0" smtClean="0"/>
              <a:t>By holding the detector to an item of clothing, it will speak the colour in a clear male English voice.</a:t>
            </a:r>
          </a:p>
          <a:p>
            <a:endParaRPr lang="en-GB" sz="1600" dirty="0" smtClean="0"/>
          </a:p>
          <a:p>
            <a:r>
              <a:rPr lang="en-GB" sz="2000" b="1" dirty="0" smtClean="0"/>
              <a:t>Product details</a:t>
            </a:r>
          </a:p>
          <a:p>
            <a:r>
              <a:rPr lang="en-GB" sz="1600" dirty="0" smtClean="0"/>
              <a:t>• </a:t>
            </a:r>
            <a:r>
              <a:rPr lang="en-GB" dirty="0" smtClean="0"/>
              <a:t>detects including shade variations</a:t>
            </a:r>
          </a:p>
          <a:p>
            <a:r>
              <a:rPr lang="en-GB" dirty="0" smtClean="0"/>
              <a:t>• choose from three volume levels  </a:t>
            </a:r>
          </a:p>
          <a:p>
            <a:r>
              <a:rPr lang="en-GB" dirty="0" smtClean="0"/>
              <a:t>• Portal for earphones</a:t>
            </a:r>
          </a:p>
          <a:p>
            <a:endParaRPr lang="en-GB" sz="1600" dirty="0" smtClean="0"/>
          </a:p>
          <a:p>
            <a:r>
              <a:rPr lang="en-GB" sz="2000" b="1" dirty="0" smtClean="0"/>
              <a:t>Price in the region £160 (including vat)</a:t>
            </a:r>
          </a:p>
          <a:p>
            <a:endParaRPr lang="en-GB" dirty="0"/>
          </a:p>
        </p:txBody>
      </p:sp>
      <p:pic>
        <p:nvPicPr>
          <p:cNvPr id="2051" name="Picture 3" descr="http://oec.okstate.edu/loan/photos/thumbnails/2503-Colorino_Talking_Color_Identifier-454_200x200.jpg"/>
          <p:cNvPicPr>
            <a:picLocks noChangeAspect="1" noChangeArrowheads="1"/>
          </p:cNvPicPr>
          <p:nvPr/>
        </p:nvPicPr>
        <p:blipFill>
          <a:blip r:embed="rId2" cstate="print"/>
          <a:srcRect/>
          <a:stretch>
            <a:fillRect/>
          </a:stretch>
        </p:blipFill>
        <p:spPr bwMode="auto">
          <a:xfrm>
            <a:off x="6156176" y="3140968"/>
            <a:ext cx="1905000" cy="1362075"/>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7664" y="116632"/>
            <a:ext cx="5976664" cy="707886"/>
          </a:xfrm>
          <a:prstGeom prst="rect">
            <a:avLst/>
          </a:prstGeom>
        </p:spPr>
        <p:txBody>
          <a:bodyPr wrap="square">
            <a:spAutoFit/>
          </a:bodyPr>
          <a:lstStyle/>
          <a:p>
            <a:r>
              <a:rPr lang="en-GB" sz="4000" b="1" dirty="0" smtClean="0"/>
              <a:t>Smart Watches </a:t>
            </a:r>
            <a:endParaRPr lang="en-GB" sz="4000" b="1" dirty="0"/>
          </a:p>
        </p:txBody>
      </p:sp>
      <p:sp>
        <p:nvSpPr>
          <p:cNvPr id="7" name="TextBox 6"/>
          <p:cNvSpPr txBox="1"/>
          <p:nvPr/>
        </p:nvSpPr>
        <p:spPr>
          <a:xfrm>
            <a:off x="179512" y="1124744"/>
            <a:ext cx="4176464" cy="5139869"/>
          </a:xfrm>
          <a:prstGeom prst="rect">
            <a:avLst/>
          </a:prstGeom>
          <a:noFill/>
        </p:spPr>
        <p:txBody>
          <a:bodyPr wrap="square" rtlCol="0">
            <a:spAutoFit/>
          </a:bodyPr>
          <a:lstStyle/>
          <a:p>
            <a:r>
              <a:rPr lang="en-GB" sz="2000" b="1" dirty="0" smtClean="0"/>
              <a:t>Functions not dissimilar to smart phones</a:t>
            </a:r>
          </a:p>
          <a:p>
            <a:endParaRPr lang="en-GB" dirty="0" smtClean="0"/>
          </a:p>
          <a:p>
            <a:pPr>
              <a:buFont typeface="Arial" pitchFamily="34" charset="0"/>
              <a:buChar char="•"/>
            </a:pPr>
            <a:r>
              <a:rPr lang="en-GB" dirty="0" smtClean="0"/>
              <a:t>  </a:t>
            </a:r>
            <a:r>
              <a:rPr lang="en-GB" b="1" dirty="0" smtClean="0"/>
              <a:t>Time </a:t>
            </a:r>
          </a:p>
          <a:p>
            <a:pPr>
              <a:buFont typeface="Arial" pitchFamily="34" charset="0"/>
              <a:buChar char="•"/>
            </a:pPr>
            <a:r>
              <a:rPr lang="en-GB" b="1" dirty="0" smtClean="0"/>
              <a:t>  Phone calls</a:t>
            </a:r>
          </a:p>
          <a:p>
            <a:pPr>
              <a:buFont typeface="Arial" pitchFamily="34" charset="0"/>
              <a:buChar char="•"/>
            </a:pPr>
            <a:r>
              <a:rPr lang="en-GB" b="1" dirty="0" smtClean="0"/>
              <a:t>  Apps </a:t>
            </a:r>
          </a:p>
          <a:p>
            <a:pPr>
              <a:buFont typeface="Arial" pitchFamily="34" charset="0"/>
              <a:buChar char="•"/>
            </a:pPr>
            <a:r>
              <a:rPr lang="en-GB" b="1" dirty="0" smtClean="0"/>
              <a:t>  Music </a:t>
            </a:r>
          </a:p>
          <a:p>
            <a:pPr>
              <a:buFont typeface="Arial" pitchFamily="34" charset="0"/>
              <a:buChar char="•"/>
            </a:pPr>
            <a:r>
              <a:rPr lang="en-GB" b="1" dirty="0" smtClean="0"/>
              <a:t>  Face book </a:t>
            </a:r>
          </a:p>
          <a:p>
            <a:pPr>
              <a:buFont typeface="Arial" pitchFamily="34" charset="0"/>
              <a:buChar char="•"/>
            </a:pPr>
            <a:r>
              <a:rPr lang="en-GB" b="1" dirty="0" smtClean="0"/>
              <a:t>  Messaging</a:t>
            </a:r>
          </a:p>
          <a:p>
            <a:pPr>
              <a:buFont typeface="Arial" pitchFamily="34" charset="0"/>
              <a:buChar char="•"/>
            </a:pPr>
            <a:r>
              <a:rPr lang="en-GB" b="1" dirty="0" smtClean="0"/>
              <a:t>  Photo</a:t>
            </a:r>
          </a:p>
          <a:p>
            <a:pPr>
              <a:buFont typeface="Arial" pitchFamily="34" charset="0"/>
              <a:buChar char="•"/>
            </a:pPr>
            <a:r>
              <a:rPr lang="en-GB" b="1" dirty="0" smtClean="0"/>
              <a:t>  Video </a:t>
            </a:r>
          </a:p>
          <a:p>
            <a:pPr>
              <a:buFont typeface="Arial" pitchFamily="34" charset="0"/>
              <a:buChar char="•"/>
            </a:pPr>
            <a:r>
              <a:rPr lang="en-GB" b="1" dirty="0" smtClean="0"/>
              <a:t>  Pedometer </a:t>
            </a:r>
          </a:p>
          <a:p>
            <a:pPr>
              <a:buFont typeface="Arial" pitchFamily="34" charset="0"/>
              <a:buChar char="•"/>
            </a:pPr>
            <a:r>
              <a:rPr lang="en-GB" b="1" dirty="0" smtClean="0"/>
              <a:t>  Email </a:t>
            </a:r>
          </a:p>
          <a:p>
            <a:pPr>
              <a:buFont typeface="Arial" pitchFamily="34" charset="0"/>
              <a:buChar char="•"/>
            </a:pPr>
            <a:r>
              <a:rPr lang="en-GB" b="1" dirty="0" smtClean="0"/>
              <a:t>  Text</a:t>
            </a:r>
          </a:p>
          <a:p>
            <a:pPr>
              <a:buFont typeface="Arial" pitchFamily="34" charset="0"/>
              <a:buChar char="•"/>
            </a:pPr>
            <a:r>
              <a:rPr lang="en-GB" b="1" dirty="0" smtClean="0"/>
              <a:t>  Part phone/part tablet ‘phablet’</a:t>
            </a:r>
          </a:p>
          <a:p>
            <a:pPr>
              <a:buFont typeface="Arial" pitchFamily="34" charset="0"/>
              <a:buChar char="•"/>
            </a:pPr>
            <a:r>
              <a:rPr lang="en-GB" b="1" dirty="0" smtClean="0"/>
              <a:t>  Different colure straps</a:t>
            </a:r>
          </a:p>
          <a:p>
            <a:endParaRPr lang="en-GB" b="1" dirty="0" smtClean="0"/>
          </a:p>
          <a:p>
            <a:endParaRPr lang="en-GB" dirty="0"/>
          </a:p>
        </p:txBody>
      </p:sp>
      <p:sp>
        <p:nvSpPr>
          <p:cNvPr id="4" name="TextBox 3"/>
          <p:cNvSpPr txBox="1"/>
          <p:nvPr/>
        </p:nvSpPr>
        <p:spPr>
          <a:xfrm>
            <a:off x="4860032" y="1196752"/>
            <a:ext cx="4171206" cy="1508105"/>
          </a:xfrm>
          <a:prstGeom prst="rect">
            <a:avLst/>
          </a:prstGeom>
          <a:noFill/>
        </p:spPr>
        <p:txBody>
          <a:bodyPr wrap="none" rtlCol="0">
            <a:spAutoFit/>
          </a:bodyPr>
          <a:lstStyle/>
          <a:p>
            <a:r>
              <a:rPr lang="en-GB" sz="2000" b="1" dirty="0" smtClean="0"/>
              <a:t>Disadvantages</a:t>
            </a:r>
            <a:r>
              <a:rPr lang="en-GB" b="1" dirty="0" smtClean="0"/>
              <a:t> </a:t>
            </a:r>
          </a:p>
          <a:p>
            <a:endParaRPr lang="en-GB" dirty="0" smtClean="0"/>
          </a:p>
          <a:p>
            <a:pPr>
              <a:buFont typeface="Arial" pitchFamily="34" charset="0"/>
              <a:buChar char="•"/>
            </a:pPr>
            <a:r>
              <a:rPr lang="en-GB" dirty="0" smtClean="0"/>
              <a:t> </a:t>
            </a:r>
            <a:r>
              <a:rPr lang="en-GB" b="1" dirty="0" smtClean="0"/>
              <a:t>Poor battery life, </a:t>
            </a:r>
          </a:p>
          <a:p>
            <a:pPr>
              <a:buFont typeface="Arial" pitchFamily="34" charset="0"/>
              <a:buChar char="•"/>
            </a:pPr>
            <a:r>
              <a:rPr lang="en-GB" b="1" dirty="0" smtClean="0"/>
              <a:t> Some have to be linked to mobile phone</a:t>
            </a:r>
          </a:p>
          <a:p>
            <a:endParaRPr lang="en-GB" dirty="0" smtClean="0"/>
          </a:p>
        </p:txBody>
      </p:sp>
      <p:pic>
        <p:nvPicPr>
          <p:cNvPr id="18434" name="Picture 2" descr="https://encrypted-tbn0.gstatic.com/images?q=tbn:ANd9GcQPfzL76KSpM5s_S8vuYBpWVGITk_86J4-X-KOkjnJmnE4dsu9v"/>
          <p:cNvPicPr>
            <a:picLocks noChangeAspect="1" noChangeArrowheads="1"/>
          </p:cNvPicPr>
          <p:nvPr/>
        </p:nvPicPr>
        <p:blipFill>
          <a:blip r:embed="rId2" cstate="print"/>
          <a:srcRect/>
          <a:stretch>
            <a:fillRect/>
          </a:stretch>
        </p:blipFill>
        <p:spPr bwMode="auto">
          <a:xfrm>
            <a:off x="5508104" y="3501008"/>
            <a:ext cx="2543175" cy="1790701"/>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ny Smartwatch 2"/>
          <p:cNvPicPr>
            <a:picLocks noChangeAspect="1" noChangeArrowheads="1"/>
          </p:cNvPicPr>
          <p:nvPr/>
        </p:nvPicPr>
        <p:blipFill>
          <a:blip r:embed="rId2" cstate="print"/>
          <a:srcRect/>
          <a:stretch>
            <a:fillRect/>
          </a:stretch>
        </p:blipFill>
        <p:spPr bwMode="auto">
          <a:xfrm>
            <a:off x="251520" y="1052736"/>
            <a:ext cx="3200400" cy="1800225"/>
          </a:xfrm>
          <a:prstGeom prst="rect">
            <a:avLst/>
          </a:prstGeom>
          <a:noFill/>
        </p:spPr>
      </p:pic>
      <p:pic>
        <p:nvPicPr>
          <p:cNvPr id="1028" name="Picture 4" descr="Galaxy Gear"/>
          <p:cNvPicPr>
            <a:picLocks noChangeAspect="1" noChangeArrowheads="1"/>
          </p:cNvPicPr>
          <p:nvPr/>
        </p:nvPicPr>
        <p:blipFill>
          <a:blip r:embed="rId3" cstate="print"/>
          <a:srcRect/>
          <a:stretch>
            <a:fillRect/>
          </a:stretch>
        </p:blipFill>
        <p:spPr bwMode="auto">
          <a:xfrm>
            <a:off x="4932040" y="1628800"/>
            <a:ext cx="3200400" cy="1800225"/>
          </a:xfrm>
          <a:prstGeom prst="rect">
            <a:avLst/>
          </a:prstGeom>
          <a:noFill/>
        </p:spPr>
      </p:pic>
      <p:pic>
        <p:nvPicPr>
          <p:cNvPr id="1030" name="Picture 6" descr="Galaxy Gear"/>
          <p:cNvPicPr>
            <a:picLocks noChangeAspect="1" noChangeArrowheads="1"/>
          </p:cNvPicPr>
          <p:nvPr/>
        </p:nvPicPr>
        <p:blipFill>
          <a:blip r:embed="rId4" cstate="print"/>
          <a:srcRect/>
          <a:stretch>
            <a:fillRect/>
          </a:stretch>
        </p:blipFill>
        <p:spPr bwMode="auto">
          <a:xfrm>
            <a:off x="2843808" y="3861048"/>
            <a:ext cx="3200400" cy="1800225"/>
          </a:xfrm>
          <a:prstGeom prst="rect">
            <a:avLst/>
          </a:prstGeom>
          <a:noFill/>
        </p:spPr>
      </p:pic>
      <p:sp>
        <p:nvSpPr>
          <p:cNvPr id="6" name="Rectangle 5"/>
          <p:cNvSpPr/>
          <p:nvPr/>
        </p:nvSpPr>
        <p:spPr>
          <a:xfrm>
            <a:off x="1547664" y="116632"/>
            <a:ext cx="5976664" cy="707886"/>
          </a:xfrm>
          <a:prstGeom prst="rect">
            <a:avLst/>
          </a:prstGeom>
        </p:spPr>
        <p:txBody>
          <a:bodyPr wrap="square">
            <a:spAutoFit/>
          </a:bodyPr>
          <a:lstStyle/>
          <a:p>
            <a:r>
              <a:rPr lang="en-GB" sz="4000" b="1" dirty="0" smtClean="0"/>
              <a:t>Smart Watches </a:t>
            </a:r>
            <a:endParaRPr lang="en-GB" sz="40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redembedded.com/systems/images/stories/rds/main/visual-care-tv.jpg"/>
          <p:cNvPicPr>
            <a:picLocks noChangeAspect="1" noChangeArrowheads="1"/>
          </p:cNvPicPr>
          <p:nvPr/>
        </p:nvPicPr>
        <p:blipFill>
          <a:blip r:embed="rId2" cstate="print"/>
          <a:srcRect/>
          <a:stretch>
            <a:fillRect/>
          </a:stretch>
        </p:blipFill>
        <p:spPr bwMode="auto">
          <a:xfrm>
            <a:off x="251520" y="2132856"/>
            <a:ext cx="8352928" cy="3384376"/>
          </a:xfrm>
          <a:prstGeom prst="rect">
            <a:avLst/>
          </a:prstGeom>
          <a:noFill/>
        </p:spPr>
      </p:pic>
      <p:sp>
        <p:nvSpPr>
          <p:cNvPr id="14" name="TextBox 13"/>
          <p:cNvSpPr txBox="1"/>
          <p:nvPr/>
        </p:nvSpPr>
        <p:spPr>
          <a:xfrm>
            <a:off x="3329309" y="188640"/>
            <a:ext cx="3145413" cy="707886"/>
          </a:xfrm>
          <a:prstGeom prst="rect">
            <a:avLst/>
          </a:prstGeom>
          <a:noFill/>
        </p:spPr>
        <p:txBody>
          <a:bodyPr wrap="none" rtlCol="0">
            <a:spAutoFit/>
          </a:bodyPr>
          <a:lstStyle/>
          <a:p>
            <a:pPr algn="ctr"/>
            <a:r>
              <a:rPr lang="en-GB" sz="4000" b="1" dirty="0" smtClean="0">
                <a:latin typeface="Arial" pitchFamily="34" charset="0"/>
                <a:cs typeface="Arial" pitchFamily="34" charset="0"/>
              </a:rPr>
              <a:t>The Future?</a:t>
            </a:r>
            <a:endParaRPr lang="en-GB" sz="4000" b="1" dirty="0">
              <a:latin typeface="Arial" pitchFamily="34" charset="0"/>
              <a:cs typeface="Arial" pitchFamily="34" charset="0"/>
            </a:endParaRPr>
          </a:p>
        </p:txBody>
      </p:sp>
      <p:sp>
        <p:nvSpPr>
          <p:cNvPr id="16" name="TextBox 15"/>
          <p:cNvSpPr txBox="1"/>
          <p:nvPr/>
        </p:nvSpPr>
        <p:spPr>
          <a:xfrm>
            <a:off x="53676" y="1412776"/>
            <a:ext cx="3552767" cy="400110"/>
          </a:xfrm>
          <a:prstGeom prst="rect">
            <a:avLst/>
          </a:prstGeom>
          <a:noFill/>
        </p:spPr>
        <p:txBody>
          <a:bodyPr wrap="none" rtlCol="0">
            <a:spAutoFit/>
          </a:bodyPr>
          <a:lstStyle/>
          <a:p>
            <a:pPr algn="ctr"/>
            <a:r>
              <a:rPr lang="en-GB" sz="2000" b="1" dirty="0" smtClean="0">
                <a:latin typeface="Arial" pitchFamily="34" charset="0"/>
                <a:cs typeface="Arial" pitchFamily="34" charset="0"/>
              </a:rPr>
              <a:t>Video/Interactive television </a:t>
            </a:r>
            <a:endParaRPr lang="en-GB" sz="2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4294967295"/>
          </p:nvPr>
        </p:nvSpPr>
        <p:spPr>
          <a:xfrm>
            <a:off x="827584" y="116632"/>
            <a:ext cx="7086600" cy="720079"/>
          </a:xfrm>
          <a:prstGeom prst="rect">
            <a:avLst/>
          </a:prstGeom>
        </p:spPr>
        <p:txBody>
          <a:bodyPr/>
          <a:lstStyle/>
          <a:p>
            <a:pPr algn="ctr" eaLnBrk="1" hangingPunct="1">
              <a:buNone/>
            </a:pPr>
            <a:r>
              <a:rPr lang="en-GB" sz="3600" b="1" dirty="0" err="1" smtClean="0">
                <a:latin typeface="Arial" pitchFamily="34" charset="0"/>
                <a:cs typeface="Arial" pitchFamily="34" charset="0"/>
              </a:rPr>
              <a:t>iVi</a:t>
            </a:r>
            <a:r>
              <a:rPr lang="en-GB" sz="3600" b="1" dirty="0" smtClean="0">
                <a:latin typeface="Arial" pitchFamily="34" charset="0"/>
                <a:cs typeface="Arial" pitchFamily="34" charset="0"/>
              </a:rPr>
              <a:t> ‘The Intelligent Pendant’</a:t>
            </a:r>
          </a:p>
          <a:p>
            <a:pPr algn="ctr" eaLnBrk="1" hangingPunct="1">
              <a:buNone/>
            </a:pPr>
            <a:endParaRPr lang="en-GB" sz="2000" dirty="0" smtClean="0">
              <a:latin typeface="Arial" pitchFamily="34" charset="0"/>
              <a:cs typeface="Arial" pitchFamily="34" charset="0"/>
            </a:endParaRPr>
          </a:p>
        </p:txBody>
      </p:sp>
      <p:sp>
        <p:nvSpPr>
          <p:cNvPr id="4" name="TextBox 3"/>
          <p:cNvSpPr txBox="1"/>
          <p:nvPr/>
        </p:nvSpPr>
        <p:spPr>
          <a:xfrm>
            <a:off x="323528" y="1268761"/>
            <a:ext cx="5760640" cy="2893100"/>
          </a:xfrm>
          <a:prstGeom prst="rect">
            <a:avLst/>
          </a:prstGeom>
          <a:noFill/>
        </p:spPr>
        <p:txBody>
          <a:bodyPr wrap="square" rtlCol="0">
            <a:spAutoFit/>
          </a:bodyPr>
          <a:lstStyle/>
          <a:p>
            <a:r>
              <a:rPr lang="en-GB" sz="2800" b="1" dirty="0" smtClean="0">
                <a:latin typeface="Arial" pitchFamily="34" charset="0"/>
                <a:cs typeface="Arial" pitchFamily="34" charset="0"/>
              </a:rPr>
              <a:t>What is it</a:t>
            </a:r>
          </a:p>
          <a:p>
            <a:endParaRPr lang="en-GB" dirty="0" smtClean="0"/>
          </a:p>
          <a:p>
            <a:r>
              <a:rPr lang="en-GB" sz="2000" dirty="0" smtClean="0">
                <a:latin typeface="Arial" pitchFamily="34" charset="0"/>
                <a:cs typeface="Arial" pitchFamily="34" charset="0"/>
              </a:rPr>
              <a:t>The </a:t>
            </a:r>
            <a:r>
              <a:rPr lang="en-GB" sz="2000" dirty="0" err="1" smtClean="0">
                <a:latin typeface="Arial" pitchFamily="34" charset="0"/>
                <a:cs typeface="Arial" pitchFamily="34" charset="0"/>
              </a:rPr>
              <a:t>iVi</a:t>
            </a:r>
            <a:r>
              <a:rPr lang="en-GB" sz="2000" dirty="0" smtClean="0">
                <a:latin typeface="Arial" pitchFamily="34" charset="0"/>
                <a:cs typeface="Arial" pitchFamily="34" charset="0"/>
              </a:rPr>
              <a:t> has been designed to operate as an intelligent pendant. It provides the standard function of an help button with the addition of automatic fall detection technology. </a:t>
            </a:r>
          </a:p>
          <a:p>
            <a:endParaRPr lang="en-GB" sz="2000" dirty="0" smtClean="0"/>
          </a:p>
          <a:p>
            <a:endParaRPr lang="en-GB" dirty="0" smtClean="0"/>
          </a:p>
          <a:p>
            <a:endParaRPr lang="en-GB" dirty="0"/>
          </a:p>
        </p:txBody>
      </p:sp>
      <p:pic>
        <p:nvPicPr>
          <p:cNvPr id="6" name="Picture 14" descr="X:\transfer\Telecare Product Management\New Products\Current projects\Fall Detector\Neck and waist\render 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34862" t="24570" r="24602" b="20912"/>
          <a:stretch>
            <a:fillRect/>
          </a:stretch>
        </p:blipFill>
        <p:spPr bwMode="auto">
          <a:xfrm rot="6815488">
            <a:off x="6327379" y="3869787"/>
            <a:ext cx="1655763" cy="130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844824"/>
            <a:ext cx="76835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23781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4000" b="1" dirty="0" smtClean="0"/>
              <a:t>How it works</a:t>
            </a:r>
          </a:p>
        </p:txBody>
      </p:sp>
      <p:sp>
        <p:nvSpPr>
          <p:cNvPr id="3" name="Content Placeholder 2"/>
          <p:cNvSpPr>
            <a:spLocks noGrp="1"/>
          </p:cNvSpPr>
          <p:nvPr>
            <p:ph idx="1"/>
          </p:nvPr>
        </p:nvSpPr>
        <p:spPr>
          <a:xfrm>
            <a:off x="467544" y="1052736"/>
            <a:ext cx="8229600" cy="4637087"/>
          </a:xfrm>
        </p:spPr>
        <p:txBody>
          <a:bodyPr>
            <a:normAutofit lnSpcReduction="10000"/>
          </a:bodyPr>
          <a:lstStyle/>
          <a:p>
            <a:pPr>
              <a:buNone/>
              <a:defRPr/>
            </a:pPr>
            <a:endParaRPr lang="en-GB" sz="2000" dirty="0" smtClean="0">
              <a:latin typeface="Arial" pitchFamily="34" charset="0"/>
              <a:cs typeface="Arial" pitchFamily="34" charset="0"/>
            </a:endParaRPr>
          </a:p>
          <a:p>
            <a:pPr algn="just">
              <a:defRPr/>
            </a:pPr>
            <a:r>
              <a:rPr lang="en-GB" sz="2000" b="1" dirty="0" smtClean="0">
                <a:latin typeface="Arial" pitchFamily="34" charset="0"/>
                <a:cs typeface="Arial" pitchFamily="34" charset="0"/>
              </a:rPr>
              <a:t>The fall detection algorithm is designed to make use of changes in barometric pressure, acceleration and static orientation in order to assess whether a fall event has taken place. How quick it drops or stops acceleration.  </a:t>
            </a:r>
          </a:p>
          <a:p>
            <a:pPr algn="just">
              <a:defRPr/>
            </a:pPr>
            <a:endParaRPr lang="en-GB" sz="2000" b="1" dirty="0" smtClean="0">
              <a:latin typeface="Arial" pitchFamily="34" charset="0"/>
              <a:cs typeface="Arial" pitchFamily="34" charset="0"/>
            </a:endParaRPr>
          </a:p>
          <a:p>
            <a:pPr algn="just">
              <a:defRPr/>
            </a:pPr>
            <a:r>
              <a:rPr lang="en-GB" sz="2000" b="1" dirty="0" smtClean="0">
                <a:latin typeface="Arial" pitchFamily="34" charset="0"/>
                <a:cs typeface="Arial" pitchFamily="34" charset="0"/>
              </a:rPr>
              <a:t>When </a:t>
            </a:r>
            <a:r>
              <a:rPr lang="en-GB" sz="2000" b="1" dirty="0">
                <a:latin typeface="Arial" pitchFamily="34" charset="0"/>
                <a:cs typeface="Arial" pitchFamily="34" charset="0"/>
              </a:rPr>
              <a:t>the </a:t>
            </a:r>
            <a:r>
              <a:rPr lang="en-GB" sz="2000" b="1" dirty="0" err="1" smtClean="0">
                <a:latin typeface="Arial" pitchFamily="34" charset="0"/>
                <a:cs typeface="Arial" pitchFamily="34" charset="0"/>
              </a:rPr>
              <a:t>iVi</a:t>
            </a:r>
            <a:r>
              <a:rPr lang="en-GB" sz="2000" b="1" dirty="0" smtClean="0">
                <a:latin typeface="Arial" pitchFamily="34" charset="0"/>
                <a:cs typeface="Arial" pitchFamily="34" charset="0"/>
              </a:rPr>
              <a:t> </a:t>
            </a:r>
            <a:r>
              <a:rPr lang="en-GB" sz="2000" b="1" dirty="0">
                <a:latin typeface="Arial" pitchFamily="34" charset="0"/>
                <a:cs typeface="Arial" pitchFamily="34" charset="0"/>
              </a:rPr>
              <a:t>detects an event which is assessed to be like a fall </a:t>
            </a:r>
            <a:r>
              <a:rPr lang="en-GB" sz="2000" b="1" dirty="0" smtClean="0">
                <a:latin typeface="Arial" pitchFamily="34" charset="0"/>
                <a:cs typeface="Arial" pitchFamily="34" charset="0"/>
              </a:rPr>
              <a:t>(up to 20 seconds) then </a:t>
            </a:r>
            <a:r>
              <a:rPr lang="en-GB" sz="2000" b="1" dirty="0">
                <a:latin typeface="Arial" pitchFamily="34" charset="0"/>
                <a:cs typeface="Arial" pitchFamily="34" charset="0"/>
              </a:rPr>
              <a:t>it will alert the user by </a:t>
            </a:r>
            <a:r>
              <a:rPr lang="en-GB" sz="2000" b="1" dirty="0" smtClean="0">
                <a:latin typeface="Arial" pitchFamily="34" charset="0"/>
                <a:cs typeface="Arial" pitchFamily="34" charset="0"/>
              </a:rPr>
              <a:t>emitting tones from the sounder and lighting the green LED. </a:t>
            </a:r>
            <a:r>
              <a:rPr lang="en-GB" sz="2000" b="1" dirty="0">
                <a:latin typeface="Arial" pitchFamily="34" charset="0"/>
                <a:cs typeface="Arial" pitchFamily="34" charset="0"/>
              </a:rPr>
              <a:t>The user </a:t>
            </a:r>
            <a:r>
              <a:rPr lang="en-GB" sz="2000" b="1" dirty="0" smtClean="0">
                <a:latin typeface="Arial" pitchFamily="34" charset="0"/>
                <a:cs typeface="Arial" pitchFamily="34" charset="0"/>
              </a:rPr>
              <a:t>then has </a:t>
            </a:r>
            <a:r>
              <a:rPr lang="en-GB" sz="2000" b="1" dirty="0">
                <a:solidFill>
                  <a:schemeClr val="accent6">
                    <a:lumMod val="50000"/>
                  </a:schemeClr>
                </a:solidFill>
                <a:latin typeface="Arial" pitchFamily="34" charset="0"/>
                <a:cs typeface="Arial" pitchFamily="34" charset="0"/>
              </a:rPr>
              <a:t>10 </a:t>
            </a:r>
            <a:r>
              <a:rPr lang="en-GB" sz="2000" b="1" dirty="0">
                <a:latin typeface="Arial" pitchFamily="34" charset="0"/>
                <a:cs typeface="Arial" pitchFamily="34" charset="0"/>
              </a:rPr>
              <a:t>seconds </a:t>
            </a:r>
            <a:r>
              <a:rPr lang="en-GB" sz="2000" b="1" dirty="0" smtClean="0">
                <a:latin typeface="Arial" pitchFamily="34" charset="0"/>
                <a:cs typeface="Arial" pitchFamily="34" charset="0"/>
              </a:rPr>
              <a:t>to cancel </a:t>
            </a:r>
            <a:r>
              <a:rPr lang="en-GB" sz="2000" b="1" dirty="0">
                <a:latin typeface="Arial" pitchFamily="34" charset="0"/>
                <a:cs typeface="Arial" pitchFamily="34" charset="0"/>
              </a:rPr>
              <a:t>the alert by </a:t>
            </a:r>
            <a:r>
              <a:rPr lang="en-GB" sz="2000" b="1" dirty="0" smtClean="0">
                <a:latin typeface="Arial" pitchFamily="34" charset="0"/>
                <a:cs typeface="Arial" pitchFamily="34" charset="0"/>
              </a:rPr>
              <a:t>pressing </a:t>
            </a:r>
            <a:r>
              <a:rPr lang="en-GB" sz="2000" b="1" dirty="0">
                <a:latin typeface="Arial" pitchFamily="34" charset="0"/>
                <a:cs typeface="Arial" pitchFamily="34" charset="0"/>
              </a:rPr>
              <a:t>the </a:t>
            </a:r>
            <a:r>
              <a:rPr lang="en-GB" sz="2000" b="1" dirty="0" smtClean="0">
                <a:latin typeface="Arial" pitchFamily="34" charset="0"/>
                <a:cs typeface="Arial" pitchFamily="34" charset="0"/>
              </a:rPr>
              <a:t>cancel </a:t>
            </a:r>
            <a:r>
              <a:rPr lang="en-GB" sz="2000" b="1" dirty="0">
                <a:latin typeface="Arial" pitchFamily="34" charset="0"/>
                <a:cs typeface="Arial" pitchFamily="34" charset="0"/>
              </a:rPr>
              <a:t>button</a:t>
            </a:r>
            <a:r>
              <a:rPr lang="en-GB" sz="2000" b="1" dirty="0" smtClean="0">
                <a:latin typeface="Arial" pitchFamily="34" charset="0"/>
                <a:cs typeface="Arial" pitchFamily="34" charset="0"/>
              </a:rPr>
              <a:t>.</a:t>
            </a:r>
          </a:p>
          <a:p>
            <a:pPr algn="just">
              <a:defRPr/>
            </a:pPr>
            <a:endParaRPr lang="en-GB" sz="2000" b="1" dirty="0">
              <a:latin typeface="Arial" pitchFamily="34" charset="0"/>
              <a:cs typeface="Arial" pitchFamily="34" charset="0"/>
            </a:endParaRPr>
          </a:p>
          <a:p>
            <a:pPr algn="just">
              <a:defRPr/>
            </a:pPr>
            <a:r>
              <a:rPr lang="en-GB" sz="2000" b="1" dirty="0" smtClean="0">
                <a:latin typeface="Arial" pitchFamily="34" charset="0"/>
                <a:cs typeface="Arial" pitchFamily="34" charset="0"/>
              </a:rPr>
              <a:t>The </a:t>
            </a:r>
            <a:r>
              <a:rPr lang="en-GB" sz="2000" b="1" dirty="0" err="1" smtClean="0">
                <a:latin typeface="Arial" pitchFamily="34" charset="0"/>
                <a:cs typeface="Arial" pitchFamily="34" charset="0"/>
              </a:rPr>
              <a:t>iVi</a:t>
            </a:r>
            <a:r>
              <a:rPr lang="en-GB" sz="2000" b="1" dirty="0" smtClean="0">
                <a:latin typeface="Arial" pitchFamily="34" charset="0"/>
                <a:cs typeface="Arial" pitchFamily="34" charset="0"/>
              </a:rPr>
              <a:t> can also assess </a:t>
            </a:r>
            <a:r>
              <a:rPr lang="en-GB" sz="2000" b="1" dirty="0">
                <a:latin typeface="Arial" pitchFamily="34" charset="0"/>
                <a:cs typeface="Arial" pitchFamily="34" charset="0"/>
              </a:rPr>
              <a:t>whether </a:t>
            </a:r>
            <a:r>
              <a:rPr lang="en-GB" sz="2000" b="1" dirty="0" smtClean="0">
                <a:latin typeface="Arial" pitchFamily="34" charset="0"/>
                <a:cs typeface="Arial" pitchFamily="34" charset="0"/>
              </a:rPr>
              <a:t>it is </a:t>
            </a:r>
            <a:r>
              <a:rPr lang="en-GB" sz="2000" b="1" dirty="0">
                <a:latin typeface="Arial" pitchFamily="34" charset="0"/>
                <a:cs typeface="Arial" pitchFamily="34" charset="0"/>
              </a:rPr>
              <a:t>being </a:t>
            </a:r>
            <a:r>
              <a:rPr lang="en-GB" sz="2000" b="1" dirty="0" smtClean="0">
                <a:latin typeface="Arial" pitchFamily="34" charset="0"/>
                <a:cs typeface="Arial" pitchFamily="34" charset="0"/>
              </a:rPr>
              <a:t>worn. </a:t>
            </a:r>
            <a:r>
              <a:rPr lang="en-GB" sz="2000" b="1" dirty="0">
                <a:latin typeface="Arial" pitchFamily="34" charset="0"/>
                <a:cs typeface="Arial" pitchFamily="34" charset="0"/>
              </a:rPr>
              <a:t>The period before this raises an alarm is </a:t>
            </a:r>
            <a:r>
              <a:rPr lang="en-GB" sz="2000" b="1" dirty="0" smtClean="0">
                <a:latin typeface="Arial" pitchFamily="34" charset="0"/>
                <a:cs typeface="Arial" pitchFamily="34" charset="0"/>
              </a:rPr>
              <a:t>configurable (3, 5 or 7 days). This feature is turned off by default and only turned on in advanced mode.</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xmlns="" val="810418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10" name="Line 58"/>
          <p:cNvSpPr>
            <a:spLocks noChangeShapeType="1"/>
          </p:cNvSpPr>
          <p:nvPr/>
        </p:nvSpPr>
        <p:spPr bwMode="auto">
          <a:xfrm flipH="1">
            <a:off x="2411413" y="4437063"/>
            <a:ext cx="1223962" cy="792162"/>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782" name="Line 30"/>
          <p:cNvSpPr>
            <a:spLocks noChangeShapeType="1"/>
          </p:cNvSpPr>
          <p:nvPr/>
        </p:nvSpPr>
        <p:spPr bwMode="auto">
          <a:xfrm>
            <a:off x="4859338" y="4565650"/>
            <a:ext cx="576262" cy="647700"/>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805" name="Line 53"/>
          <p:cNvSpPr>
            <a:spLocks noChangeShapeType="1"/>
          </p:cNvSpPr>
          <p:nvPr/>
        </p:nvSpPr>
        <p:spPr bwMode="auto">
          <a:xfrm>
            <a:off x="1835150" y="3141663"/>
            <a:ext cx="719138" cy="358775"/>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795" name="Line 43"/>
          <p:cNvSpPr>
            <a:spLocks noChangeShapeType="1"/>
          </p:cNvSpPr>
          <p:nvPr/>
        </p:nvSpPr>
        <p:spPr bwMode="auto">
          <a:xfrm flipV="1">
            <a:off x="3708400" y="1790700"/>
            <a:ext cx="0" cy="1062038"/>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799" name="Line 47"/>
          <p:cNvSpPr>
            <a:spLocks noChangeShapeType="1"/>
          </p:cNvSpPr>
          <p:nvPr/>
        </p:nvSpPr>
        <p:spPr bwMode="auto">
          <a:xfrm>
            <a:off x="6011863" y="3917950"/>
            <a:ext cx="900112" cy="287338"/>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807" name="Line 55"/>
          <p:cNvSpPr>
            <a:spLocks noChangeShapeType="1"/>
          </p:cNvSpPr>
          <p:nvPr/>
        </p:nvSpPr>
        <p:spPr bwMode="auto">
          <a:xfrm flipH="1">
            <a:off x="3851275" y="5084763"/>
            <a:ext cx="287338" cy="719137"/>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pic>
        <p:nvPicPr>
          <p:cNvPr id="28681" name="Picture 29" descr="Lifeline Vi on whit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76375" y="2348879"/>
            <a:ext cx="5616575" cy="3167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806" name="Rectangle 54"/>
          <p:cNvSpPr>
            <a:spLocks noChangeArrowheads="1"/>
          </p:cNvSpPr>
          <p:nvPr/>
        </p:nvSpPr>
        <p:spPr bwMode="auto">
          <a:xfrm>
            <a:off x="179388" y="2852738"/>
            <a:ext cx="161925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pPr>
            <a:r>
              <a:rPr lang="en-GB" sz="1300">
                <a:solidFill>
                  <a:srgbClr val="333333"/>
                </a:solidFill>
              </a:rPr>
              <a:t>Improved battery back up – 40 hours </a:t>
            </a:r>
          </a:p>
        </p:txBody>
      </p:sp>
      <p:sp>
        <p:nvSpPr>
          <p:cNvPr id="28683" name="Rectangle 2"/>
          <p:cNvSpPr>
            <a:spLocks noGrp="1" noChangeArrowheads="1"/>
          </p:cNvSpPr>
          <p:nvPr>
            <p:ph type="title"/>
          </p:nvPr>
        </p:nvSpPr>
        <p:spPr>
          <a:xfrm>
            <a:off x="395536" y="188640"/>
            <a:ext cx="8229600" cy="634082"/>
          </a:xfrm>
        </p:spPr>
        <p:txBody>
          <a:bodyPr/>
          <a:lstStyle/>
          <a:p>
            <a:pPr eaLnBrk="1" hangingPunct="1"/>
            <a:r>
              <a:rPr lang="en-GB" sz="4000" b="1" dirty="0" smtClean="0">
                <a:latin typeface="Arial" pitchFamily="34" charset="0"/>
                <a:cs typeface="Arial" pitchFamily="34" charset="0"/>
              </a:rPr>
              <a:t>Lifeline IVI </a:t>
            </a:r>
            <a:r>
              <a:rPr lang="en-GB" sz="3600" b="1" dirty="0" smtClean="0"/>
              <a:t/>
            </a:r>
            <a:br>
              <a:rPr lang="en-GB" sz="3600" b="1" dirty="0" smtClean="0"/>
            </a:br>
            <a:endParaRPr lang="en-GB" sz="2800" i="1" dirty="0" smtClean="0">
              <a:solidFill>
                <a:srgbClr val="F47D30"/>
              </a:solidFill>
            </a:endParaRPr>
          </a:p>
        </p:txBody>
      </p:sp>
      <p:sp>
        <p:nvSpPr>
          <p:cNvPr id="74783" name="AutoShape 31"/>
          <p:cNvSpPr>
            <a:spLocks noChangeArrowheads="1"/>
          </p:cNvSpPr>
          <p:nvPr/>
        </p:nvSpPr>
        <p:spPr bwMode="auto">
          <a:xfrm>
            <a:off x="5364163" y="5141913"/>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784" name="Rectangle 32"/>
          <p:cNvSpPr>
            <a:spLocks noChangeArrowheads="1"/>
          </p:cNvSpPr>
          <p:nvPr/>
        </p:nvSpPr>
        <p:spPr bwMode="auto">
          <a:xfrm>
            <a:off x="5551488" y="5070475"/>
            <a:ext cx="31972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defRPr/>
            </a:pPr>
            <a:r>
              <a:rPr lang="en-GB" sz="1300" dirty="0">
                <a:solidFill>
                  <a:srgbClr val="333333"/>
                </a:solidFill>
              </a:rPr>
              <a:t>Table stand or easy wall mount options.</a:t>
            </a:r>
            <a:br>
              <a:rPr lang="en-GB" sz="1300" dirty="0">
                <a:solidFill>
                  <a:srgbClr val="333333"/>
                </a:solidFill>
              </a:rPr>
            </a:br>
            <a:r>
              <a:rPr lang="en-GB" sz="1050" i="1" dirty="0">
                <a:solidFill>
                  <a:srgbClr val="333333"/>
                </a:solidFill>
              </a:rPr>
              <a:t>Available Winter 2012</a:t>
            </a:r>
          </a:p>
        </p:txBody>
      </p:sp>
      <p:sp>
        <p:nvSpPr>
          <p:cNvPr id="74785" name="Line 33"/>
          <p:cNvSpPr>
            <a:spLocks noChangeShapeType="1"/>
          </p:cNvSpPr>
          <p:nvPr/>
        </p:nvSpPr>
        <p:spPr bwMode="auto">
          <a:xfrm flipH="1" flipV="1">
            <a:off x="2124075" y="2349500"/>
            <a:ext cx="1223963" cy="1041400"/>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786" name="AutoShape 34"/>
          <p:cNvSpPr>
            <a:spLocks noChangeArrowheads="1"/>
          </p:cNvSpPr>
          <p:nvPr/>
        </p:nvSpPr>
        <p:spPr bwMode="auto">
          <a:xfrm>
            <a:off x="1979613" y="220503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787" name="Rectangle 35"/>
          <p:cNvSpPr>
            <a:spLocks noChangeArrowheads="1"/>
          </p:cNvSpPr>
          <p:nvPr/>
        </p:nvSpPr>
        <p:spPr bwMode="auto">
          <a:xfrm>
            <a:off x="1187450" y="1700213"/>
            <a:ext cx="1701800" cy="488950"/>
          </a:xfrm>
          <a:prstGeom prst="rect">
            <a:avLst/>
          </a:prstGeom>
          <a:solidFill>
            <a:srgbClr val="FFFF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30000"/>
              </a:spcBef>
              <a:spcAft>
                <a:spcPct val="30000"/>
              </a:spcAft>
              <a:buClr>
                <a:srgbClr val="EC008C"/>
              </a:buClr>
            </a:pPr>
            <a:r>
              <a:rPr lang="en-GB" sz="1300" dirty="0">
                <a:solidFill>
                  <a:srgbClr val="333333"/>
                </a:solidFill>
              </a:rPr>
              <a:t>Removable speaker </a:t>
            </a:r>
            <a:br>
              <a:rPr lang="en-GB" sz="1300" dirty="0">
                <a:solidFill>
                  <a:srgbClr val="333333"/>
                </a:solidFill>
              </a:rPr>
            </a:br>
            <a:r>
              <a:rPr lang="en-GB" sz="1300" dirty="0">
                <a:solidFill>
                  <a:srgbClr val="333333"/>
                </a:solidFill>
              </a:rPr>
              <a:t>cover for cleaning</a:t>
            </a:r>
          </a:p>
        </p:txBody>
      </p:sp>
      <p:sp>
        <p:nvSpPr>
          <p:cNvPr id="74788" name="Rectangle 36"/>
          <p:cNvSpPr>
            <a:spLocks noChangeArrowheads="1"/>
          </p:cNvSpPr>
          <p:nvPr/>
        </p:nvSpPr>
        <p:spPr bwMode="auto">
          <a:xfrm>
            <a:off x="6659563" y="2276475"/>
            <a:ext cx="2484437"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pPr>
            <a:r>
              <a:rPr lang="en-GB" sz="1300">
                <a:solidFill>
                  <a:srgbClr val="333333"/>
                </a:solidFill>
              </a:rPr>
              <a:t>Embossed cancel button </a:t>
            </a:r>
            <a:br>
              <a:rPr lang="en-GB" sz="1300">
                <a:solidFill>
                  <a:srgbClr val="333333"/>
                </a:solidFill>
              </a:rPr>
            </a:br>
            <a:r>
              <a:rPr lang="en-GB" sz="1300">
                <a:solidFill>
                  <a:srgbClr val="333333"/>
                </a:solidFill>
              </a:rPr>
              <a:t>for visually impaired</a:t>
            </a:r>
          </a:p>
        </p:txBody>
      </p:sp>
      <p:sp>
        <p:nvSpPr>
          <p:cNvPr id="74789" name="Line 37"/>
          <p:cNvSpPr>
            <a:spLocks noChangeShapeType="1"/>
          </p:cNvSpPr>
          <p:nvPr/>
        </p:nvSpPr>
        <p:spPr bwMode="auto">
          <a:xfrm flipV="1">
            <a:off x="5364163" y="2492375"/>
            <a:ext cx="1152525" cy="561975"/>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790" name="AutoShape 38"/>
          <p:cNvSpPr>
            <a:spLocks noChangeArrowheads="1"/>
          </p:cNvSpPr>
          <p:nvPr/>
        </p:nvSpPr>
        <p:spPr bwMode="auto">
          <a:xfrm>
            <a:off x="6443663" y="2349500"/>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791" name="Rectangle 39"/>
          <p:cNvSpPr>
            <a:spLocks noChangeArrowheads="1"/>
          </p:cNvSpPr>
          <p:nvPr/>
        </p:nvSpPr>
        <p:spPr bwMode="auto">
          <a:xfrm>
            <a:off x="179388" y="4149725"/>
            <a:ext cx="2305050" cy="687388"/>
          </a:xfrm>
          <a:prstGeom prst="rect">
            <a:avLst/>
          </a:prstGeom>
          <a:solidFill>
            <a:srgbClr val="FFFF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pPr>
            <a:r>
              <a:rPr lang="en-GB" sz="1300" dirty="0">
                <a:solidFill>
                  <a:srgbClr val="333333"/>
                </a:solidFill>
              </a:rPr>
              <a:t>Improved speech/</a:t>
            </a:r>
            <a:br>
              <a:rPr lang="en-GB" sz="1300" dirty="0">
                <a:solidFill>
                  <a:srgbClr val="333333"/>
                </a:solidFill>
              </a:rPr>
            </a:br>
            <a:r>
              <a:rPr lang="en-GB" sz="1300" dirty="0">
                <a:solidFill>
                  <a:srgbClr val="333333"/>
                </a:solidFill>
              </a:rPr>
              <a:t>voice quality with </a:t>
            </a:r>
            <a:br>
              <a:rPr lang="en-GB" sz="1300" dirty="0">
                <a:solidFill>
                  <a:srgbClr val="333333"/>
                </a:solidFill>
              </a:rPr>
            </a:br>
            <a:r>
              <a:rPr lang="en-GB" sz="1300" dirty="0">
                <a:solidFill>
                  <a:srgbClr val="333333"/>
                </a:solidFill>
              </a:rPr>
              <a:t>automatic gain control</a:t>
            </a:r>
          </a:p>
        </p:txBody>
      </p:sp>
      <p:sp>
        <p:nvSpPr>
          <p:cNvPr id="74792" name="Line 40"/>
          <p:cNvSpPr>
            <a:spLocks noChangeShapeType="1"/>
          </p:cNvSpPr>
          <p:nvPr/>
        </p:nvSpPr>
        <p:spPr bwMode="auto">
          <a:xfrm flipH="1">
            <a:off x="1908175" y="3773488"/>
            <a:ext cx="1223963" cy="663575"/>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793" name="AutoShape 41"/>
          <p:cNvSpPr>
            <a:spLocks noChangeArrowheads="1"/>
          </p:cNvSpPr>
          <p:nvPr/>
        </p:nvSpPr>
        <p:spPr bwMode="auto">
          <a:xfrm>
            <a:off x="1763713" y="4365625"/>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794" name="Rectangle 42"/>
          <p:cNvSpPr>
            <a:spLocks noChangeArrowheads="1"/>
          </p:cNvSpPr>
          <p:nvPr/>
        </p:nvSpPr>
        <p:spPr bwMode="auto">
          <a:xfrm>
            <a:off x="3851275" y="1557338"/>
            <a:ext cx="3294063" cy="488950"/>
          </a:xfrm>
          <a:prstGeom prst="rect">
            <a:avLst/>
          </a:prstGeom>
          <a:solidFill>
            <a:srgbClr val="FFFF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pPr>
            <a:r>
              <a:rPr lang="en-GB" sz="1300" dirty="0">
                <a:solidFill>
                  <a:srgbClr val="333333"/>
                </a:solidFill>
              </a:rPr>
              <a:t>Integral ambient temperature sensor with programmable high and low alerts</a:t>
            </a:r>
          </a:p>
        </p:txBody>
      </p:sp>
      <p:sp>
        <p:nvSpPr>
          <p:cNvPr id="74796" name="AutoShape 44"/>
          <p:cNvSpPr>
            <a:spLocks noChangeArrowheads="1"/>
          </p:cNvSpPr>
          <p:nvPr/>
        </p:nvSpPr>
        <p:spPr bwMode="auto">
          <a:xfrm>
            <a:off x="3598863" y="1628775"/>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797" name="Rectangle 45"/>
          <p:cNvSpPr>
            <a:spLocks noChangeArrowheads="1"/>
          </p:cNvSpPr>
          <p:nvPr/>
        </p:nvSpPr>
        <p:spPr bwMode="auto">
          <a:xfrm>
            <a:off x="7069138" y="4087813"/>
            <a:ext cx="1679575" cy="692150"/>
          </a:xfrm>
          <a:prstGeom prst="rect">
            <a:avLst/>
          </a:prstGeom>
          <a:solidFill>
            <a:srgbClr val="FFFF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pPr>
            <a:r>
              <a:rPr lang="en-GB" sz="1300" dirty="0">
                <a:solidFill>
                  <a:srgbClr val="333333"/>
                </a:solidFill>
              </a:rPr>
              <a:t>Automated regular </a:t>
            </a:r>
            <a:br>
              <a:rPr lang="en-GB" sz="1300" dirty="0">
                <a:solidFill>
                  <a:srgbClr val="333333"/>
                </a:solidFill>
              </a:rPr>
            </a:br>
            <a:r>
              <a:rPr lang="en-GB" sz="1300" dirty="0">
                <a:solidFill>
                  <a:srgbClr val="333333"/>
                </a:solidFill>
              </a:rPr>
              <a:t>personal trigger  test reminder</a:t>
            </a:r>
          </a:p>
        </p:txBody>
      </p:sp>
      <p:sp>
        <p:nvSpPr>
          <p:cNvPr id="74800" name="AutoShape 48"/>
          <p:cNvSpPr>
            <a:spLocks noChangeArrowheads="1"/>
          </p:cNvSpPr>
          <p:nvPr/>
        </p:nvSpPr>
        <p:spPr bwMode="auto">
          <a:xfrm>
            <a:off x="6877050" y="4133850"/>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801" name="Rectangle 49"/>
          <p:cNvSpPr>
            <a:spLocks noChangeArrowheads="1"/>
          </p:cNvSpPr>
          <p:nvPr/>
        </p:nvSpPr>
        <p:spPr bwMode="auto">
          <a:xfrm>
            <a:off x="6948488" y="3155950"/>
            <a:ext cx="2195512"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pPr>
            <a:r>
              <a:rPr lang="en-GB" sz="1300">
                <a:solidFill>
                  <a:srgbClr val="333333"/>
                </a:solidFill>
              </a:rPr>
              <a:t>Contemporary light pipe feature on buttons</a:t>
            </a:r>
          </a:p>
        </p:txBody>
      </p:sp>
      <p:sp>
        <p:nvSpPr>
          <p:cNvPr id="74802" name="Line 50"/>
          <p:cNvSpPr>
            <a:spLocks noChangeShapeType="1"/>
          </p:cNvSpPr>
          <p:nvPr/>
        </p:nvSpPr>
        <p:spPr bwMode="auto">
          <a:xfrm flipV="1">
            <a:off x="5940425" y="3341688"/>
            <a:ext cx="863600" cy="15875"/>
          </a:xfrm>
          <a:prstGeom prst="line">
            <a:avLst/>
          </a:prstGeom>
          <a:noFill/>
          <a:ln w="44450">
            <a:solidFill>
              <a:srgbClr val="732B9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4803" name="AutoShape 51"/>
          <p:cNvSpPr>
            <a:spLocks noChangeArrowheads="1"/>
          </p:cNvSpPr>
          <p:nvPr/>
        </p:nvSpPr>
        <p:spPr bwMode="auto">
          <a:xfrm>
            <a:off x="6769100" y="323373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804" name="AutoShape 52"/>
          <p:cNvSpPr>
            <a:spLocks noChangeArrowheads="1"/>
          </p:cNvSpPr>
          <p:nvPr/>
        </p:nvSpPr>
        <p:spPr bwMode="auto">
          <a:xfrm>
            <a:off x="1692275" y="2997200"/>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808" name="Rectangle 56"/>
          <p:cNvSpPr>
            <a:spLocks noChangeArrowheads="1"/>
          </p:cNvSpPr>
          <p:nvPr/>
        </p:nvSpPr>
        <p:spPr bwMode="auto">
          <a:xfrm>
            <a:off x="3995936" y="5589240"/>
            <a:ext cx="2663825"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pPr>
            <a:r>
              <a:rPr lang="en-GB" sz="1300" dirty="0">
                <a:solidFill>
                  <a:srgbClr val="333333"/>
                </a:solidFill>
              </a:rPr>
              <a:t>75% cheaper to run – power saving with new power adaptor</a:t>
            </a:r>
          </a:p>
        </p:txBody>
      </p:sp>
      <p:sp>
        <p:nvSpPr>
          <p:cNvPr id="74809" name="AutoShape 57"/>
          <p:cNvSpPr>
            <a:spLocks noChangeArrowheads="1"/>
          </p:cNvSpPr>
          <p:nvPr/>
        </p:nvSpPr>
        <p:spPr bwMode="auto">
          <a:xfrm>
            <a:off x="3708400" y="5734050"/>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811" name="AutoShape 59"/>
          <p:cNvSpPr>
            <a:spLocks noChangeArrowheads="1"/>
          </p:cNvSpPr>
          <p:nvPr/>
        </p:nvSpPr>
        <p:spPr bwMode="auto">
          <a:xfrm>
            <a:off x="2268538" y="515778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32B9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74812" name="Rectangle 60"/>
          <p:cNvSpPr>
            <a:spLocks noChangeArrowheads="1"/>
          </p:cNvSpPr>
          <p:nvPr/>
        </p:nvSpPr>
        <p:spPr bwMode="auto">
          <a:xfrm>
            <a:off x="323850" y="5373688"/>
            <a:ext cx="2303463" cy="65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30000"/>
              </a:spcAft>
              <a:buClr>
                <a:srgbClr val="EC008C"/>
              </a:buClr>
              <a:defRPr/>
            </a:pPr>
            <a:r>
              <a:rPr lang="en-GB" sz="1300" dirty="0">
                <a:solidFill>
                  <a:srgbClr val="333333"/>
                </a:solidFill>
              </a:rPr>
              <a:t>Portable installer keypad/ID card with micro USB</a:t>
            </a:r>
            <a:br>
              <a:rPr lang="en-GB" sz="1300" dirty="0">
                <a:solidFill>
                  <a:srgbClr val="333333"/>
                </a:solidFill>
              </a:rPr>
            </a:br>
            <a:r>
              <a:rPr lang="en-GB" sz="1050" i="1" dirty="0">
                <a:solidFill>
                  <a:srgbClr val="333333"/>
                </a:solidFill>
              </a:rPr>
              <a:t>Available Winter 2012</a:t>
            </a:r>
            <a:endParaRPr lang="en-GB" sz="1050" dirty="0">
              <a:solidFill>
                <a:srgbClr val="333333"/>
              </a:solidFill>
            </a:endParaRPr>
          </a:p>
        </p:txBody>
      </p:sp>
    </p:spTree>
    <p:extLst>
      <p:ext uri="{BB962C8B-B14F-4D97-AF65-F5344CB8AC3E}">
        <p14:creationId xmlns="" xmlns:p14="http://schemas.microsoft.com/office/powerpoint/2010/main" val="242610588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a:xfrm>
            <a:off x="900113" y="260350"/>
            <a:ext cx="7128271" cy="576362"/>
          </a:xfrm>
        </p:spPr>
        <p:txBody>
          <a:bodyPr/>
          <a:lstStyle/>
          <a:p>
            <a:r>
              <a:rPr lang="en-US" sz="4000" b="1" dirty="0" smtClean="0">
                <a:latin typeface="Arial" pitchFamily="34" charset="0"/>
                <a:cs typeface="Arial" pitchFamily="34" charset="0"/>
              </a:rPr>
              <a:t>Features of Lifeline Vi+</a:t>
            </a:r>
            <a:endParaRPr lang="en-US" sz="4000" b="1" dirty="0">
              <a:latin typeface="Arial" pitchFamily="34" charset="0"/>
              <a:cs typeface="Arial" pitchFamily="34" charset="0"/>
            </a:endParaRPr>
          </a:p>
        </p:txBody>
      </p:sp>
      <p:sp>
        <p:nvSpPr>
          <p:cNvPr id="720899" name="Rectangle 3"/>
          <p:cNvSpPr>
            <a:spLocks noGrp="1" noChangeArrowheads="1"/>
          </p:cNvSpPr>
          <p:nvPr>
            <p:ph type="body" idx="1"/>
          </p:nvPr>
        </p:nvSpPr>
        <p:spPr>
          <a:xfrm>
            <a:off x="395536" y="1124744"/>
            <a:ext cx="8352928" cy="3456384"/>
          </a:xfrm>
          <a:noFill/>
          <a:ln/>
        </p:spPr>
        <p:txBody>
          <a:bodyPr/>
          <a:lstStyle/>
          <a:p>
            <a:pPr>
              <a:lnSpc>
                <a:spcPct val="80000"/>
              </a:lnSpc>
            </a:pPr>
            <a:endParaRPr lang="en-GB" sz="1900" b="1" dirty="0" smtClean="0">
              <a:latin typeface="Arial" pitchFamily="34" charset="0"/>
              <a:cs typeface="Arial" pitchFamily="34" charset="0"/>
            </a:endParaRPr>
          </a:p>
          <a:p>
            <a:pPr>
              <a:lnSpc>
                <a:spcPct val="80000"/>
              </a:lnSpc>
            </a:pPr>
            <a:endParaRPr lang="en-GB" sz="1900" b="1" dirty="0" smtClean="0">
              <a:latin typeface="Arial" pitchFamily="34" charset="0"/>
              <a:cs typeface="Arial" pitchFamily="34" charset="0"/>
            </a:endParaRPr>
          </a:p>
          <a:p>
            <a:pPr>
              <a:lnSpc>
                <a:spcPct val="80000"/>
              </a:lnSpc>
            </a:pPr>
            <a:r>
              <a:rPr lang="en-GB" sz="1900" b="1" dirty="0" smtClean="0">
                <a:latin typeface="Arial" pitchFamily="34" charset="0"/>
                <a:cs typeface="Arial" pitchFamily="34" charset="0"/>
              </a:rPr>
              <a:t>Ability </a:t>
            </a:r>
            <a:r>
              <a:rPr lang="en-GB" sz="1900" b="1" dirty="0">
                <a:latin typeface="Arial" pitchFamily="34" charset="0"/>
                <a:cs typeface="Arial" pitchFamily="34" charset="0"/>
              </a:rPr>
              <a:t>to connect 35 sensors to this base </a:t>
            </a:r>
            <a:r>
              <a:rPr lang="en-GB" sz="1900" b="1" dirty="0" smtClean="0">
                <a:latin typeface="Arial" pitchFamily="34" charset="0"/>
                <a:cs typeface="Arial" pitchFamily="34" charset="0"/>
              </a:rPr>
              <a:t>unit</a:t>
            </a:r>
          </a:p>
          <a:p>
            <a:pPr>
              <a:lnSpc>
                <a:spcPct val="80000"/>
              </a:lnSpc>
            </a:pPr>
            <a:endParaRPr lang="en-GB" sz="1900" b="1" dirty="0">
              <a:latin typeface="Arial" pitchFamily="34" charset="0"/>
              <a:cs typeface="Arial" pitchFamily="34" charset="0"/>
            </a:endParaRPr>
          </a:p>
          <a:p>
            <a:pPr>
              <a:lnSpc>
                <a:spcPct val="80000"/>
              </a:lnSpc>
            </a:pPr>
            <a:r>
              <a:rPr lang="en-GB" sz="1900" b="1" dirty="0">
                <a:latin typeface="Arial" pitchFamily="34" charset="0"/>
                <a:cs typeface="Arial" pitchFamily="34" charset="0"/>
              </a:rPr>
              <a:t>Will identify individual </a:t>
            </a:r>
            <a:r>
              <a:rPr lang="en-GB" sz="1900" b="1" dirty="0" smtClean="0">
                <a:latin typeface="Arial" pitchFamily="34" charset="0"/>
                <a:cs typeface="Arial" pitchFamily="34" charset="0"/>
              </a:rPr>
              <a:t>sensors</a:t>
            </a:r>
          </a:p>
          <a:p>
            <a:pPr>
              <a:lnSpc>
                <a:spcPct val="80000"/>
              </a:lnSpc>
            </a:pPr>
            <a:endParaRPr lang="en-GB" sz="1900" b="1" dirty="0">
              <a:latin typeface="Arial" pitchFamily="34" charset="0"/>
              <a:cs typeface="Arial" pitchFamily="34" charset="0"/>
            </a:endParaRPr>
          </a:p>
          <a:p>
            <a:pPr>
              <a:lnSpc>
                <a:spcPct val="80000"/>
              </a:lnSpc>
            </a:pPr>
            <a:r>
              <a:rPr lang="en-GB" sz="1900" b="1" dirty="0">
                <a:latin typeface="Arial" pitchFamily="34" charset="0"/>
                <a:cs typeface="Arial" pitchFamily="34" charset="0"/>
              </a:rPr>
              <a:t>Ability to </a:t>
            </a:r>
            <a:r>
              <a:rPr lang="en-GB" sz="1900" b="1" dirty="0" smtClean="0">
                <a:latin typeface="Arial" pitchFamily="34" charset="0"/>
                <a:cs typeface="Arial" pitchFamily="34" charset="0"/>
              </a:rPr>
              <a:t>Call </a:t>
            </a:r>
            <a:r>
              <a:rPr lang="en-GB" sz="1900" b="1" dirty="0">
                <a:latin typeface="Arial" pitchFamily="34" charset="0"/>
                <a:cs typeface="Arial" pitchFamily="34" charset="0"/>
              </a:rPr>
              <a:t>sequencing to carers/family/friends/call </a:t>
            </a:r>
            <a:r>
              <a:rPr lang="en-GB" sz="1900" b="1" dirty="0" smtClean="0">
                <a:latin typeface="Arial" pitchFamily="34" charset="0"/>
                <a:cs typeface="Arial" pitchFamily="34" charset="0"/>
              </a:rPr>
              <a:t>centre</a:t>
            </a:r>
          </a:p>
          <a:p>
            <a:pPr>
              <a:lnSpc>
                <a:spcPct val="80000"/>
              </a:lnSpc>
              <a:buNone/>
            </a:pPr>
            <a:endParaRPr lang="en-GB" sz="1900" b="1" dirty="0">
              <a:latin typeface="Arial" pitchFamily="34" charset="0"/>
              <a:cs typeface="Arial" pitchFamily="34" charset="0"/>
            </a:endParaRPr>
          </a:p>
          <a:p>
            <a:pPr>
              <a:lnSpc>
                <a:spcPct val="80000"/>
              </a:lnSpc>
            </a:pPr>
            <a:r>
              <a:rPr lang="en-GB" sz="1900" b="1" dirty="0" smtClean="0">
                <a:latin typeface="Arial" pitchFamily="34" charset="0"/>
                <a:cs typeface="Arial" pitchFamily="34" charset="0"/>
              </a:rPr>
              <a:t>Dial Completely </a:t>
            </a:r>
            <a:r>
              <a:rPr lang="en-GB" sz="1900" b="1" dirty="0">
                <a:latin typeface="Arial" pitchFamily="34" charset="0"/>
                <a:cs typeface="Arial" pitchFamily="34" charset="0"/>
              </a:rPr>
              <a:t>silent dialling (domestic violence/dementia</a:t>
            </a:r>
            <a:r>
              <a:rPr lang="en-GB" sz="1900" b="1" dirty="0" smtClean="0">
                <a:latin typeface="Arial" pitchFamily="34" charset="0"/>
                <a:cs typeface="Arial" pitchFamily="34" charset="0"/>
              </a:rPr>
              <a:t>)</a:t>
            </a:r>
          </a:p>
          <a:p>
            <a:pPr>
              <a:lnSpc>
                <a:spcPct val="80000"/>
              </a:lnSpc>
            </a:pPr>
            <a:endParaRPr lang="en-GB" sz="1900" b="1" dirty="0">
              <a:latin typeface="Arial" pitchFamily="34" charset="0"/>
              <a:cs typeface="Arial" pitchFamily="34" charset="0"/>
            </a:endParaRPr>
          </a:p>
          <a:p>
            <a:pPr>
              <a:lnSpc>
                <a:spcPct val="80000"/>
              </a:lnSpc>
            </a:pPr>
            <a:r>
              <a:rPr lang="en-GB" sz="1900" b="1" dirty="0">
                <a:latin typeface="Arial" pitchFamily="34" charset="0"/>
                <a:cs typeface="Arial" pitchFamily="34" charset="0"/>
              </a:rPr>
              <a:t>Auto low battery (radio triggers) </a:t>
            </a:r>
            <a:endParaRPr lang="en-GB" sz="1900" b="1" dirty="0" smtClean="0">
              <a:latin typeface="Arial" pitchFamily="34" charset="0"/>
              <a:cs typeface="Arial" pitchFamily="34" charset="0"/>
            </a:endParaRPr>
          </a:p>
          <a:p>
            <a:pPr>
              <a:lnSpc>
                <a:spcPct val="80000"/>
              </a:lnSpc>
            </a:pPr>
            <a:endParaRPr lang="en-GB" sz="1900" b="1" dirty="0">
              <a:latin typeface="Arial" pitchFamily="34" charset="0"/>
              <a:cs typeface="Arial" pitchFamily="34" charset="0"/>
            </a:endParaRPr>
          </a:p>
          <a:p>
            <a:pPr>
              <a:lnSpc>
                <a:spcPct val="80000"/>
              </a:lnSpc>
              <a:buNone/>
            </a:pPr>
            <a:endParaRPr lang="en-GB" sz="1900" b="1" dirty="0">
              <a:latin typeface="Arial" pitchFamily="34" charset="0"/>
              <a:cs typeface="Arial" pitchFamily="34" charset="0"/>
            </a:endParaRPr>
          </a:p>
          <a:p>
            <a:pPr>
              <a:lnSpc>
                <a:spcPct val="80000"/>
              </a:lnSpc>
              <a:buFontTx/>
              <a:buNone/>
            </a:pPr>
            <a:endParaRPr lang="en-GB" sz="2000" b="1" dirty="0"/>
          </a:p>
          <a:p>
            <a:pPr>
              <a:lnSpc>
                <a:spcPct val="80000"/>
              </a:lnSpc>
              <a:buFontTx/>
              <a:buNone/>
            </a:pPr>
            <a:endParaRPr lang="en-GB" sz="2000" b="1" dirty="0">
              <a:solidFill>
                <a:srgbClr val="EA008B"/>
              </a:solidFill>
            </a:endParaRPr>
          </a:p>
          <a:p>
            <a:pPr>
              <a:lnSpc>
                <a:spcPct val="80000"/>
              </a:lnSpc>
              <a:buFontTx/>
              <a:buNone/>
            </a:pPr>
            <a:endParaRPr lang="en-GB" sz="2000" b="1" dirty="0">
              <a:solidFill>
                <a:srgbClr val="DC241F"/>
              </a:solidFill>
            </a:endParaRPr>
          </a:p>
          <a:p>
            <a:pPr>
              <a:lnSpc>
                <a:spcPct val="80000"/>
              </a:lnSpc>
              <a:buFontTx/>
              <a:buNone/>
            </a:pPr>
            <a:endParaRPr lang="en-GB" sz="2000" b="1" dirty="0"/>
          </a:p>
          <a:p>
            <a:pPr>
              <a:lnSpc>
                <a:spcPct val="80000"/>
              </a:lnSpc>
            </a:pPr>
            <a:endParaRPr lang="en-US" sz="2000" b="1" dirty="0"/>
          </a:p>
        </p:txBody>
      </p:sp>
    </p:spTree>
    <p:extLst>
      <p:ext uri="{BB962C8B-B14F-4D97-AF65-F5344CB8AC3E}">
        <p14:creationId xmlns:p14="http://schemas.microsoft.com/office/powerpoint/2010/main" xmlns="" val="386637284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algn="ctr">
              <a:buNone/>
            </a:pPr>
            <a:endParaRPr lang="en-GB" sz="7200" dirty="0" smtClean="0">
              <a:solidFill>
                <a:srgbClr val="002060"/>
              </a:solidFill>
              <a:effectLst>
                <a:outerShdw blurRad="38100" dist="38100" dir="2700000" algn="tl">
                  <a:srgbClr val="000000">
                    <a:alpha val="43137"/>
                  </a:srgbClr>
                </a:outerShdw>
              </a:effectLst>
              <a:latin typeface="Arial Black" pitchFamily="34" charset="0"/>
            </a:endParaRPr>
          </a:p>
          <a:p>
            <a:pPr algn="ctr">
              <a:buNone/>
            </a:pPr>
            <a:r>
              <a:rPr lang="en-GB" sz="9600" dirty="0" smtClean="0">
                <a:solidFill>
                  <a:srgbClr val="002060"/>
                </a:solidFill>
                <a:effectLst>
                  <a:outerShdw blurRad="38100" dist="38100" dir="2700000" algn="tl">
                    <a:srgbClr val="000000">
                      <a:alpha val="43137"/>
                    </a:srgbClr>
                  </a:outerShdw>
                </a:effectLst>
                <a:latin typeface="Arial Black" pitchFamily="34" charset="0"/>
              </a:rPr>
              <a:t>Quiz Time</a:t>
            </a:r>
            <a:endParaRPr lang="en-GB" sz="9600" dirty="0" smtClean="0">
              <a:solidFill>
                <a:srgbClr val="002060"/>
              </a:solidFill>
            </a:endParaRPr>
          </a:p>
          <a:p>
            <a:pPr lvl="0">
              <a:buNone/>
            </a:pPr>
            <a:endParaRPr lang="en-GB" sz="2400" dirty="0" smtClean="0">
              <a:solidFill>
                <a:srgbClr val="002060"/>
              </a:solidFill>
            </a:endParaRP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lvl="0">
              <a:buNone/>
            </a:pPr>
            <a:endParaRPr lang="en-GB" sz="2400" dirty="0" smtClean="0">
              <a:solidFill>
                <a:srgbClr val="002060"/>
              </a:solidFill>
            </a:endParaRPr>
          </a:p>
          <a:p>
            <a:pPr lvl="0">
              <a:buFont typeface="Wingdings" pitchFamily="2" charset="2"/>
              <a:buChar char="Ø"/>
            </a:pPr>
            <a:r>
              <a:rPr lang="en-GB" sz="2800" dirty="0" smtClean="0">
                <a:latin typeface="Arial" pitchFamily="34" charset="0"/>
                <a:cs typeface="Arial" pitchFamily="34" charset="0"/>
              </a:rPr>
              <a:t>First Name</a:t>
            </a:r>
          </a:p>
          <a:p>
            <a:pPr lvl="0">
              <a:buFont typeface="Wingdings" pitchFamily="2" charset="2"/>
              <a:buChar char="Ø"/>
            </a:pPr>
            <a:r>
              <a:rPr lang="en-GB" sz="2800" dirty="0" smtClean="0">
                <a:latin typeface="Arial" pitchFamily="34" charset="0"/>
                <a:cs typeface="Arial" pitchFamily="34" charset="0"/>
              </a:rPr>
              <a:t>Job Role </a:t>
            </a:r>
          </a:p>
          <a:p>
            <a:pPr lvl="0">
              <a:buFont typeface="Wingdings" pitchFamily="2" charset="2"/>
              <a:buChar char="Ø"/>
            </a:pPr>
            <a:r>
              <a:rPr lang="en-GB" sz="2800" dirty="0" smtClean="0">
                <a:latin typeface="Arial" pitchFamily="34" charset="0"/>
                <a:cs typeface="Arial" pitchFamily="34" charset="0"/>
              </a:rPr>
              <a:t>Achieve from today's learning</a:t>
            </a: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2555776" y="188640"/>
            <a:ext cx="3950377" cy="707886"/>
          </a:xfrm>
          <a:prstGeom prst="rect">
            <a:avLst/>
          </a:prstGeom>
        </p:spPr>
        <p:txBody>
          <a:bodyPr wrap="none">
            <a:spAutoFit/>
          </a:bodyPr>
          <a:lstStyle/>
          <a:p>
            <a:r>
              <a:rPr lang="en-GB" sz="4000" dirty="0" smtClean="0">
                <a:effectLst>
                  <a:outerShdw blurRad="38100" dist="38100" dir="2700000" algn="tl">
                    <a:srgbClr val="000000">
                      <a:alpha val="43137"/>
                    </a:srgbClr>
                  </a:outerShdw>
                </a:effectLst>
                <a:latin typeface="Arial Black" pitchFamily="34" charset="0"/>
              </a:rPr>
              <a:t>Introductions</a:t>
            </a:r>
            <a:endParaRPr lang="en-GB" sz="4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1196752"/>
            <a:ext cx="8229600" cy="4680520"/>
          </a:xfrm>
        </p:spPr>
        <p:txBody>
          <a:bodyPr/>
          <a:lstStyle/>
          <a:p>
            <a:pPr eaLnBrk="1" hangingPunct="1"/>
            <a:r>
              <a:rPr lang="en-GB" dirty="0" smtClean="0"/>
              <a:t/>
            </a:r>
            <a:br>
              <a:rPr lang="en-GB" dirty="0" smtClean="0"/>
            </a:br>
            <a:r>
              <a:rPr lang="en-GB" dirty="0" smtClean="0"/>
              <a:t/>
            </a:r>
            <a:br>
              <a:rPr lang="en-GB" dirty="0" smtClean="0"/>
            </a:br>
            <a:r>
              <a:rPr lang="en-GB" dirty="0" smtClean="0"/>
              <a:t/>
            </a:r>
            <a:br>
              <a:rPr lang="en-GB" dirty="0" smtClean="0"/>
            </a:br>
            <a:r>
              <a:rPr lang="en-GB" sz="3200" dirty="0" smtClean="0"/>
              <a:t>Acknowledgements</a:t>
            </a:r>
            <a:br>
              <a:rPr lang="en-GB" sz="3200" dirty="0" smtClean="0"/>
            </a:br>
            <a:r>
              <a:rPr lang="en-GB" sz="2800" dirty="0" smtClean="0"/>
              <a:t/>
            </a:r>
            <a:br>
              <a:rPr lang="en-GB" sz="2800" dirty="0" smtClean="0"/>
            </a:br>
            <a:r>
              <a:rPr lang="en-GB" sz="2400" dirty="0" smtClean="0"/>
              <a:t>Julie Bride</a:t>
            </a:r>
            <a:br>
              <a:rPr lang="en-GB" sz="2400" dirty="0" smtClean="0"/>
            </a:br>
            <a:r>
              <a:rPr lang="en-GB" sz="2400" dirty="0" smtClean="0"/>
              <a:t>Stacey Senior </a:t>
            </a:r>
            <a:br>
              <a:rPr lang="en-GB" sz="2400" dirty="0" smtClean="0"/>
            </a:br>
            <a:r>
              <a:rPr lang="en-GB" sz="2400" dirty="0" smtClean="0"/>
              <a:t>Chris Evans</a:t>
            </a:r>
            <a:br>
              <a:rPr lang="en-GB" sz="2400" dirty="0" smtClean="0"/>
            </a:br>
            <a:r>
              <a:rPr lang="en-GB" sz="2400" dirty="0" smtClean="0"/>
              <a:t>Sally Dowding</a:t>
            </a:r>
            <a:br>
              <a:rPr lang="en-GB" sz="2400" dirty="0" smtClean="0"/>
            </a:br>
            <a:r>
              <a:rPr lang="en-GB" sz="2400" dirty="0" smtClean="0"/>
              <a:t>Sue Lloyd</a:t>
            </a:r>
            <a:endParaRPr lang="en-US" sz="2400" b="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285728"/>
            <a:ext cx="6656387" cy="571500"/>
          </a:xfrm>
        </p:spPr>
        <p:txBody>
          <a:bodyPr/>
          <a:lstStyle/>
          <a:p>
            <a:pPr algn="ctr" eaLnBrk="1" fontAlgn="auto" hangingPunct="1">
              <a:spcAft>
                <a:spcPts val="0"/>
              </a:spcAft>
              <a:defRPr/>
            </a:pPr>
            <a:r>
              <a:rPr lang="en-US" sz="4000" dirty="0" smtClean="0">
                <a:solidFill>
                  <a:schemeClr val="tx1"/>
                </a:solidFill>
              </a:rPr>
              <a:t>Evaluation</a:t>
            </a:r>
            <a:endParaRPr lang="en-US" sz="4000" dirty="0">
              <a:solidFill>
                <a:schemeClr val="tx1"/>
              </a:solidFill>
            </a:endParaRPr>
          </a:p>
        </p:txBody>
      </p:sp>
      <p:sp>
        <p:nvSpPr>
          <p:cNvPr id="7170" name="Text Placeholder 4"/>
          <p:cNvSpPr>
            <a:spLocks noGrp="1"/>
          </p:cNvSpPr>
          <p:nvPr>
            <p:ph type="body" sz="quarter" idx="10"/>
          </p:nvPr>
        </p:nvSpPr>
        <p:spPr bwMode="auto">
          <a:xfrm>
            <a:off x="323528" y="836712"/>
            <a:ext cx="8256587" cy="4944616"/>
          </a:xfrm>
          <a:noFill/>
          <a:ln>
            <a:miter lim="800000"/>
            <a:headEnd/>
            <a:tailEnd/>
          </a:ln>
        </p:spPr>
        <p:txBody>
          <a:bodyPr wrap="square" numCol="1" anchor="t" anchorCtr="0" compatLnSpc="1">
            <a:prstTxWarp prst="textNoShape">
              <a:avLst/>
            </a:prstTxWarp>
          </a:bodyPr>
          <a:lstStyle/>
          <a:p>
            <a:pPr>
              <a:buClr>
                <a:srgbClr val="FFFF99"/>
              </a:buClr>
              <a:buSzPct val="155000"/>
              <a:buFontTx/>
              <a:buNone/>
            </a:pPr>
            <a:endParaRPr lang="en-GB" dirty="0" smtClean="0">
              <a:latin typeface="Arial" charset="0"/>
            </a:endParaRPr>
          </a:p>
          <a:p>
            <a:pPr>
              <a:buClr>
                <a:srgbClr val="FFFF99"/>
              </a:buClr>
              <a:buSzPct val="155000"/>
              <a:buFontTx/>
              <a:buNone/>
            </a:pPr>
            <a:endParaRPr lang="en-GB" dirty="0" smtClean="0">
              <a:latin typeface="Arial" charset="0"/>
            </a:endParaRPr>
          </a:p>
          <a:p>
            <a:pPr eaLnBrk="1" hangingPunct="1">
              <a:buFont typeface="Wingdings" pitchFamily="2" charset="2"/>
              <a:buNone/>
            </a:pPr>
            <a:endParaRPr lang="en-GB" dirty="0" smtClean="0">
              <a:latin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500034" y="1857364"/>
            <a:ext cx="2133600" cy="21431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143636" y="1857364"/>
            <a:ext cx="2143125" cy="2143125"/>
          </a:xfrm>
          <a:prstGeom prst="rect">
            <a:avLst/>
          </a:prstGeom>
          <a:noFill/>
          <a:ln w="9525">
            <a:noFill/>
            <a:miter lim="800000"/>
            <a:headEnd/>
            <a:tailEnd/>
          </a:ln>
          <a:effectLst/>
        </p:spPr>
      </p:pic>
      <p:sp>
        <p:nvSpPr>
          <p:cNvPr id="1029" name="AutoShape 5" descr="data:image/jpeg;base64,/9j/4AAQSkZJRgABAQAAAQABAAD/2wCEAAkGBhAPEBQRDxAPEBASFxAOFxQPEhAYERMUFBAVFhUSFRkYISYeFxkkGRMWHy8gIycpLC0sFh4xNTAqNyYrLCkBCQoKDgwOGg8PGiwkHyQ0KS8tNC0sLC8sLyopLyopLCkvLSw1LywvKiopLCw0LCkvLCwsLTA0LCwsLCwuKSosNf/AABEIAN8A4gMBIgACEQEDEQH/xAAcAAEBAAIDAQEAAAAAAAAAAAAABgUHAQMEAgj/xABCEAACAQIBBwYLBgYDAQEAAAAAAQIDEQQFBhIhMVFxE0FUYYGTBxYXIiMyQpGh0dJSYnKCksEUM0OiscJTg7LwJP/EABsBAQADAQEBAQAAAAAAAAAAAAAEBQYDAQcC/8QANREAAQMBBAYIBgMBAQAAAAAAAAECAwQFESExElFxgZHRExRBUmGhweEGFSIysfAzQvFDcv/aAAwDAQACEQMRAD8A3iAAAAAAAAAAddfEQpxcpyjCK2uTSXxAOwEzj88orVQhpffqXUeyPrPt0TA4zK1et/Mqya+zHzYcLLauNyoqLYpocEXSXw55FhDZ80mKpcniW+Ky1h6TtOrBSXsp3n+lXfwMbWzzoL1IVZ9eior+5pr3EclbZq4HJSy/EEy/xtRNuPIsWWVGn3Kq+RSVM9pezQjbfKq7+5R/c6pZ51uanSXHTf7owAIa2zWL/fyTkSEs6nT+vmpn4551uenSfDTX7s7aee0vaoRtvjUd/c4/uTYCWzWJ/fyTkFs6nX+vmpYUc86D9eNWHW4qS/tbfwMnhcsUKrtTqwlL7N7T/S9fwNeHEop7VfiTIviCVP5GouzDmR32VGv2uVPM2gDXmEyxXo+pVlb7M/Ohws9aXBoz+Azyg7KvBwezSheUO1etH48S7p7XppsL9FfHnkVs1nzR43Xp4FID4o14zipQlGUXrTi00+DR9lsQAAAAAAAAAAAAAAAAAAAD5qVFFOUmoxSbbbSSS2tsjct5yyrXhRbhS2OWtTn+8Y/F9WxxKqrjpWaci7E7VO8FO+d2i0y2V86oUrwopVKium/6cH1tbX1LdraJPF4upWlpVZub5r7I9UVsX/17nSlbUtS2ajkxNbac1Utyrc3UnrrNJT0UcGOa6wACsJoAAAAAAAAAAAAAAB3YPHVKEtKlNxb2rbGX4o7Hx27miuyPnPTrNQqWp1XqSb8yb+69/U9e65FnDV9pa0VqTUq3Zt1L6aiFU0Uc+OS6zaAI7Imc8qVqdduVPYpu7lD8X2o9e1de1V8JppNNNPWmtjT50bWlq46lmnGvNDNzwPhdovQ+gASjgAAAAAAAAAD5q1VFOUmoxSbbexJbWz6IzObLfLSdKm/RQfnNe3NPZ+FP3vgrxKuqZSxrI/d4qd6eB079Fp58uZcliZaMbxoJ6lsc2vbl+0eba9ezFgHz+pqZKh6vkX28DWQwthbotAAIx1AAPQAAeAAAAAAAAAAAA9AAB4AZfIOX3h3oVG3Rfvpvevu712rnviASqWqkppNNi+/gcZ4GzN0XGzoyTV0009d1sZySGa+W+TkqFR+ZJ2pt+zJ+xwfNuernSVefQKWpZUxpIz/F1GTnhdC9WOAAJRxAAAAB1168acZTk7RinJvckrtgGGzpyw6UOSpu1SonrW2EOeXU3sXa+YjEralqWzUd+Nxkq1SVSe2Tvb7MfZj2L43fOdJ8/tOtWqmvT7UwTnvNXRU/QR45rmAAVZNAAPQY/LeW6OCoutXdorUkvWnLmjFc71Gp8teEnG4iT5Of8NT2KNJ+dbrntvwsfPhFy+8VjJQi/RUHKjFb5J+kl2tW4RRKm2syzI4o0fIl7lxx7PczdbWve9WsW5E8ygydn3lCg7rE1Kivdxrt1E+rzta7GjaOaGedLKEGrKnXgryp3vdXtpwfPH/F+Dejj25HypUwteFak7Sg79Ul7UX1NXXaSa2zIqhi6KIjuxU9TjTVr4nJet6H6HB0YLFxrU4VYO8KkY1Fwkrrt1neYFyK1blNSi3pegAB+T0EtnlnzDALk4JVMRJXUX6sE9kp218EtvUZzLOU44XD1K89lOLlbe9kY9raXafn/HY2depOrUk5Tm3Nt73+3UX1kWe2pcskn2p5qVloVawojGZr5IZbHZ8ZQrSu8VVhrbSoydNK/N5lrrjcymQvCbi6Ekq8v4mlqTU7KolvjJbX+K/ZtI4GtfSQPboKxLthQtqJWrpI5b9p+ismZSpYmlGtRlpQmrp86fPFrma3HqNQeC7L7oYn+Hk/RYjUk3qjVS81rivN6/N3G3zC2jR9Um0EyXFNhpqSo6ePS7e0AAriWcNFvm1lfl6ejN3q07J/eXsz+Fn1p70RJ6MnY50Ksaqu9HVJL2oP1l8E11pFtZVb1aa532rgvPcQa6m6aPDNMuRscHzTqKSUotNNJprY09jR9G+MqAAACbzyx1oRop65vTl+GL1Ltlb9LKQ15lnF8riKk+a/Jx/DDV7m7y/MVNr1HQ0yombsOfkT7Ph6SZL8kxPGADAmpAAAB58o4rkqNSo/6cKlT9MW/wBj0GOzipOeDxEVtdGulx5OR1hRFkai60PxIqo1VQ/PspNu7bbett7WzgA+nmKAAAN0eDDGcpk+Ku26U6lLXxU0vdNFYRPglpNYGbaspVptdaVOmr+9NdhbHzu0kRKqS7Wa6jVVgbfqAAK8lER4WcW4YKEE7cpVin1xjGUrfq0X2Gojavhgg/4eg+ZVJL3wf0s1UbyxURKRt2tfyZe0lXp13AAFwV53YTESpVI1I6pQlGor74yTXxR+jYyuk1sdn7z82n6Pw8bQinzRivckZf4iRLo1/wDXoXdkqv1ps9TsABky9AAPQV+Z+O06TpN66VrfglfR9zTXBIoCAzfxfJYmDvZT9C/z20f7lH4l+b+yajp6ZFXNMF3exla+HopluyXEAAtCCeTK2K5KhUmtsYya65WtFe+xrqKsrbtRZ5417YdR+3OEf03n/oiNMf8AEEt8rI9SX8f8NBZTLmOdrX8f6AAZsuAAAAcSimrPY9T4HIPUW4H54yzk2WFxFWhK96cpRV9rjfzZdsWn2niNteEnM6WJisTh46VamtGcF61SC2OK55Ldzrgk9Sn0ahqm1UKPTPt2mQqYFhkVq5dmwAFt4O8zZYirHE1oNYem9KOlq5Waeq2+KetvZqtr127TzsgjWR+SftxziidK9GNNi5oZLeFwVGlJNTUdOSdrqU25Ndl7dhmQD5vLIsr1e7NVv4mwYxGNRqdgAByP2TfhByU8RgKiirzpWxEV+D1u3QcjR5+lLGl8+8zZYKq6lKLeFm24tLVTbf8ALluW57jV2DVtRFgcvinqhR2pTqqpKm8kwD6p03JqMU220kkrtt7Elzs1JRmVzTyU8VjKNK14uSnO6utCHnSvxSt2o36R/g9zPeCpurWX/wCiqkravRw26HFuzfBLmLAw1s1baibRYt6Nw39pp7PgWKO92agAFIWIAABw78zs+Z7nzM2TgcTytKFRe3GM/wBUU7fE1uW+adbSwsVzwlUh/e2vhJGn+Hpbnvj1pfww9SmtZn0tfu/eBmAAa0oCXz2qfyY7+Vn+nQX+7Jgoc9f5lLqjU+MofInjB206+rcmq78Xmos5LqdN/wCQACnLAAAAAAAGCyxmVgsXLTq0Uqj2zptxk+t21SfW0Z0HWKaSJdKNyovgfh8bXpc5LyXwPg3yfSkpclKq1rXLTco9sdSfamU8YpKySSWpJbEtyOQfqWolm/kcq7TyOJkf2IiAAHA6AAAA+K1GM4uM4xlGScXGSTi09qae1H2D1FVMUF15K4rwZ5OqS0lTnTu72p1JKO3c724IyORs0MHg3pUKKU/tzblNcG/V7LGZBKdW1D26DnqqbTg2niaukjUv2AAEQ7gAAAAAAq8yZejqx++p++nGP+hKFPmT/W/6v9y7sNbqpNildaSXwLtQqAAbkzBJZ7L0lF741V7pU/qJ0qc9qeqlLc5w/VFS/wBCWMHbTbqty67vxcaizVvp03gAFOWAAAAAAAAAAAAAAAAAAAAAAAAAAAAAAAAAAKfMn+r/ANf+5MFbmVTfJVJPnqWXBU4fu5F3Ybb6q/Uilbaa3Qb0KIAG5MyYXO2hpYZva4ShP3y0X8JtkUbIx2GVWlOm9k4yhw0la5rZX51Z863PnRkfiCK57JNaXcP9L+yX3tczfxOQAZkuQAAAAAAAAAAAAAAAAAAAAAAAAAAAAAAAAAXOa1HRwtP72lU4qUm4/wBtiGUHJqMfWk1Bfik7L4tGy6FFQjGEdkUorglZf4NR8PRfU+TYnqvoUlrPwazedgANYUQILOLB8liZ/Zn6Zfm9ZcdJSfai9MFndgNOjyiXnUry/I/X91lL8pWWpTdYpnImaYpu9ibQzdFMirkuBGgA+fmrB4Mu5SeFw1Wuoqbpx09Fuyetar9p7zD54UJVMDiIwjKcpQaUYpuTd1qSWtnana10rEdkqpfxOcqqjHKmdykT5Yp9Eh3r+keWKfRId6/pIvxaxvRMV3FX5DxaxvRMV3FX5G3+XUHdTivMzfW6rWvD2LTyxT6JDvX9I8sU+iQ71/SRfi1jeiYruKvyHi1jeiYruKvyHy6g7qcV5jrdVrXh7Fp5Yp9Eh3r+keWKfRId6/pIvxaxvRMV3FX5DxaxvRMV3FX5D5dQd1OK8x1uq1rw9i08sU+iQ71/SPLFPokO9f0kX4tY3omK7ir8h4tY3omK7ir8h8uoO6nFeY63Va14exaeWKfRId6/pHlin0SHev6SL8Wsb0TFdxV+Q8Wsb0TFdxV+Q+XUHdTivMdbqta8PYtPLFPokO9f0jyxT6JDvX9JF+LWN6Jiu4q/IeLWN6Jiu4q/IfLqDupxXmOt1WteHsWnlin0SHev6R5Yp9Eh3r+ki/FrG9ExXcVfkPFrG9ExXcVfkPl1B3U4rzHW6rWvD2LTyxT6JDvX9I8sU+iQ71/SRfi1jeiYruKvyHi1jeiYruKvyHy6g7qcV5jrdVrXh7G782ssPGYWniHBU3U0/NTulo1JQ2/lv2mTJ/MHDTpZOoQqQlTmuWvGcXGSvXqNXT1rU0+0oDFVTWsne1uSKt2y80cCq6NquzuQAAjnUy2a+D5TEJ+zSXKPi7xgv8v8hcmGzWyfyVBSatOr6R32pW8yPVq123tmZPoVm03V6drVzXFdqmSrJulmVUyyQAAsSIDhq6s+ByADXmVsnPD1ZU/Z9aD3wexcVs7E+c8Zd5wZJ/iKVo25SF5Qb388X1P5PmITimmrpp7U07NPc7mEtaiWnl0m/a7LwXUaigqemjuXNP28AApiwAAAAAAAAAAAAAAAAAAAAAAAAAAAB78h5M/iKyi16ONpz3Wvqh+Z6uCkeGMW2lFOUm1FJbW3qSL7ImS1hqSjqc3582ueT3dSVkuHEu7Hounl03J9LfNexOfuVtoVPRM0UzX8GQABuTMgAAAAAAmM6ch3vXpRu9tSK2tJeut7S2rnS3qzpwR6inZURrG/Jf286wyuiej2mr0zkos4s3dButQjePrThFervlFbt6JxO+wwFZRyUsmg/cus1dPUNnbpN3nIAIRIAAAAAAAAAAAAAAAAAAAAABw3bbsDdtpTZu5uO6rV42taUKclrT5pzW/dHm2vXsnUVFJVyaLcu1dRGqalsDb3Z9iHfmxkJw9PVVpteZF7YRa2tc0n8Fq52UYB9AggZBGkbEwQyksrpXK92YAB2OYAAAAAAAAAJrLma2k3Uw6Sm7ylT1KMnzuPNGXwfVrZSg4T08c7NCRL0OsUronaTFxNYyi02mmpLU00009zT2HBf5UyHSxK89aM1qU46pLq611MkMpZBrYe7lHTp/bgnZfiW2PxXWY2tseWC90f1N802p6/g0NNaEcuDsF8jHg4TOSlLIAA8AAAAAAAAAAAOG7a2eg5OYQcmoxTlJ6lGKu3wMlk3N6tXs7cnT+3NO7/AAx2vi7LXtZXZMyNSw68xXk9TnLXOXF8y6lZF3RWNLPc6T6W+a7uZWVNoMiwZivkYzIWbCp2qV7Sqamo7Yw6/vS69i5t5QgGyggZAxGRpchnpJXSu0nriAAdjmAAAAAAAAAAAAAAAAAAYnH5s0KzbUeTm9elSsrve1sfG1+sn8XmliIepo1l93zZ+6Wr+7sLYECos6nqMXtx1pgv7tJUNZNFg1cPE1liKUqbtUjKm9npIuN+F9vYfJs5xT1PWjwVsgYWe2hTTfPBaLfbGzKWX4eT/m/inqnIsWWt328CABaTzQwz2cpHhNv/ANXOh5k0f+bEe+j9BCdYNSmStXevIkpakK5opJArVmTR/wCbEe+j9B3wzQwy28pLjNr/AM2DbBqVzVqb15BbUhTJFIs+8NQnV/lQlU5vMTaXFrUu0vaOQcNDZRptrnktKXvldnuStsJ0Xw8n/R/BPX2Iz7WX+jeJGYPNGvPXUcaMdz86fCy1LjfsKDJ+bdCjZqOnNa9OpZtPelsi+tK5lAXNPZ1PT4sbjrXFf3YV01XLLg5cAACeRQAAAAAAAAAAAD//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1" name="AutoShape 7" descr="data:image/jpeg;base64,/9j/4AAQSkZJRgABAQAAAQABAAD/2wCEAAkGBhAPEBQRDxAPEBASFxAOFxQPEhAYERMUFBAVFhUSFRkYISYeFxkkGRMWHy8gIycpLC0sFh4xNTAqNyYrLCkBCQoKDgwOGg8PGiwkHyQ0KS8tNC0sLC8sLyopLyopLCkvLSw1LywvKiopLCw0LCkvLCwsLTA0LCwsLCwuKSosNf/AABEIAN8A4gMBIgACEQEDEQH/xAAcAAEBAAIDAQEAAAAAAAAAAAAABgUHAQMEAgj/xABCEAACAQIBBwYLBgYDAQEAAAAAAQIDEQQFBhIhMVFxE0FUYYGTBxYXIiMyQpGh0dJSYnKCksEUM0OiscJTg7LwJP/EABsBAQADAQEBAQAAAAAAAAAAAAAEBQYDAQcC/8QANREAAQMBBAYIBgMBAQAAAAAAAAECAwQFESExElFxgZHRExRBUmGhweEGFSIysfAzQvFDcv/aAAwDAQACEQMRAD8A3iAAAAAAAAAAddfEQpxcpyjCK2uTSXxAOwEzj88orVQhpffqXUeyPrPt0TA4zK1et/Mqya+zHzYcLLauNyoqLYpocEXSXw55FhDZ80mKpcniW+Ky1h6TtOrBSXsp3n+lXfwMbWzzoL1IVZ9eior+5pr3EclbZq4HJSy/EEy/xtRNuPIsWWVGn3Kq+RSVM9pezQjbfKq7+5R/c6pZ51uanSXHTf7owAIa2zWL/fyTkSEs6nT+vmpn4551uenSfDTX7s7aee0vaoRtvjUd/c4/uTYCWzWJ/fyTkFs6nX+vmpYUc86D9eNWHW4qS/tbfwMnhcsUKrtTqwlL7N7T/S9fwNeHEop7VfiTIviCVP5GouzDmR32VGv2uVPM2gDXmEyxXo+pVlb7M/Ohws9aXBoz+Azyg7KvBwezSheUO1etH48S7p7XppsL9FfHnkVs1nzR43Xp4FID4o14zipQlGUXrTi00+DR9lsQAAAAAAAAAAAAAAAAAAAD5qVFFOUmoxSbbbSSS2tsjct5yyrXhRbhS2OWtTn+8Y/F9WxxKqrjpWaci7E7VO8FO+d2i0y2V86oUrwopVKium/6cH1tbX1LdraJPF4upWlpVZub5r7I9UVsX/17nSlbUtS2ajkxNbac1Utyrc3UnrrNJT0UcGOa6wACsJoAAAAAAAAAAAAAAB3YPHVKEtKlNxb2rbGX4o7Hx27miuyPnPTrNQqWp1XqSb8yb+69/U9e65FnDV9pa0VqTUq3Zt1L6aiFU0Uc+OS6zaAI7Imc8qVqdduVPYpu7lD8X2o9e1de1V8JppNNNPWmtjT50bWlq46lmnGvNDNzwPhdovQ+gASjgAAAAAAAAAD5q1VFOUmoxSbbexJbWz6IzObLfLSdKm/RQfnNe3NPZ+FP3vgrxKuqZSxrI/d4qd6eB079Fp58uZcliZaMbxoJ6lsc2vbl+0eba9ezFgHz+pqZKh6vkX28DWQwthbotAAIx1AAPQAAeAAAAAAAAAAAA9AAB4AZfIOX3h3oVG3Rfvpvevu712rnviASqWqkppNNi+/gcZ4GzN0XGzoyTV0009d1sZySGa+W+TkqFR+ZJ2pt+zJ+xwfNuernSVefQKWpZUxpIz/F1GTnhdC9WOAAJRxAAAAB1168acZTk7RinJvckrtgGGzpyw6UOSpu1SonrW2EOeXU3sXa+YjEralqWzUd+Nxkq1SVSe2Tvb7MfZj2L43fOdJ8/tOtWqmvT7UwTnvNXRU/QR45rmAAVZNAAPQY/LeW6OCoutXdorUkvWnLmjFc71Gp8teEnG4iT5Of8NT2KNJ+dbrntvwsfPhFy+8VjJQi/RUHKjFb5J+kl2tW4RRKm2syzI4o0fIl7lxx7PczdbWve9WsW5E8ygydn3lCg7rE1Kivdxrt1E+rzta7GjaOaGedLKEGrKnXgryp3vdXtpwfPH/F+Dejj25HypUwteFak7Sg79Ul7UX1NXXaSa2zIqhi6KIjuxU9TjTVr4nJet6H6HB0YLFxrU4VYO8KkY1Fwkrrt1neYFyK1blNSi3pegAB+T0EtnlnzDALk4JVMRJXUX6sE9kp218EtvUZzLOU44XD1K89lOLlbe9kY9raXafn/HY2depOrUk5Tm3Nt73+3UX1kWe2pcskn2p5qVloVawojGZr5IZbHZ8ZQrSu8VVhrbSoydNK/N5lrrjcymQvCbi6Ekq8v4mlqTU7KolvjJbX+K/ZtI4GtfSQPboKxLthQtqJWrpI5b9p+ismZSpYmlGtRlpQmrp86fPFrma3HqNQeC7L7oYn+Hk/RYjUk3qjVS81rivN6/N3G3zC2jR9Um0EyXFNhpqSo6ePS7e0AAriWcNFvm1lfl6ejN3q07J/eXsz+Fn1p70RJ6MnY50Ksaqu9HVJL2oP1l8E11pFtZVb1aa532rgvPcQa6m6aPDNMuRscHzTqKSUotNNJprY09jR9G+MqAAACbzyx1oRop65vTl+GL1Ltlb9LKQ15lnF8riKk+a/Jx/DDV7m7y/MVNr1HQ0yombsOfkT7Ph6SZL8kxPGADAmpAAAB58o4rkqNSo/6cKlT9MW/wBj0GOzipOeDxEVtdGulx5OR1hRFkai60PxIqo1VQ/PspNu7bbett7WzgA+nmKAAAN0eDDGcpk+Ku26U6lLXxU0vdNFYRPglpNYGbaspVptdaVOmr+9NdhbHzu0kRKqS7Wa6jVVgbfqAAK8lER4WcW4YKEE7cpVin1xjGUrfq0X2Gojavhgg/4eg+ZVJL3wf0s1UbyxURKRt2tfyZe0lXp13AAFwV53YTESpVI1I6pQlGor74yTXxR+jYyuk1sdn7z82n6Pw8bQinzRivckZf4iRLo1/wDXoXdkqv1ps9TsABky9AAPQV+Z+O06TpN66VrfglfR9zTXBIoCAzfxfJYmDvZT9C/z20f7lH4l+b+yajp6ZFXNMF3exla+HopluyXEAAtCCeTK2K5KhUmtsYya65WtFe+xrqKsrbtRZ5417YdR+3OEf03n/oiNMf8AEEt8rI9SX8f8NBZTLmOdrX8f6AAZsuAAAAcSimrPY9T4HIPUW4H54yzk2WFxFWhK96cpRV9rjfzZdsWn2niNteEnM6WJisTh46VamtGcF61SC2OK55Ldzrgk9Sn0ahqm1UKPTPt2mQqYFhkVq5dmwAFt4O8zZYirHE1oNYem9KOlq5Waeq2+KetvZqtr127TzsgjWR+SftxziidK9GNNi5oZLeFwVGlJNTUdOSdrqU25Ndl7dhmQD5vLIsr1e7NVv4mwYxGNRqdgAByP2TfhByU8RgKiirzpWxEV+D1u3QcjR5+lLGl8+8zZYKq6lKLeFm24tLVTbf8ALluW57jV2DVtRFgcvinqhR2pTqqpKm8kwD6p03JqMU220kkrtt7Elzs1JRmVzTyU8VjKNK14uSnO6utCHnSvxSt2o36R/g9zPeCpurWX/wCiqkravRw26HFuzfBLmLAw1s1baibRYt6Nw39pp7PgWKO92agAFIWIAABw78zs+Z7nzM2TgcTytKFRe3GM/wBUU7fE1uW+adbSwsVzwlUh/e2vhJGn+Hpbnvj1pfww9SmtZn0tfu/eBmAAa0oCXz2qfyY7+Vn+nQX+7Jgoc9f5lLqjU+MofInjB206+rcmq78Xmos5LqdN/wCQACnLAAAAAAAGCyxmVgsXLTq0Uqj2zptxk+t21SfW0Z0HWKaSJdKNyovgfh8bXpc5LyXwPg3yfSkpclKq1rXLTco9sdSfamU8YpKySSWpJbEtyOQfqWolm/kcq7TyOJkf2IiAAHA6AAAA+K1GM4uM4xlGScXGSTi09qae1H2D1FVMUF15K4rwZ5OqS0lTnTu72p1JKO3c724IyORs0MHg3pUKKU/tzblNcG/V7LGZBKdW1D26DnqqbTg2niaukjUv2AAEQ7gAAAAAAq8yZejqx++p++nGP+hKFPmT/W/6v9y7sNbqpNildaSXwLtQqAAbkzBJZ7L0lF741V7pU/qJ0qc9qeqlLc5w/VFS/wBCWMHbTbqty67vxcaizVvp03gAFOWAAAAAAAAAAAAAAAAAAAAAAAAAAAAAAAAAAKfMn+r/ANf+5MFbmVTfJVJPnqWXBU4fu5F3Ybb6q/Uilbaa3Qb0KIAG5MyYXO2hpYZva4ShP3y0X8JtkUbIx2GVWlOm9k4yhw0la5rZX51Z863PnRkfiCK57JNaXcP9L+yX3tczfxOQAZkuQAAAAAAAAAAAAAAAAAAAAAAAAAAAAAAAAAXOa1HRwtP72lU4qUm4/wBtiGUHJqMfWk1Bfik7L4tGy6FFQjGEdkUorglZf4NR8PRfU+TYnqvoUlrPwazedgANYUQILOLB8liZ/Zn6Zfm9ZcdJSfai9MFndgNOjyiXnUry/I/X91lL8pWWpTdYpnImaYpu9ibQzdFMirkuBGgA+fmrB4Mu5SeFw1Wuoqbpx09Fuyetar9p7zD54UJVMDiIwjKcpQaUYpuTd1qSWtnana10rEdkqpfxOcqqjHKmdykT5Yp9Eh3r+keWKfRId6/pIvxaxvRMV3FX5DxaxvRMV3FX5G3+XUHdTivMzfW6rWvD2LTyxT6JDvX9I8sU+iQ71/SRfi1jeiYruKvyHi1jeiYruKvyHy6g7qcV5jrdVrXh7Fp5Yp9Eh3r+keWKfRId6/pIvxaxvRMV3FX5DxaxvRMV3FX5D5dQd1OK8x1uq1rw9i08sU+iQ71/SPLFPokO9f0kX4tY3omK7ir8h4tY3omK7ir8h8uoO6nFeY63Va14exaeWKfRId6/pHlin0SHev6SL8Wsb0TFdxV+Q8Wsb0TFdxV+Q+XUHdTivMdbqta8PYtPLFPokO9f0jyxT6JDvX9JF+LWN6Jiu4q/IeLWN6Jiu4q/IfLqDupxXmOt1WteHsWnlin0SHev6R5Yp9Eh3r+ki/FrG9ExXcVfkPFrG9ExXcVfkPl1B3U4rzHW6rWvD2LTyxT6JDvX9I8sU+iQ71/SRfi1jeiYruKvyHi1jeiYruKvyHy6g7qcV5jrdVrXh7G782ssPGYWniHBU3U0/NTulo1JQ2/lv2mTJ/MHDTpZOoQqQlTmuWvGcXGSvXqNXT1rU0+0oDFVTWsne1uSKt2y80cCq6NquzuQAAjnUy2a+D5TEJ+zSXKPi7xgv8v8hcmGzWyfyVBSatOr6R32pW8yPVq123tmZPoVm03V6drVzXFdqmSrJulmVUyyQAAsSIDhq6s+ByADXmVsnPD1ZU/Z9aD3wexcVs7E+c8Zd5wZJ/iKVo25SF5Qb388X1P5PmITimmrpp7U07NPc7mEtaiWnl0m/a7LwXUaigqemjuXNP28AApiwAAAAAAAAAAAAAAAAAAAAAAAAAAAB78h5M/iKyi16ONpz3Wvqh+Z6uCkeGMW2lFOUm1FJbW3qSL7ImS1hqSjqc3582ueT3dSVkuHEu7Hounl03J9LfNexOfuVtoVPRM0UzX8GQABuTMgAAAAAAmM6ch3vXpRu9tSK2tJeut7S2rnS3qzpwR6inZURrG/Jf286wyuiej2mr0zkos4s3dButQjePrThFervlFbt6JxO+wwFZRyUsmg/cus1dPUNnbpN3nIAIRIAAAAAAAAAAAAAAAAAAAAABw3bbsDdtpTZu5uO6rV42taUKclrT5pzW/dHm2vXsnUVFJVyaLcu1dRGqalsDb3Z9iHfmxkJw9PVVpteZF7YRa2tc0n8Fq52UYB9AggZBGkbEwQyksrpXK92YAB2OYAAAAAAAAAJrLma2k3Uw6Sm7ylT1KMnzuPNGXwfVrZSg4T08c7NCRL0OsUronaTFxNYyi02mmpLU00009zT2HBf5UyHSxK89aM1qU46pLq611MkMpZBrYe7lHTp/bgnZfiW2PxXWY2tseWC90f1N802p6/g0NNaEcuDsF8jHg4TOSlLIAA8AAAAAAAAAAAOG7a2eg5OYQcmoxTlJ6lGKu3wMlk3N6tXs7cnT+3NO7/AAx2vi7LXtZXZMyNSw68xXk9TnLXOXF8y6lZF3RWNLPc6T6W+a7uZWVNoMiwZivkYzIWbCp2qV7Sqamo7Yw6/vS69i5t5QgGyggZAxGRpchnpJXSu0nriAAdjmAAAAAAAAAAAAAAAAAAYnH5s0KzbUeTm9elSsrve1sfG1+sn8XmliIepo1l93zZ+6Wr+7sLYECos6nqMXtx1pgv7tJUNZNFg1cPE1liKUqbtUjKm9npIuN+F9vYfJs5xT1PWjwVsgYWe2hTTfPBaLfbGzKWX4eT/m/inqnIsWWt328CABaTzQwz2cpHhNv/ANXOh5k0f+bEe+j9BCdYNSmStXevIkpakK5opJArVmTR/wCbEe+j9B3wzQwy28pLjNr/AM2DbBqVzVqb15BbUhTJFIs+8NQnV/lQlU5vMTaXFrUu0vaOQcNDZRptrnktKXvldnuStsJ0Xw8n/R/BPX2Iz7WX+jeJGYPNGvPXUcaMdz86fCy1LjfsKDJ+bdCjZqOnNa9OpZtPelsi+tK5lAXNPZ1PT4sbjrXFf3YV01XLLg5cAACeRQAAAAAAAAAAAD//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Indifferent.jpg"/>
          <p:cNvPicPr>
            <a:picLocks noChangeAspect="1"/>
          </p:cNvPicPr>
          <p:nvPr/>
        </p:nvPicPr>
        <p:blipFill>
          <a:blip r:embed="rId4" cstate="print"/>
          <a:stretch>
            <a:fillRect/>
          </a:stretch>
        </p:blipFill>
        <p:spPr>
          <a:xfrm>
            <a:off x="3000364" y="1643050"/>
            <a:ext cx="3143271" cy="293372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412776"/>
            <a:ext cx="8712968" cy="4462760"/>
          </a:xfrm>
          <a:prstGeom prst="rect">
            <a:avLst/>
          </a:prstGeom>
          <a:noFill/>
        </p:spPr>
        <p:txBody>
          <a:bodyPr wrap="square" rtlCol="0">
            <a:spAutoFit/>
          </a:bodyPr>
          <a:lstStyle/>
          <a:p>
            <a:pPr algn="just"/>
            <a:r>
              <a:rPr lang="en-GB" sz="2600" dirty="0" smtClean="0">
                <a:latin typeface="Arial" pitchFamily="34" charset="0"/>
                <a:cs typeface="Arial" pitchFamily="34" charset="0"/>
              </a:rPr>
              <a:t>Increase awareness of</a:t>
            </a:r>
            <a:r>
              <a:rPr lang="en-GB" sz="2600" b="1" dirty="0" smtClean="0">
                <a:latin typeface="Arial" pitchFamily="34" charset="0"/>
                <a:cs typeface="Arial" pitchFamily="34" charset="0"/>
              </a:rPr>
              <a:t>:  </a:t>
            </a:r>
            <a:r>
              <a:rPr lang="en-GB" sz="2600" dirty="0" smtClean="0">
                <a:latin typeface="Arial" pitchFamily="34" charset="0"/>
                <a:cs typeface="Arial" pitchFamily="34" charset="0"/>
              </a:rPr>
              <a:t>advanced assistive technology</a:t>
            </a:r>
          </a:p>
          <a:p>
            <a:endParaRPr lang="en-GB" sz="2000" dirty="0" smtClean="0">
              <a:latin typeface="Arial" pitchFamily="34" charset="0"/>
              <a:cs typeface="Arial" pitchFamily="34" charset="0"/>
            </a:endParaRPr>
          </a:p>
          <a:p>
            <a:pPr marL="265113" indent="-265113" algn="just">
              <a:buFont typeface="Wingdings" pitchFamily="2" charset="2"/>
              <a:buChar char="v"/>
            </a:pPr>
            <a:r>
              <a:rPr lang="en-GB" sz="2000" dirty="0" smtClean="0">
                <a:latin typeface="Arial" pitchFamily="34" charset="0"/>
                <a:cs typeface="Arial" pitchFamily="34" charset="0"/>
              </a:rPr>
              <a:t>the purpose of rem pods in dementia care including the reason why they      have been developed and potential advantages			</a:t>
            </a:r>
          </a:p>
          <a:p>
            <a:pPr marL="265113" indent="-265113" algn="just">
              <a:buFont typeface="Wingdings" pitchFamily="2" charset="2"/>
              <a:buChar char="v"/>
            </a:pPr>
            <a:endParaRPr lang="en-GB" sz="2000" dirty="0" smtClean="0">
              <a:latin typeface="Arial" pitchFamily="34" charset="0"/>
              <a:cs typeface="Arial" pitchFamily="34" charset="0"/>
            </a:endParaRPr>
          </a:p>
          <a:p>
            <a:pPr marL="265113" indent="-265113" algn="just">
              <a:buFont typeface="Wingdings" pitchFamily="2" charset="2"/>
              <a:buChar char="v"/>
            </a:pPr>
            <a:r>
              <a:rPr lang="en-GB" sz="2000" dirty="0" smtClean="0">
                <a:latin typeface="Arial" pitchFamily="34" charset="0"/>
                <a:cs typeface="Arial" pitchFamily="34" charset="0"/>
              </a:rPr>
              <a:t>the role of I pads for people with dementia and potential advantages</a:t>
            </a:r>
          </a:p>
          <a:p>
            <a:pPr marL="265113" indent="-265113" algn="just">
              <a:buFont typeface="Wingdings" pitchFamily="2" charset="2"/>
              <a:buChar char="v"/>
            </a:pPr>
            <a:endParaRPr lang="en-GB" sz="2000" dirty="0" smtClean="0">
              <a:latin typeface="Arial" pitchFamily="34" charset="0"/>
              <a:cs typeface="Arial" pitchFamily="34" charset="0"/>
            </a:endParaRPr>
          </a:p>
          <a:p>
            <a:pPr marL="265113" indent="-265113" algn="just">
              <a:buFont typeface="Wingdings" pitchFamily="2" charset="2"/>
              <a:buChar char="v"/>
            </a:pPr>
            <a:r>
              <a:rPr lang="en-GB" sz="2000" dirty="0" smtClean="0">
                <a:latin typeface="Arial" pitchFamily="34" charset="0"/>
                <a:cs typeface="Arial" pitchFamily="34" charset="0"/>
              </a:rPr>
              <a:t>the role and purpose of location devices for individuals who are prone to wandering and the challenges to adopting these systems </a:t>
            </a:r>
          </a:p>
          <a:p>
            <a:pPr marL="265113" indent="-265113" algn="just">
              <a:buFont typeface="Wingdings" pitchFamily="2" charset="2"/>
              <a:buChar char="v"/>
            </a:pPr>
            <a:endParaRPr lang="en-GB" sz="2000" dirty="0" smtClean="0">
              <a:latin typeface="Arial" pitchFamily="34" charset="0"/>
              <a:cs typeface="Arial" pitchFamily="34" charset="0"/>
            </a:endParaRPr>
          </a:p>
          <a:p>
            <a:pPr marL="265113" indent="-265113" algn="just">
              <a:buFont typeface="Wingdings" pitchFamily="2" charset="2"/>
              <a:buChar char="v"/>
            </a:pPr>
            <a:r>
              <a:rPr lang="en-GB" sz="2000" dirty="0" smtClean="0">
                <a:latin typeface="Arial" pitchFamily="34" charset="0"/>
                <a:cs typeface="Arial" pitchFamily="34" charset="0"/>
              </a:rPr>
              <a:t>the role and purpose of face-time apps, pen friends and ‘dragon software’ for people with sensory loss</a:t>
            </a:r>
          </a:p>
          <a:p>
            <a:endParaRPr lang="en-GB" sz="2000" dirty="0" smtClean="0">
              <a:latin typeface="Arial" pitchFamily="34" charset="0"/>
              <a:cs typeface="Arial" pitchFamily="34" charset="0"/>
            </a:endParaRPr>
          </a:p>
          <a:p>
            <a:pPr>
              <a:buFont typeface="Arial" pitchFamily="34" charset="0"/>
              <a:buChar char="•"/>
            </a:pPr>
            <a:endParaRPr lang="en-GB" dirty="0"/>
          </a:p>
        </p:txBody>
      </p:sp>
      <p:sp>
        <p:nvSpPr>
          <p:cNvPr id="4" name="Rectangle 3"/>
          <p:cNvSpPr/>
          <p:nvPr/>
        </p:nvSpPr>
        <p:spPr>
          <a:xfrm>
            <a:off x="2267744" y="116632"/>
            <a:ext cx="4405373" cy="707886"/>
          </a:xfrm>
          <a:prstGeom prst="rect">
            <a:avLst/>
          </a:prstGeom>
        </p:spPr>
        <p:txBody>
          <a:bodyPr wrap="none">
            <a:spAutoFit/>
          </a:bodyPr>
          <a:lstStyle/>
          <a:p>
            <a:r>
              <a:rPr lang="en-US" sz="4000" b="1" dirty="0" smtClean="0">
                <a:latin typeface="Arial" pitchFamily="34" charset="0"/>
                <a:cs typeface="Arial" pitchFamily="34" charset="0"/>
              </a:rPr>
              <a:t>Aim &amp; Objectives</a:t>
            </a:r>
            <a:endParaRPr lang="en-GB" sz="4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idx="4294967295"/>
          </p:nvPr>
        </p:nvSpPr>
        <p:spPr>
          <a:xfrm>
            <a:off x="250825" y="1124744"/>
            <a:ext cx="8435975" cy="4824536"/>
          </a:xfrm>
          <a:prstGeom prst="rect">
            <a:avLst/>
          </a:prstGeom>
          <a:noFill/>
        </p:spPr>
        <p:txBody>
          <a:bodyPr/>
          <a:lstStyle/>
          <a:p>
            <a:pPr algn="l"/>
            <a:r>
              <a:rPr lang="en-GB" sz="2400" dirty="0" smtClean="0">
                <a:solidFill>
                  <a:schemeClr val="tx1"/>
                </a:solidFill>
                <a:effectLst/>
                <a:latin typeface="+mn-lt"/>
              </a:rPr>
              <a:t>Introduction</a:t>
            </a:r>
            <a:br>
              <a:rPr lang="en-GB" sz="2400" dirty="0" smtClean="0">
                <a:solidFill>
                  <a:schemeClr val="tx1"/>
                </a:solidFill>
                <a:effectLst/>
                <a:latin typeface="+mn-lt"/>
              </a:rPr>
            </a:br>
            <a:r>
              <a:rPr lang="en-GB" sz="1200" dirty="0" smtClean="0">
                <a:latin typeface="+mn-lt"/>
              </a:rPr>
              <a:t>(note. advanced assistive technology can be used to support people with a variety of conditions- initially we will consider dementia &amp; sensory loss).  </a:t>
            </a:r>
            <a:r>
              <a:rPr lang="en-GB" sz="2000" b="1" dirty="0" smtClean="0">
                <a:solidFill>
                  <a:schemeClr val="tx1"/>
                </a:solidFill>
                <a:effectLst/>
                <a:latin typeface="+mn-lt"/>
              </a:rPr>
              <a:t/>
            </a:r>
            <a:br>
              <a:rPr lang="en-GB" sz="2000" b="1" dirty="0" smtClean="0">
                <a:solidFill>
                  <a:schemeClr val="tx1"/>
                </a:solidFill>
                <a:effectLst/>
                <a:latin typeface="+mn-lt"/>
              </a:rPr>
            </a:br>
            <a:r>
              <a:rPr lang="en-GB" sz="2000" b="1" dirty="0" smtClean="0">
                <a:solidFill>
                  <a:schemeClr val="tx1"/>
                </a:solidFill>
                <a:effectLst/>
                <a:latin typeface="+mn-lt"/>
              </a:rPr>
              <a:t/>
            </a:r>
            <a:br>
              <a:rPr lang="en-GB" sz="2000" b="1" dirty="0" smtClean="0">
                <a:solidFill>
                  <a:schemeClr val="tx1"/>
                </a:solidFill>
                <a:effectLst/>
                <a:latin typeface="+mn-lt"/>
              </a:rPr>
            </a:br>
            <a:r>
              <a:rPr lang="en-GB" sz="2000" b="1" dirty="0" smtClean="0">
                <a:solidFill>
                  <a:schemeClr val="tx1"/>
                </a:solidFill>
                <a:effectLst/>
                <a:latin typeface="Arial" pitchFamily="34" charset="0"/>
                <a:cs typeface="Arial" pitchFamily="34" charset="0"/>
              </a:rPr>
              <a:t>800,000</a:t>
            </a:r>
            <a:r>
              <a:rPr lang="en-GB" sz="2000" dirty="0" smtClean="0">
                <a:solidFill>
                  <a:schemeClr val="tx1"/>
                </a:solidFill>
                <a:effectLst/>
                <a:latin typeface="Arial" pitchFamily="34" charset="0"/>
                <a:cs typeface="Arial" pitchFamily="34" charset="0"/>
              </a:rPr>
              <a:t> people have dementia in the United Kingdom</a:t>
            </a:r>
            <a:br>
              <a:rPr lang="en-GB" sz="2000" dirty="0" smtClean="0">
                <a:solidFill>
                  <a:schemeClr val="tx1"/>
                </a:solidFill>
                <a:effectLst/>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S</a:t>
            </a:r>
            <a:r>
              <a:rPr lang="en-GB" sz="2000" dirty="0" smtClean="0">
                <a:solidFill>
                  <a:schemeClr val="tx1"/>
                </a:solidFill>
                <a:effectLst/>
                <a:latin typeface="Arial" pitchFamily="34" charset="0"/>
                <a:cs typeface="Arial" pitchFamily="34" charset="0"/>
              </a:rPr>
              <a:t>et to rise to </a:t>
            </a:r>
            <a:r>
              <a:rPr lang="en-GB" sz="2000" b="1" dirty="0" smtClean="0">
                <a:solidFill>
                  <a:schemeClr val="tx1"/>
                </a:solidFill>
                <a:effectLst/>
                <a:latin typeface="Arial" pitchFamily="34" charset="0"/>
                <a:cs typeface="Arial" pitchFamily="34" charset="0"/>
              </a:rPr>
              <a:t>1 million </a:t>
            </a:r>
            <a:r>
              <a:rPr lang="en-GB" sz="2000" dirty="0" smtClean="0">
                <a:solidFill>
                  <a:schemeClr val="tx1"/>
                </a:solidFill>
                <a:effectLst/>
                <a:latin typeface="Arial" pitchFamily="34" charset="0"/>
                <a:cs typeface="Arial" pitchFamily="34" charset="0"/>
              </a:rPr>
              <a:t>by 2021 and </a:t>
            </a:r>
            <a:r>
              <a:rPr lang="en-GB" sz="2000" b="1" dirty="0" smtClean="0">
                <a:solidFill>
                  <a:schemeClr val="tx1"/>
                </a:solidFill>
                <a:effectLst/>
                <a:latin typeface="Arial" pitchFamily="34" charset="0"/>
                <a:cs typeface="Arial" pitchFamily="34" charset="0"/>
              </a:rPr>
              <a:t>1.7 million </a:t>
            </a:r>
            <a:r>
              <a:rPr lang="en-GB" sz="2000" dirty="0" smtClean="0">
                <a:solidFill>
                  <a:schemeClr val="tx1"/>
                </a:solidFill>
                <a:effectLst/>
                <a:latin typeface="Arial" pitchFamily="34" charset="0"/>
                <a:cs typeface="Arial" pitchFamily="34" charset="0"/>
              </a:rPr>
              <a:t>by 2050</a:t>
            </a: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b="1" dirty="0" smtClean="0">
                <a:solidFill>
                  <a:schemeClr val="tx1"/>
                </a:solidFill>
                <a:effectLst/>
                <a:latin typeface="Arial" pitchFamily="34" charset="0"/>
                <a:cs typeface="Arial" pitchFamily="34" charset="0"/>
              </a:rPr>
              <a:t>17,000</a:t>
            </a:r>
            <a:r>
              <a:rPr lang="en-GB" sz="2000" dirty="0" smtClean="0">
                <a:solidFill>
                  <a:schemeClr val="tx1"/>
                </a:solidFill>
                <a:effectLst/>
                <a:latin typeface="Arial" pitchFamily="34" charset="0"/>
                <a:cs typeface="Arial" pitchFamily="34" charset="0"/>
              </a:rPr>
              <a:t> are under 65, (although this figure may be up to x3 higher) </a:t>
            </a:r>
            <a:br>
              <a:rPr lang="en-GB" sz="2000" dirty="0" smtClean="0">
                <a:solidFill>
                  <a:schemeClr val="tx1"/>
                </a:solidFill>
                <a:effectLst/>
                <a:latin typeface="Arial" pitchFamily="34" charset="0"/>
                <a:cs typeface="Arial" pitchFamily="34" charset="0"/>
              </a:rPr>
            </a:br>
            <a:r>
              <a:rPr lang="en-GB" sz="2000" dirty="0" smtClean="0">
                <a:solidFill>
                  <a:schemeClr val="tx1"/>
                </a:solidFill>
                <a:effectLst/>
                <a:latin typeface="Arial" pitchFamily="34" charset="0"/>
                <a:cs typeface="Arial" pitchFamily="34" charset="0"/>
              </a:rPr>
              <a:t/>
            </a:r>
            <a:br>
              <a:rPr lang="en-GB" sz="2000" dirty="0" smtClean="0">
                <a:solidFill>
                  <a:schemeClr val="tx1"/>
                </a:solidFill>
                <a:effectLst/>
                <a:latin typeface="Arial" pitchFamily="34" charset="0"/>
                <a:cs typeface="Arial" pitchFamily="34" charset="0"/>
              </a:rPr>
            </a:br>
            <a:r>
              <a:rPr lang="en-GB" sz="2000" dirty="0" smtClean="0">
                <a:solidFill>
                  <a:schemeClr val="tx1"/>
                </a:solidFill>
                <a:effectLst/>
                <a:latin typeface="Arial" pitchFamily="34" charset="0"/>
                <a:cs typeface="Arial" pitchFamily="34" charset="0"/>
              </a:rPr>
              <a:t>1 in 3 over 65s will die with dementia</a:t>
            </a:r>
            <a:br>
              <a:rPr lang="en-GB" sz="2000" dirty="0" smtClean="0">
                <a:solidFill>
                  <a:schemeClr val="tx1"/>
                </a:solidFill>
                <a:effectLst/>
                <a:latin typeface="Arial" pitchFamily="34" charset="0"/>
                <a:cs typeface="Arial" pitchFamily="34" charset="0"/>
              </a:rPr>
            </a:br>
            <a:r>
              <a:rPr lang="en-GB" sz="2000" dirty="0" smtClean="0">
                <a:solidFill>
                  <a:schemeClr val="tx1"/>
                </a:solidFill>
                <a:effectLst/>
                <a:latin typeface="Arial" pitchFamily="34" charset="0"/>
                <a:cs typeface="Arial" pitchFamily="34" charset="0"/>
              </a:rPr>
              <a:t/>
            </a:r>
            <a:br>
              <a:rPr lang="en-GB" sz="2000" dirty="0" smtClean="0">
                <a:solidFill>
                  <a:schemeClr val="tx1"/>
                </a:solidFill>
                <a:effectLst/>
                <a:latin typeface="Arial" pitchFamily="34" charset="0"/>
                <a:cs typeface="Arial" pitchFamily="34" charset="0"/>
              </a:rPr>
            </a:br>
            <a:r>
              <a:rPr lang="en-GB" sz="2000" b="1" dirty="0" smtClean="0">
                <a:solidFill>
                  <a:schemeClr val="tx1"/>
                </a:solidFill>
                <a:effectLst/>
                <a:latin typeface="Arial" pitchFamily="34" charset="0"/>
                <a:cs typeface="Arial" pitchFamily="34" charset="0"/>
              </a:rPr>
              <a:t>3200</a:t>
            </a:r>
            <a:r>
              <a:rPr lang="en-GB" sz="2000" dirty="0" smtClean="0">
                <a:solidFill>
                  <a:schemeClr val="tx1"/>
                </a:solidFill>
                <a:effectLst/>
                <a:latin typeface="Arial" pitchFamily="34" charset="0"/>
                <a:cs typeface="Arial" pitchFamily="34" charset="0"/>
              </a:rPr>
              <a:t> people with dementia in Walsall </a:t>
            </a:r>
            <a:r>
              <a:rPr lang="en-GB" sz="2000" dirty="0" smtClean="0">
                <a:solidFill>
                  <a:schemeClr val="tx1"/>
                </a:solidFill>
                <a:effectLst/>
                <a:latin typeface="+mn-lt"/>
              </a:rPr>
              <a:t/>
            </a:r>
            <a:br>
              <a:rPr lang="en-GB" sz="2000" dirty="0" smtClean="0">
                <a:solidFill>
                  <a:schemeClr val="tx1"/>
                </a:solidFill>
                <a:effectLst/>
                <a:latin typeface="+mn-lt"/>
              </a:rPr>
            </a:br>
            <a:r>
              <a:rPr lang="en-GB" sz="2000" dirty="0" smtClean="0">
                <a:solidFill>
                  <a:schemeClr val="tx1"/>
                </a:solidFill>
                <a:effectLst/>
                <a:latin typeface="+mn-lt"/>
              </a:rPr>
              <a:t/>
            </a:r>
            <a:br>
              <a:rPr lang="en-GB" sz="2000" dirty="0" smtClean="0">
                <a:solidFill>
                  <a:schemeClr val="tx1"/>
                </a:solidFill>
                <a:effectLst/>
                <a:latin typeface="+mn-lt"/>
              </a:rPr>
            </a:br>
            <a:r>
              <a:rPr lang="en-GB" sz="1100" dirty="0" smtClean="0">
                <a:solidFill>
                  <a:schemeClr val="tx1"/>
                </a:solidFill>
                <a:effectLst/>
                <a:latin typeface="+mn-lt"/>
              </a:rPr>
              <a:t>(2013 figures - Alzheimer’s Society)</a:t>
            </a:r>
            <a:r>
              <a:rPr lang="en-GB" sz="2400" dirty="0" smtClean="0">
                <a:effectLst/>
                <a:latin typeface="Arial Rounded MT Bold" pitchFamily="34" charset="0"/>
              </a:rPr>
              <a:t/>
            </a:r>
            <a:br>
              <a:rPr lang="en-GB" sz="2400" dirty="0" smtClean="0">
                <a:effectLst/>
                <a:latin typeface="Arial Rounded MT Bold" pitchFamily="34" charset="0"/>
              </a:rPr>
            </a:br>
            <a:endParaRPr lang="en-US" sz="2400" dirty="0" smtClean="0">
              <a:effectLst/>
              <a:latin typeface="Arial Rounded MT Bold" pitchFamily="34" charset="0"/>
            </a:endParaRPr>
          </a:p>
        </p:txBody>
      </p:sp>
      <p:sp>
        <p:nvSpPr>
          <p:cNvPr id="3" name="TextBox 2"/>
          <p:cNvSpPr txBox="1"/>
          <p:nvPr/>
        </p:nvSpPr>
        <p:spPr>
          <a:xfrm>
            <a:off x="1979712" y="188640"/>
            <a:ext cx="3174267" cy="707886"/>
          </a:xfrm>
          <a:prstGeom prst="rect">
            <a:avLst/>
          </a:prstGeom>
          <a:noFill/>
        </p:spPr>
        <p:txBody>
          <a:bodyPr wrap="none" rtlCol="0">
            <a:spAutoFit/>
          </a:bodyPr>
          <a:lstStyle/>
          <a:p>
            <a:r>
              <a:rPr lang="en-GB" sz="4000" b="1" dirty="0" smtClean="0">
                <a:latin typeface="Arial" pitchFamily="34" charset="0"/>
                <a:cs typeface="Arial" pitchFamily="34" charset="0"/>
              </a:rPr>
              <a:t>Background</a:t>
            </a:r>
            <a:endParaRPr lang="en-GB" sz="4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116632"/>
            <a:ext cx="4629794" cy="707886"/>
          </a:xfrm>
          <a:prstGeom prst="rect">
            <a:avLst/>
          </a:prstGeom>
        </p:spPr>
        <p:txBody>
          <a:bodyPr wrap="none">
            <a:spAutoFit/>
          </a:bodyPr>
          <a:lstStyle/>
          <a:p>
            <a:r>
              <a:rPr lang="en-GB" sz="4000" b="1" dirty="0" smtClean="0">
                <a:latin typeface="Arial" pitchFamily="34" charset="0"/>
                <a:cs typeface="Arial" pitchFamily="34" charset="0"/>
              </a:rPr>
              <a:t>What is a Rempod</a:t>
            </a:r>
            <a:endParaRPr lang="en-GB" sz="4000" b="1" dirty="0">
              <a:latin typeface="Arial" pitchFamily="34" charset="0"/>
              <a:cs typeface="Arial" pitchFamily="34" charset="0"/>
            </a:endParaRPr>
          </a:p>
        </p:txBody>
      </p:sp>
      <p:sp>
        <p:nvSpPr>
          <p:cNvPr id="6" name="Rectangle 5"/>
          <p:cNvSpPr/>
          <p:nvPr/>
        </p:nvSpPr>
        <p:spPr>
          <a:xfrm>
            <a:off x="179512" y="1028342"/>
            <a:ext cx="8568952" cy="3947234"/>
          </a:xfrm>
          <a:prstGeom prst="rect">
            <a:avLst/>
          </a:prstGeom>
        </p:spPr>
        <p:txBody>
          <a:bodyPr wrap="square">
            <a:spAutoFit/>
          </a:bodyPr>
          <a:lstStyle/>
          <a:p>
            <a:r>
              <a:rPr lang="en-GB" sz="1900" b="1" dirty="0" smtClean="0"/>
              <a:t>RemPods</a:t>
            </a:r>
          </a:p>
          <a:p>
            <a:endParaRPr lang="en-GB" sz="1900" b="1" dirty="0" smtClean="0"/>
          </a:p>
          <a:p>
            <a:r>
              <a:rPr lang="en-GB" sz="1900" dirty="0" smtClean="0"/>
              <a:t>Are pop up Reminiscence Pods (RemPods),  which can help to improve quality of life for people with dementia living in a care setting.</a:t>
            </a:r>
            <a:br>
              <a:rPr lang="en-GB" sz="1900" dirty="0" smtClean="0"/>
            </a:br>
            <a:r>
              <a:rPr lang="en-GB" sz="1900" dirty="0" smtClean="0"/>
              <a:t/>
            </a:r>
            <a:br>
              <a:rPr lang="en-GB" sz="1900" dirty="0" smtClean="0"/>
            </a:br>
            <a:r>
              <a:rPr lang="en-GB" sz="1900" dirty="0" smtClean="0"/>
              <a:t>The RemPods are pop up reminiscence rooms and work by turning any care setting into a therapeutic, calming environment.  There is no need to have a dedicated reminiscence area as this may take up permanent space and be comparatively  rarely used . You can just pop up/down the Rempods when needed.</a:t>
            </a:r>
            <a:br>
              <a:rPr lang="en-GB" sz="1900" dirty="0" smtClean="0"/>
            </a:br>
            <a:r>
              <a:rPr lang="en-GB" sz="1900" dirty="0" smtClean="0"/>
              <a:t/>
            </a:r>
            <a:br>
              <a:rPr lang="en-GB" sz="1900" dirty="0" smtClean="0"/>
            </a:br>
            <a:r>
              <a:rPr lang="en-GB" sz="1900" dirty="0" smtClean="0"/>
              <a:t>All Rempods help to relieve boredom and work as a meaningful 'fun' activity,  most importantly they build better care bonds between staff and their residents and potentially  help  to raise care standards.</a:t>
            </a:r>
            <a:endParaRPr lang="en-GB" sz="1900" dirty="0"/>
          </a:p>
        </p:txBody>
      </p:sp>
      <p:pic>
        <p:nvPicPr>
          <p:cNvPr id="5" name="Picture 2" descr="http://www.rempods.co.uk/rempods/images/rempods_full_range/1950s.jpg"/>
          <p:cNvPicPr>
            <a:picLocks noChangeAspect="1" noChangeArrowheads="1"/>
          </p:cNvPicPr>
          <p:nvPr/>
        </p:nvPicPr>
        <p:blipFill>
          <a:blip r:embed="rId2" cstate="print"/>
          <a:srcRect/>
          <a:stretch>
            <a:fillRect/>
          </a:stretch>
        </p:blipFill>
        <p:spPr bwMode="auto">
          <a:xfrm>
            <a:off x="6372200" y="4653136"/>
            <a:ext cx="2381250" cy="194920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rempods.co.uk/rempods/images/pods_images/550w_pop_up_pub.jpg"/>
          <p:cNvPicPr>
            <a:picLocks noChangeAspect="1" noChangeArrowheads="1"/>
          </p:cNvPicPr>
          <p:nvPr/>
        </p:nvPicPr>
        <p:blipFill>
          <a:blip r:embed="rId2" cstate="print"/>
          <a:srcRect/>
          <a:stretch>
            <a:fillRect/>
          </a:stretch>
        </p:blipFill>
        <p:spPr bwMode="auto">
          <a:xfrm>
            <a:off x="2051720" y="1124744"/>
            <a:ext cx="5976664" cy="4608512"/>
          </a:xfrm>
          <a:prstGeom prst="rect">
            <a:avLst/>
          </a:prstGeom>
          <a:noFill/>
        </p:spPr>
      </p:pic>
      <p:sp>
        <p:nvSpPr>
          <p:cNvPr id="5" name="TextBox 4"/>
          <p:cNvSpPr txBox="1"/>
          <p:nvPr/>
        </p:nvSpPr>
        <p:spPr>
          <a:xfrm>
            <a:off x="1691680" y="116632"/>
            <a:ext cx="5171609" cy="707886"/>
          </a:xfrm>
          <a:prstGeom prst="rect">
            <a:avLst/>
          </a:prstGeom>
          <a:noFill/>
        </p:spPr>
        <p:txBody>
          <a:bodyPr wrap="none" rtlCol="0">
            <a:spAutoFit/>
          </a:bodyPr>
          <a:lstStyle/>
          <a:p>
            <a:r>
              <a:rPr lang="en-GB" sz="4000" b="1" dirty="0" smtClean="0">
                <a:latin typeface="Arial" pitchFamily="34" charset="0"/>
                <a:cs typeface="Arial" pitchFamily="34" charset="0"/>
              </a:rPr>
              <a:t>Reminiscence Pods </a:t>
            </a:r>
            <a:endParaRPr lang="en-GB" sz="4000" b="1" dirty="0">
              <a:latin typeface="Arial" pitchFamily="34" charset="0"/>
              <a:cs typeface="Arial" pitchFamily="34" charset="0"/>
            </a:endParaRPr>
          </a:p>
        </p:txBody>
      </p:sp>
      <p:sp>
        <p:nvSpPr>
          <p:cNvPr id="7" name="TextBox 6"/>
          <p:cNvSpPr txBox="1"/>
          <p:nvPr/>
        </p:nvSpPr>
        <p:spPr>
          <a:xfrm>
            <a:off x="107504" y="1052736"/>
            <a:ext cx="1872208" cy="523220"/>
          </a:xfrm>
          <a:prstGeom prst="rect">
            <a:avLst/>
          </a:prstGeom>
          <a:noFill/>
        </p:spPr>
        <p:txBody>
          <a:bodyPr wrap="square" rtlCol="0">
            <a:spAutoFit/>
          </a:bodyPr>
          <a:lstStyle/>
          <a:p>
            <a:r>
              <a:rPr lang="en-GB" sz="2800" b="1" dirty="0" smtClean="0"/>
              <a:t>Pop up Pub</a:t>
            </a:r>
            <a:endParaRPr lang="en-GB" sz="28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empods.co.uk/rempods/images/pods_images/550w_cinema.jpg"/>
          <p:cNvPicPr>
            <a:picLocks noChangeAspect="1" noChangeArrowheads="1"/>
          </p:cNvPicPr>
          <p:nvPr/>
        </p:nvPicPr>
        <p:blipFill>
          <a:blip r:embed="rId2" cstate="print"/>
          <a:srcRect/>
          <a:stretch>
            <a:fillRect/>
          </a:stretch>
        </p:blipFill>
        <p:spPr bwMode="auto">
          <a:xfrm>
            <a:off x="0" y="908720"/>
            <a:ext cx="5238750" cy="3752851"/>
          </a:xfrm>
          <a:prstGeom prst="rect">
            <a:avLst/>
          </a:prstGeom>
          <a:noFill/>
        </p:spPr>
      </p:pic>
      <p:pic>
        <p:nvPicPr>
          <p:cNvPr id="3076" name="Picture 4" descr="http://www.rempods.co.uk/rempods/images/pods_images/550w_dance_hall.jpg"/>
          <p:cNvPicPr>
            <a:picLocks noChangeAspect="1" noChangeArrowheads="1"/>
          </p:cNvPicPr>
          <p:nvPr/>
        </p:nvPicPr>
        <p:blipFill>
          <a:blip r:embed="rId3" cstate="print"/>
          <a:srcRect/>
          <a:stretch>
            <a:fillRect/>
          </a:stretch>
        </p:blipFill>
        <p:spPr bwMode="auto">
          <a:xfrm>
            <a:off x="3905250" y="2420888"/>
            <a:ext cx="5238750" cy="3752851"/>
          </a:xfrm>
          <a:prstGeom prst="rect">
            <a:avLst/>
          </a:prstGeom>
          <a:noFill/>
        </p:spPr>
      </p:pic>
      <p:sp>
        <p:nvSpPr>
          <p:cNvPr id="5" name="TextBox 4"/>
          <p:cNvSpPr txBox="1"/>
          <p:nvPr/>
        </p:nvSpPr>
        <p:spPr>
          <a:xfrm>
            <a:off x="107504" y="116632"/>
            <a:ext cx="8856984" cy="707886"/>
          </a:xfrm>
          <a:prstGeom prst="rect">
            <a:avLst/>
          </a:prstGeom>
          <a:noFill/>
        </p:spPr>
        <p:txBody>
          <a:bodyPr wrap="square" rtlCol="0">
            <a:spAutoFit/>
          </a:bodyPr>
          <a:lstStyle/>
          <a:p>
            <a:pPr algn="ctr"/>
            <a:r>
              <a:rPr lang="en-GB" sz="4000" b="1" dirty="0" smtClean="0">
                <a:latin typeface="Arial" pitchFamily="34" charset="0"/>
                <a:cs typeface="Arial" pitchFamily="34" charset="0"/>
              </a:rPr>
              <a:t>Reminiscence Pods </a:t>
            </a:r>
            <a:endParaRPr lang="en-GB" sz="4000" b="1" dirty="0">
              <a:latin typeface="Arial" pitchFamily="34" charset="0"/>
              <a:cs typeface="Arial" pitchFamily="34" charset="0"/>
            </a:endParaRPr>
          </a:p>
        </p:txBody>
      </p:sp>
      <p:sp>
        <p:nvSpPr>
          <p:cNvPr id="8" name="TextBox 7"/>
          <p:cNvSpPr txBox="1"/>
          <p:nvPr/>
        </p:nvSpPr>
        <p:spPr>
          <a:xfrm>
            <a:off x="5220072" y="1052736"/>
            <a:ext cx="2592288" cy="523220"/>
          </a:xfrm>
          <a:prstGeom prst="rect">
            <a:avLst/>
          </a:prstGeom>
          <a:noFill/>
        </p:spPr>
        <p:txBody>
          <a:bodyPr wrap="square" rtlCol="0">
            <a:spAutoFit/>
          </a:bodyPr>
          <a:lstStyle/>
          <a:p>
            <a:r>
              <a:rPr lang="en-GB" sz="2800" b="1" dirty="0" smtClean="0"/>
              <a:t>Pop up Cinema</a:t>
            </a:r>
            <a:endParaRPr lang="en-GB" sz="2800" b="1" dirty="0"/>
          </a:p>
        </p:txBody>
      </p:sp>
      <p:sp>
        <p:nvSpPr>
          <p:cNvPr id="9" name="TextBox 8"/>
          <p:cNvSpPr txBox="1"/>
          <p:nvPr/>
        </p:nvSpPr>
        <p:spPr>
          <a:xfrm>
            <a:off x="971600" y="5157192"/>
            <a:ext cx="2892780" cy="523220"/>
          </a:xfrm>
          <a:prstGeom prst="rect">
            <a:avLst/>
          </a:prstGeom>
          <a:noFill/>
        </p:spPr>
        <p:txBody>
          <a:bodyPr wrap="none" rtlCol="0">
            <a:spAutoFit/>
          </a:bodyPr>
          <a:lstStyle/>
          <a:p>
            <a:r>
              <a:rPr lang="en-GB" sz="2800" b="1" dirty="0" smtClean="0"/>
              <a:t>Pop up Dance Hall</a:t>
            </a:r>
            <a:endParaRPr lang="en-GB" sz="28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4070</TotalTime>
  <Words>1721</Words>
  <Application>Microsoft Office PowerPoint</Application>
  <PresentationFormat>On-screen Show (4:3)</PresentationFormat>
  <Paragraphs>314</Paragraphs>
  <Slides>41</Slides>
  <Notes>6</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1_Office Theme</vt:lpstr>
      <vt:lpstr>2_Office Theme</vt:lpstr>
      <vt:lpstr>Advanced Assistive Technology Training   Trevor Thompson Learning &amp; Development Consultant </vt:lpstr>
      <vt:lpstr>Slide 2</vt:lpstr>
      <vt:lpstr>Slide 3</vt:lpstr>
      <vt:lpstr>Slide 4</vt:lpstr>
      <vt:lpstr>Slide 5</vt:lpstr>
      <vt:lpstr>Introduction (note. advanced assistive technology can be used to support people with a variety of conditions- initially we will consider dementia &amp; sensory loss).    800,000 people have dementia in the United Kingdom  Set to rise to 1 million by 2021 and 1.7 million by 2050  17,000 are under 65, (although this figure may be up to x3 higher)   1 in 3 over 65s will die with dementia  3200 people with dementia in Walsall   (2013 figures - Alzheimer’s Society) </vt:lpstr>
      <vt:lpstr>Slide 7</vt:lpstr>
      <vt:lpstr>Slide 8</vt:lpstr>
      <vt:lpstr>Slide 9</vt:lpstr>
      <vt:lpstr>Reminiscence Pods </vt:lpstr>
      <vt:lpstr>Slide 11</vt:lpstr>
      <vt:lpstr>    I pads </vt:lpstr>
      <vt:lpstr>I Pad Benefits/facts</vt:lpstr>
      <vt:lpstr>I Pad Challenges</vt:lpstr>
      <vt:lpstr>I Pad Apps</vt:lpstr>
      <vt:lpstr>Slide 16</vt:lpstr>
      <vt:lpstr>Slide 17</vt:lpstr>
      <vt:lpstr>App Demonstration</vt:lpstr>
      <vt:lpstr>App Prices</vt:lpstr>
      <vt:lpstr>Location Devices</vt:lpstr>
      <vt:lpstr>Location Devices</vt:lpstr>
      <vt:lpstr>Location Device Case Study     Mark Bolton is a 58 year old gentleman with moderate learning disabilities; he lives on his own in a two bed room ground floor flat, he has worked as care takers assistant in a local school for eight hours per week and worked in a office environment doing basic tasks such as shredding.   Other than that Mark has little experience of working and holding down a job long term as his learning disability has prevented him from doing so.      Mark’s challenging behaviour has increasingly  become worse.  He regularly runs away to distant places and cannot be found, he would leave his home deliberately during any hours of the day or night  without  informing anyone  of  his intentions  and  then become lost.    When this happens his carers would go around the local community with pictures of him to try and locate him, often people would  think  they were police officers.   This caused his family and carers a great deal of anxiety and stress as well as risk for his safety as he  was familiar with local routes but not other routes.  Short of following him  around  the only other option was to report him  missing to the police.    It became apparent that as you were increasing the hours of support so Mark could be monitored by staff in order to keep him safe. This was undesirable  as  Mark did not want people around him all the time, he felt oppressed and it became costly to the local authority.    The local authority then identified that they could use the tracking device linked  to his mobile phone so that if he did leave his home Mark could  be found  quickly  and  safely. As you  were able to reduce the support hours and he was able to continue to live in the community  without  alarming his  careers or family.  The device proved to be very helpful to Mark, helping to maintain his independence and dignity.   </vt:lpstr>
      <vt:lpstr>Location Devices</vt:lpstr>
      <vt:lpstr>Slide 24</vt:lpstr>
      <vt:lpstr>Slide 25</vt:lpstr>
      <vt:lpstr>Royal National Institute Blind(RNIB) Pen Friend</vt:lpstr>
      <vt:lpstr>Royal National Institute Blind (RNIB) Pen Friend</vt:lpstr>
      <vt:lpstr>Slide 28</vt:lpstr>
      <vt:lpstr>Slide 29</vt:lpstr>
      <vt:lpstr>Slide 30</vt:lpstr>
      <vt:lpstr>Slide 31</vt:lpstr>
      <vt:lpstr>Slide 32</vt:lpstr>
      <vt:lpstr>Slide 33</vt:lpstr>
      <vt:lpstr>Slide 34</vt:lpstr>
      <vt:lpstr>Slide 35</vt:lpstr>
      <vt:lpstr>How it works</vt:lpstr>
      <vt:lpstr>Lifeline IVI  </vt:lpstr>
      <vt:lpstr>Features of Lifeline Vi+</vt:lpstr>
      <vt:lpstr>Slide 39</vt:lpstr>
      <vt:lpstr>   Acknowledgements  Julie Bride Stacey Senior  Chris Evans Sally Dowding Sue Lloyd</vt:lpstr>
      <vt:lpstr>Evaluation</vt:lpstr>
    </vt:vector>
  </TitlesOfParts>
  <Company>Walsall MBC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assistive technology learning and development  Trevor Thompson Learning &amp; Development Consultant</dc:title>
  <dc:creator>ICT_Failsafe</dc:creator>
  <cp:lastModifiedBy>thompsontrevor</cp:lastModifiedBy>
  <cp:revision>557</cp:revision>
  <dcterms:created xsi:type="dcterms:W3CDTF">2012-03-19T14:31:32Z</dcterms:created>
  <dcterms:modified xsi:type="dcterms:W3CDTF">2014-03-25T15:30:02Z</dcterms:modified>
</cp:coreProperties>
</file>