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  <p:sldMasterId id="2147483750" r:id="rId2"/>
    <p:sldMasterId id="2147483812" r:id="rId3"/>
    <p:sldMasterId id="2147483824" r:id="rId4"/>
  </p:sldMasterIdLst>
  <p:notesMasterIdLst>
    <p:notesMasterId r:id="rId22"/>
  </p:notesMasterIdLst>
  <p:sldIdLst>
    <p:sldId id="602" r:id="rId5"/>
    <p:sldId id="584" r:id="rId6"/>
    <p:sldId id="588" r:id="rId7"/>
    <p:sldId id="556" r:id="rId8"/>
    <p:sldId id="586" r:id="rId9"/>
    <p:sldId id="592" r:id="rId10"/>
    <p:sldId id="594" r:id="rId11"/>
    <p:sldId id="605" r:id="rId12"/>
    <p:sldId id="596" r:id="rId13"/>
    <p:sldId id="555" r:id="rId14"/>
    <p:sldId id="595" r:id="rId15"/>
    <p:sldId id="606" r:id="rId16"/>
    <p:sldId id="607" r:id="rId17"/>
    <p:sldId id="568" r:id="rId18"/>
    <p:sldId id="603" r:id="rId19"/>
    <p:sldId id="587" r:id="rId20"/>
    <p:sldId id="608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-65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-65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-65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-65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Grande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Grande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Grande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Grande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B5741"/>
    <a:srgbClr val="294C8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529" autoAdjust="0"/>
    <p:restoredTop sz="94139" autoAdjust="0"/>
  </p:normalViewPr>
  <p:slideViewPr>
    <p:cSldViewPr snapToGrid="0" snapToObjects="1">
      <p:cViewPr>
        <p:scale>
          <a:sx n="54" d="100"/>
          <a:sy n="54" d="100"/>
        </p:scale>
        <p:origin x="-1506" y="-1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DFC87B-4B3A-4A78-9171-0BBF4888439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34285E9B-4F49-4EEB-91A5-B5469634E563}">
      <dgm:prSet phldrT="[Text]"/>
      <dgm:spPr/>
      <dgm:t>
        <a:bodyPr/>
        <a:lstStyle/>
        <a:p>
          <a:r>
            <a:rPr lang="en-GB" dirty="0" smtClean="0"/>
            <a:t>A&amp;E</a:t>
          </a:r>
          <a:endParaRPr lang="en-GB" dirty="0"/>
        </a:p>
      </dgm:t>
    </dgm:pt>
    <dgm:pt modelId="{B4D54B2C-700F-4C1B-9478-89B48F109572}" type="parTrans" cxnId="{ACA6E0D3-A155-4AB2-B102-F91DFAA6E41D}">
      <dgm:prSet/>
      <dgm:spPr/>
      <dgm:t>
        <a:bodyPr/>
        <a:lstStyle/>
        <a:p>
          <a:endParaRPr lang="en-GB"/>
        </a:p>
      </dgm:t>
    </dgm:pt>
    <dgm:pt modelId="{8E5502CF-CB5C-4076-BB3F-912C9B5FA0AF}" type="sibTrans" cxnId="{ACA6E0D3-A155-4AB2-B102-F91DFAA6E41D}">
      <dgm:prSet/>
      <dgm:spPr/>
      <dgm:t>
        <a:bodyPr/>
        <a:lstStyle/>
        <a:p>
          <a:endParaRPr lang="en-GB"/>
        </a:p>
      </dgm:t>
    </dgm:pt>
    <dgm:pt modelId="{033B1376-3773-446D-9620-9C69AE986278}">
      <dgm:prSet phldrT="[Text]" custT="1"/>
      <dgm:spPr/>
      <dgm:t>
        <a:bodyPr/>
        <a:lstStyle/>
        <a:p>
          <a:r>
            <a:rPr lang="en-GB" sz="1000" dirty="0" smtClean="0"/>
            <a:t>  </a:t>
          </a:r>
          <a:r>
            <a:rPr lang="en-GB" sz="1400" dirty="0" smtClean="0"/>
            <a:t>Social Worker access to Technology</a:t>
          </a:r>
          <a:endParaRPr lang="en-GB" sz="1400" dirty="0"/>
        </a:p>
      </dgm:t>
    </dgm:pt>
    <dgm:pt modelId="{D646025D-8B12-44A6-9DAC-8863D5D7CFCB}" type="parTrans" cxnId="{6DF29544-57ED-468A-A156-0FD4FD9BE563}">
      <dgm:prSet/>
      <dgm:spPr/>
      <dgm:t>
        <a:bodyPr/>
        <a:lstStyle/>
        <a:p>
          <a:endParaRPr lang="en-GB"/>
        </a:p>
      </dgm:t>
    </dgm:pt>
    <dgm:pt modelId="{A47C3429-7E57-4490-98E2-E4C2E10548E4}" type="sibTrans" cxnId="{6DF29544-57ED-468A-A156-0FD4FD9BE563}">
      <dgm:prSet/>
      <dgm:spPr/>
      <dgm:t>
        <a:bodyPr/>
        <a:lstStyle/>
        <a:p>
          <a:endParaRPr lang="en-GB"/>
        </a:p>
      </dgm:t>
    </dgm:pt>
    <dgm:pt modelId="{5D636BF2-6E13-491C-AF08-1FCFB4A8646B}">
      <dgm:prSet phldrT="[Text]"/>
      <dgm:spPr/>
      <dgm:t>
        <a:bodyPr/>
        <a:lstStyle/>
        <a:p>
          <a:r>
            <a:rPr lang="en-GB" dirty="0" smtClean="0"/>
            <a:t>Wards</a:t>
          </a:r>
          <a:endParaRPr lang="en-GB" dirty="0"/>
        </a:p>
      </dgm:t>
    </dgm:pt>
    <dgm:pt modelId="{4809F753-71E2-41A2-B093-19339FB525AE}" type="parTrans" cxnId="{5C4546E1-B9EB-429C-ACB5-BBDE98319B1F}">
      <dgm:prSet/>
      <dgm:spPr/>
      <dgm:t>
        <a:bodyPr/>
        <a:lstStyle/>
        <a:p>
          <a:endParaRPr lang="en-GB"/>
        </a:p>
      </dgm:t>
    </dgm:pt>
    <dgm:pt modelId="{6CCBA281-EC3A-4486-82C6-C7AB4B770548}" type="sibTrans" cxnId="{5C4546E1-B9EB-429C-ACB5-BBDE98319B1F}">
      <dgm:prSet/>
      <dgm:spPr/>
      <dgm:t>
        <a:bodyPr/>
        <a:lstStyle/>
        <a:p>
          <a:endParaRPr lang="en-GB"/>
        </a:p>
      </dgm:t>
    </dgm:pt>
    <dgm:pt modelId="{B5367824-DDAA-4386-A80E-FF5B41480D5B}">
      <dgm:prSet phldrT="[Text]" custT="1"/>
      <dgm:spPr/>
      <dgm:t>
        <a:bodyPr/>
        <a:lstStyle/>
        <a:p>
          <a:r>
            <a:rPr lang="en-GB" sz="1400" dirty="0" smtClean="0"/>
            <a:t>Pill Dispenser</a:t>
          </a:r>
          <a:endParaRPr lang="en-GB" sz="1400" dirty="0"/>
        </a:p>
      </dgm:t>
    </dgm:pt>
    <dgm:pt modelId="{FE1508E2-F20E-4381-9BC6-79C163254CB0}" type="parTrans" cxnId="{CF8BFFCE-5ED1-44AC-9BDD-7AC3D3AADD33}">
      <dgm:prSet/>
      <dgm:spPr/>
      <dgm:t>
        <a:bodyPr/>
        <a:lstStyle/>
        <a:p>
          <a:endParaRPr lang="en-GB"/>
        </a:p>
      </dgm:t>
    </dgm:pt>
    <dgm:pt modelId="{FEA5E6B0-24C7-4FE3-8C6B-AC3D19F51B5C}" type="sibTrans" cxnId="{CF8BFFCE-5ED1-44AC-9BDD-7AC3D3AADD33}">
      <dgm:prSet/>
      <dgm:spPr/>
      <dgm:t>
        <a:bodyPr/>
        <a:lstStyle/>
        <a:p>
          <a:endParaRPr lang="en-GB"/>
        </a:p>
      </dgm:t>
    </dgm:pt>
    <dgm:pt modelId="{0D72799E-99D5-44DF-9B35-D9DB9A2B60C0}">
      <dgm:prSet phldrT="[Text]"/>
      <dgm:spPr/>
      <dgm:t>
        <a:bodyPr/>
        <a:lstStyle/>
        <a:p>
          <a:r>
            <a:rPr lang="en-GB" dirty="0" smtClean="0"/>
            <a:t>Discharge</a:t>
          </a:r>
          <a:endParaRPr lang="en-GB" dirty="0"/>
        </a:p>
      </dgm:t>
    </dgm:pt>
    <dgm:pt modelId="{D5CF595B-D823-4B8E-8FAB-C3C39F2089CA}" type="parTrans" cxnId="{5720C014-AAE2-46BE-A6ED-BB9E8A685E86}">
      <dgm:prSet/>
      <dgm:spPr/>
      <dgm:t>
        <a:bodyPr/>
        <a:lstStyle/>
        <a:p>
          <a:endParaRPr lang="en-GB"/>
        </a:p>
      </dgm:t>
    </dgm:pt>
    <dgm:pt modelId="{076791F5-D33F-4D1B-A7E2-3ED6A1415992}" type="sibTrans" cxnId="{5720C014-AAE2-46BE-A6ED-BB9E8A685E86}">
      <dgm:prSet/>
      <dgm:spPr/>
      <dgm:t>
        <a:bodyPr/>
        <a:lstStyle/>
        <a:p>
          <a:endParaRPr lang="en-GB"/>
        </a:p>
      </dgm:t>
    </dgm:pt>
    <dgm:pt modelId="{F36DE5FD-68A5-402D-9622-A06AC9D11DEC}">
      <dgm:prSet phldrT="[Text]" custT="1"/>
      <dgm:spPr/>
      <dgm:t>
        <a:bodyPr/>
        <a:lstStyle/>
        <a:p>
          <a:r>
            <a:rPr lang="en-GB" sz="1400" dirty="0" smtClean="0"/>
            <a:t> Embed into home routine</a:t>
          </a:r>
          <a:endParaRPr lang="en-GB" sz="1400" dirty="0"/>
        </a:p>
      </dgm:t>
    </dgm:pt>
    <dgm:pt modelId="{8F424F0D-F5E5-42BA-BC51-3B67EE8B2730}" type="parTrans" cxnId="{27855027-02E3-4077-A0BD-791587E7C9C0}">
      <dgm:prSet/>
      <dgm:spPr/>
      <dgm:t>
        <a:bodyPr/>
        <a:lstStyle/>
        <a:p>
          <a:endParaRPr lang="en-GB"/>
        </a:p>
      </dgm:t>
    </dgm:pt>
    <dgm:pt modelId="{F6D331C8-A2F0-45C5-9B1C-D5B494D637F5}" type="sibTrans" cxnId="{27855027-02E3-4077-A0BD-791587E7C9C0}">
      <dgm:prSet/>
      <dgm:spPr/>
      <dgm:t>
        <a:bodyPr/>
        <a:lstStyle/>
        <a:p>
          <a:endParaRPr lang="en-GB"/>
        </a:p>
      </dgm:t>
    </dgm:pt>
    <dgm:pt modelId="{36B12A0A-9DD0-4EA4-A1DE-7DEB5D10CD7F}">
      <dgm:prSet phldrT="[Text]" custT="1"/>
      <dgm:spPr/>
      <dgm:t>
        <a:bodyPr/>
        <a:lstStyle/>
        <a:p>
          <a:r>
            <a:rPr lang="en-GB" sz="1400" dirty="0" smtClean="0"/>
            <a:t>Falls Detector</a:t>
          </a:r>
          <a:endParaRPr lang="en-GB" sz="1400" dirty="0"/>
        </a:p>
      </dgm:t>
    </dgm:pt>
    <dgm:pt modelId="{388DD76A-8AC8-43F1-9D1F-CE38250E8A70}" type="parTrans" cxnId="{44E2FC88-BD66-4583-A9B3-A30B437CD54A}">
      <dgm:prSet/>
      <dgm:spPr/>
      <dgm:t>
        <a:bodyPr/>
        <a:lstStyle/>
        <a:p>
          <a:endParaRPr lang="en-GB"/>
        </a:p>
      </dgm:t>
    </dgm:pt>
    <dgm:pt modelId="{D9E31957-C443-4B4B-9E96-6EDBBA1917E9}" type="sibTrans" cxnId="{44E2FC88-BD66-4583-A9B3-A30B437CD54A}">
      <dgm:prSet/>
      <dgm:spPr/>
      <dgm:t>
        <a:bodyPr/>
        <a:lstStyle/>
        <a:p>
          <a:endParaRPr lang="en-GB"/>
        </a:p>
      </dgm:t>
    </dgm:pt>
    <dgm:pt modelId="{2C3050E8-0924-485A-BFCC-710A243CEB93}">
      <dgm:prSet phldrT="[Text]" custT="1"/>
      <dgm:spPr/>
      <dgm:t>
        <a:bodyPr/>
        <a:lstStyle/>
        <a:p>
          <a:r>
            <a:rPr lang="en-GB" sz="1400" dirty="0" smtClean="0"/>
            <a:t>Wandering Alert</a:t>
          </a:r>
          <a:endParaRPr lang="en-GB" sz="1400" dirty="0"/>
        </a:p>
      </dgm:t>
    </dgm:pt>
    <dgm:pt modelId="{4224E12A-5A39-48FE-AD6F-9017EE0096D1}" type="parTrans" cxnId="{9CE25CB5-404E-48BE-AE80-A818848E6116}">
      <dgm:prSet/>
      <dgm:spPr/>
      <dgm:t>
        <a:bodyPr/>
        <a:lstStyle/>
        <a:p>
          <a:endParaRPr lang="en-GB"/>
        </a:p>
      </dgm:t>
    </dgm:pt>
    <dgm:pt modelId="{1772DAAC-BABC-4E43-BC3E-B934A539E42C}" type="sibTrans" cxnId="{9CE25CB5-404E-48BE-AE80-A818848E6116}">
      <dgm:prSet/>
      <dgm:spPr/>
      <dgm:t>
        <a:bodyPr/>
        <a:lstStyle/>
        <a:p>
          <a:endParaRPr lang="en-GB"/>
        </a:p>
      </dgm:t>
    </dgm:pt>
    <dgm:pt modelId="{F22CFCCE-77E9-4EB6-9095-4869FAC8809E}">
      <dgm:prSet phldrT="[Text]"/>
      <dgm:spPr/>
      <dgm:t>
        <a:bodyPr/>
        <a:lstStyle/>
        <a:p>
          <a:r>
            <a:rPr lang="en-GB" dirty="0" smtClean="0"/>
            <a:t>Prevention</a:t>
          </a:r>
          <a:endParaRPr lang="en-GB" dirty="0"/>
        </a:p>
      </dgm:t>
    </dgm:pt>
    <dgm:pt modelId="{33486728-240C-4117-B5F4-88F5649E0FAE}" type="parTrans" cxnId="{07E2A13E-35E2-4402-AF5E-053EDA2A8A5B}">
      <dgm:prSet/>
      <dgm:spPr/>
      <dgm:t>
        <a:bodyPr/>
        <a:lstStyle/>
        <a:p>
          <a:endParaRPr lang="en-GB"/>
        </a:p>
      </dgm:t>
    </dgm:pt>
    <dgm:pt modelId="{AD5FE8C4-B744-40D8-8AFD-8FB5BACD0659}" type="sibTrans" cxnId="{07E2A13E-35E2-4402-AF5E-053EDA2A8A5B}">
      <dgm:prSet/>
      <dgm:spPr/>
      <dgm:t>
        <a:bodyPr/>
        <a:lstStyle/>
        <a:p>
          <a:endParaRPr lang="en-GB"/>
        </a:p>
      </dgm:t>
    </dgm:pt>
    <dgm:pt modelId="{452E55AD-952A-4781-B59F-004C3202F959}">
      <dgm:prSet phldrT="[Text]" custT="1"/>
      <dgm:spPr/>
      <dgm:t>
        <a:bodyPr/>
        <a:lstStyle/>
        <a:p>
          <a:r>
            <a:rPr lang="en-GB" sz="1400" dirty="0" smtClean="0"/>
            <a:t>Demonstrator Site</a:t>
          </a:r>
          <a:endParaRPr lang="en-GB" sz="1400" dirty="0"/>
        </a:p>
      </dgm:t>
    </dgm:pt>
    <dgm:pt modelId="{DDCC462D-9DF3-404B-B5B0-D0E4F4AF8A8F}" type="parTrans" cxnId="{0E9504F6-FCEA-4D52-9027-44143854153F}">
      <dgm:prSet/>
      <dgm:spPr/>
      <dgm:t>
        <a:bodyPr/>
        <a:lstStyle/>
        <a:p>
          <a:endParaRPr lang="en-GB"/>
        </a:p>
      </dgm:t>
    </dgm:pt>
    <dgm:pt modelId="{A80429BF-8FCD-414C-9279-B4E725D41BF3}" type="sibTrans" cxnId="{0E9504F6-FCEA-4D52-9027-44143854153F}">
      <dgm:prSet/>
      <dgm:spPr/>
      <dgm:t>
        <a:bodyPr/>
        <a:lstStyle/>
        <a:p>
          <a:endParaRPr lang="en-GB"/>
        </a:p>
      </dgm:t>
    </dgm:pt>
    <dgm:pt modelId="{FE042388-5AD3-4A8C-8BFA-5449999607F0}">
      <dgm:prSet phldrT="[Text]" custT="1"/>
      <dgm:spPr/>
      <dgm:t>
        <a:bodyPr/>
        <a:lstStyle/>
        <a:p>
          <a:r>
            <a:rPr lang="en-GB" sz="1400" dirty="0" smtClean="0"/>
            <a:t> Carers and Family</a:t>
          </a:r>
          <a:endParaRPr lang="en-GB" sz="1400" dirty="0"/>
        </a:p>
      </dgm:t>
    </dgm:pt>
    <dgm:pt modelId="{739EFF70-6343-4BE4-827B-DB33CBFD2D05}" type="parTrans" cxnId="{5553C460-22A7-4D4C-82C7-BBA114F24DD2}">
      <dgm:prSet/>
      <dgm:spPr/>
      <dgm:t>
        <a:bodyPr/>
        <a:lstStyle/>
        <a:p>
          <a:endParaRPr lang="en-GB"/>
        </a:p>
      </dgm:t>
    </dgm:pt>
    <dgm:pt modelId="{3283856B-451F-4777-9233-BBF55FD9E620}" type="sibTrans" cxnId="{5553C460-22A7-4D4C-82C7-BBA114F24DD2}">
      <dgm:prSet/>
      <dgm:spPr/>
      <dgm:t>
        <a:bodyPr/>
        <a:lstStyle/>
        <a:p>
          <a:endParaRPr lang="en-GB"/>
        </a:p>
      </dgm:t>
    </dgm:pt>
    <dgm:pt modelId="{C2B7BAA4-D282-4FA2-AD03-D6580BEA1DE2}">
      <dgm:prSet phldrT="[Text]"/>
      <dgm:spPr/>
      <dgm:t>
        <a:bodyPr/>
        <a:lstStyle/>
        <a:p>
          <a:r>
            <a:rPr lang="en-GB" dirty="0" smtClean="0"/>
            <a:t>Reablement</a:t>
          </a:r>
          <a:endParaRPr lang="en-GB" dirty="0"/>
        </a:p>
      </dgm:t>
    </dgm:pt>
    <dgm:pt modelId="{61F61DEB-060E-4464-A7B9-3254EDB5856E}" type="parTrans" cxnId="{958922DE-1DCF-4735-A1B6-08FCE93C97E2}">
      <dgm:prSet/>
      <dgm:spPr/>
      <dgm:t>
        <a:bodyPr/>
        <a:lstStyle/>
        <a:p>
          <a:endParaRPr lang="en-GB"/>
        </a:p>
      </dgm:t>
    </dgm:pt>
    <dgm:pt modelId="{BCF4E618-06AD-4CBF-A5EC-F16A8D1BF2EB}" type="sibTrans" cxnId="{958922DE-1DCF-4735-A1B6-08FCE93C97E2}">
      <dgm:prSet/>
      <dgm:spPr/>
      <dgm:t>
        <a:bodyPr/>
        <a:lstStyle/>
        <a:p>
          <a:endParaRPr lang="en-GB"/>
        </a:p>
      </dgm:t>
    </dgm:pt>
    <dgm:pt modelId="{19860093-34A5-44F1-B82B-6D6ED77A313B}">
      <dgm:prSet phldrT="[Text]" custT="1"/>
      <dgm:spPr/>
      <dgm:t>
        <a:bodyPr/>
        <a:lstStyle/>
        <a:p>
          <a:r>
            <a:rPr lang="en-GB" sz="1600" dirty="0" smtClean="0"/>
            <a:t>O</a:t>
          </a:r>
          <a:r>
            <a:rPr lang="en-GB" sz="1400" dirty="0" smtClean="0"/>
            <a:t>utcomes measurement</a:t>
          </a:r>
          <a:endParaRPr lang="en-GB" sz="1400" dirty="0"/>
        </a:p>
      </dgm:t>
    </dgm:pt>
    <dgm:pt modelId="{0691D92F-8F53-48E9-8156-633BCBAD85B4}" type="parTrans" cxnId="{581F4378-D64C-473F-BDE7-4D9558C4B332}">
      <dgm:prSet/>
      <dgm:spPr/>
      <dgm:t>
        <a:bodyPr/>
        <a:lstStyle/>
        <a:p>
          <a:endParaRPr lang="en-GB"/>
        </a:p>
      </dgm:t>
    </dgm:pt>
    <dgm:pt modelId="{8879FB99-779F-4065-955B-4616A2E844BC}" type="sibTrans" cxnId="{581F4378-D64C-473F-BDE7-4D9558C4B332}">
      <dgm:prSet/>
      <dgm:spPr/>
      <dgm:t>
        <a:bodyPr/>
        <a:lstStyle/>
        <a:p>
          <a:endParaRPr lang="en-GB"/>
        </a:p>
      </dgm:t>
    </dgm:pt>
    <dgm:pt modelId="{88E9538F-3623-408B-B5FB-0B57BA6FF433}">
      <dgm:prSet phldrT="[Text]"/>
      <dgm:spPr/>
      <dgm:t>
        <a:bodyPr/>
        <a:lstStyle/>
        <a:p>
          <a:r>
            <a:rPr lang="en-GB" dirty="0" smtClean="0"/>
            <a:t>Self-funder</a:t>
          </a:r>
          <a:endParaRPr lang="en-GB" dirty="0"/>
        </a:p>
      </dgm:t>
    </dgm:pt>
    <dgm:pt modelId="{805C11BC-9296-4D22-BA7A-0EC637C82586}" type="parTrans" cxnId="{C77DA330-8F4C-43CE-A805-47D764E75648}">
      <dgm:prSet/>
      <dgm:spPr/>
      <dgm:t>
        <a:bodyPr/>
        <a:lstStyle/>
        <a:p>
          <a:endParaRPr lang="en-GB"/>
        </a:p>
      </dgm:t>
    </dgm:pt>
    <dgm:pt modelId="{9E60508A-CBE4-4FB1-9F82-E12B57BB3563}" type="sibTrans" cxnId="{C77DA330-8F4C-43CE-A805-47D764E75648}">
      <dgm:prSet/>
      <dgm:spPr/>
      <dgm:t>
        <a:bodyPr/>
        <a:lstStyle/>
        <a:p>
          <a:endParaRPr lang="en-GB"/>
        </a:p>
      </dgm:t>
    </dgm:pt>
    <dgm:pt modelId="{84FDCCD2-4450-4C06-A266-01B5E00AC3F0}">
      <dgm:prSet phldrT="[Text]" custT="1"/>
      <dgm:spPr/>
      <dgm:t>
        <a:bodyPr/>
        <a:lstStyle/>
        <a:p>
          <a:r>
            <a:rPr lang="en-GB" sz="1400" dirty="0" smtClean="0"/>
            <a:t> Gadget Gateway</a:t>
          </a:r>
          <a:endParaRPr lang="en-GB" sz="1400" dirty="0"/>
        </a:p>
      </dgm:t>
    </dgm:pt>
    <dgm:pt modelId="{AD4F224D-F215-4CCB-8FA5-BD7965CF4255}" type="parTrans" cxnId="{2755B8AA-3ED9-49B5-9ECD-8616B46C3DE8}">
      <dgm:prSet/>
      <dgm:spPr/>
      <dgm:t>
        <a:bodyPr/>
        <a:lstStyle/>
        <a:p>
          <a:endParaRPr lang="en-GB"/>
        </a:p>
      </dgm:t>
    </dgm:pt>
    <dgm:pt modelId="{00B8D094-CA17-4CE4-9110-F0F1CFCB3CE9}" type="sibTrans" cxnId="{2755B8AA-3ED9-49B5-9ECD-8616B46C3DE8}">
      <dgm:prSet/>
      <dgm:spPr/>
      <dgm:t>
        <a:bodyPr/>
        <a:lstStyle/>
        <a:p>
          <a:endParaRPr lang="en-GB"/>
        </a:p>
      </dgm:t>
    </dgm:pt>
    <dgm:pt modelId="{917D9AA1-3602-4DD3-AF10-D3945E01CDD6}">
      <dgm:prSet phldrT="[Text]"/>
      <dgm:spPr/>
      <dgm:t>
        <a:bodyPr/>
        <a:lstStyle/>
        <a:p>
          <a:r>
            <a:rPr lang="en-GB" dirty="0" smtClean="0"/>
            <a:t>First Responder</a:t>
          </a:r>
          <a:endParaRPr lang="en-GB" dirty="0"/>
        </a:p>
      </dgm:t>
    </dgm:pt>
    <dgm:pt modelId="{96A8E2B6-7469-4737-AB8D-9E166236C5BC}" type="parTrans" cxnId="{D3B9585B-CC6F-4722-A20F-382600588D43}">
      <dgm:prSet/>
      <dgm:spPr/>
      <dgm:t>
        <a:bodyPr/>
        <a:lstStyle/>
        <a:p>
          <a:endParaRPr lang="en-GB"/>
        </a:p>
      </dgm:t>
    </dgm:pt>
    <dgm:pt modelId="{58BF7269-262F-4532-A206-9195EBB3842E}" type="sibTrans" cxnId="{D3B9585B-CC6F-4722-A20F-382600588D43}">
      <dgm:prSet/>
      <dgm:spPr/>
      <dgm:t>
        <a:bodyPr/>
        <a:lstStyle/>
        <a:p>
          <a:endParaRPr lang="en-GB"/>
        </a:p>
      </dgm:t>
    </dgm:pt>
    <dgm:pt modelId="{F26E946D-4914-499B-9344-25941F66970F}">
      <dgm:prSet phldrT="[Text]" custT="1"/>
      <dgm:spPr/>
      <dgm:t>
        <a:bodyPr/>
        <a:lstStyle/>
        <a:p>
          <a:r>
            <a:rPr lang="en-GB" sz="1400" dirty="0" smtClean="0"/>
            <a:t>FPOS Training</a:t>
          </a:r>
          <a:endParaRPr lang="en-GB" sz="1400" dirty="0"/>
        </a:p>
      </dgm:t>
    </dgm:pt>
    <dgm:pt modelId="{4C4A426D-D2F7-4D80-BF3F-280F80928660}" type="parTrans" cxnId="{E2C0A0EA-B70B-4755-A77A-BA45D2ACD113}">
      <dgm:prSet/>
      <dgm:spPr/>
      <dgm:t>
        <a:bodyPr/>
        <a:lstStyle/>
        <a:p>
          <a:endParaRPr lang="en-GB"/>
        </a:p>
      </dgm:t>
    </dgm:pt>
    <dgm:pt modelId="{87A84798-DB57-4B88-BE02-263B9B007822}" type="sibTrans" cxnId="{E2C0A0EA-B70B-4755-A77A-BA45D2ACD113}">
      <dgm:prSet/>
      <dgm:spPr/>
      <dgm:t>
        <a:bodyPr/>
        <a:lstStyle/>
        <a:p>
          <a:endParaRPr lang="en-GB"/>
        </a:p>
      </dgm:t>
    </dgm:pt>
    <dgm:pt modelId="{05AB547B-9539-4F5F-838F-8182EBAB8EA3}">
      <dgm:prSet phldrT="[Text]" custT="1"/>
      <dgm:spPr/>
      <dgm:t>
        <a:bodyPr/>
        <a:lstStyle/>
        <a:p>
          <a:r>
            <a:rPr lang="en-GB" sz="1400" dirty="0" smtClean="0"/>
            <a:t>Vital Signs Checks</a:t>
          </a:r>
          <a:endParaRPr lang="en-GB" sz="1400" dirty="0"/>
        </a:p>
      </dgm:t>
    </dgm:pt>
    <dgm:pt modelId="{1F514486-595A-4F48-A471-E3271B3A0B25}" type="parTrans" cxnId="{4E01BDB9-145E-4172-BA2F-0CABC5A5902D}">
      <dgm:prSet/>
      <dgm:spPr/>
      <dgm:t>
        <a:bodyPr/>
        <a:lstStyle/>
        <a:p>
          <a:endParaRPr lang="en-GB"/>
        </a:p>
      </dgm:t>
    </dgm:pt>
    <dgm:pt modelId="{524F7CCA-AE39-4AF2-A73C-04AB22142620}" type="sibTrans" cxnId="{4E01BDB9-145E-4172-BA2F-0CABC5A5902D}">
      <dgm:prSet/>
      <dgm:spPr/>
      <dgm:t>
        <a:bodyPr/>
        <a:lstStyle/>
        <a:p>
          <a:endParaRPr lang="en-GB"/>
        </a:p>
      </dgm:t>
    </dgm:pt>
    <dgm:pt modelId="{6A3C3337-C6C2-4AB5-AD89-BD17D38734D4}">
      <dgm:prSet phldrT="[Text]" custT="1"/>
      <dgm:spPr/>
      <dgm:t>
        <a:bodyPr/>
        <a:lstStyle/>
        <a:p>
          <a:r>
            <a:rPr lang="en-GB" sz="1400" dirty="0" smtClean="0"/>
            <a:t>Lifting Service</a:t>
          </a:r>
          <a:endParaRPr lang="en-GB" sz="1400" dirty="0"/>
        </a:p>
      </dgm:t>
    </dgm:pt>
    <dgm:pt modelId="{827359AA-DE82-4C55-BF6B-E9971CFAB429}" type="parTrans" cxnId="{11474383-446C-43AC-93CE-C2EB5C7E2577}">
      <dgm:prSet/>
      <dgm:spPr/>
      <dgm:t>
        <a:bodyPr/>
        <a:lstStyle/>
        <a:p>
          <a:endParaRPr lang="en-GB"/>
        </a:p>
      </dgm:t>
    </dgm:pt>
    <dgm:pt modelId="{4BD544E9-9544-415B-BF6B-17115C12F048}" type="sibTrans" cxnId="{11474383-446C-43AC-93CE-C2EB5C7E2577}">
      <dgm:prSet/>
      <dgm:spPr/>
      <dgm:t>
        <a:bodyPr/>
        <a:lstStyle/>
        <a:p>
          <a:endParaRPr lang="en-GB"/>
        </a:p>
      </dgm:t>
    </dgm:pt>
    <dgm:pt modelId="{8075C0AD-6AC4-4B6C-B4F7-5B3AC7AFD944}">
      <dgm:prSet phldrT="[Text]" custT="1"/>
      <dgm:spPr/>
      <dgm:t>
        <a:bodyPr/>
        <a:lstStyle/>
        <a:p>
          <a:r>
            <a:rPr lang="en-GB" sz="1400" dirty="0" smtClean="0"/>
            <a:t>Retail Premises</a:t>
          </a:r>
          <a:endParaRPr lang="en-GB" sz="1400" dirty="0"/>
        </a:p>
      </dgm:t>
    </dgm:pt>
    <dgm:pt modelId="{2A78B224-F956-45EF-B0DC-BA4AA2435131}" type="parTrans" cxnId="{8111551D-AC32-480A-8309-8800B1834419}">
      <dgm:prSet/>
      <dgm:spPr/>
      <dgm:t>
        <a:bodyPr/>
        <a:lstStyle/>
        <a:p>
          <a:endParaRPr lang="en-GB"/>
        </a:p>
      </dgm:t>
    </dgm:pt>
    <dgm:pt modelId="{EEEB618E-D44B-4D40-931A-7333EFDC76FE}" type="sibTrans" cxnId="{8111551D-AC32-480A-8309-8800B1834419}">
      <dgm:prSet/>
      <dgm:spPr/>
      <dgm:t>
        <a:bodyPr/>
        <a:lstStyle/>
        <a:p>
          <a:endParaRPr lang="en-GB"/>
        </a:p>
      </dgm:t>
    </dgm:pt>
    <dgm:pt modelId="{A877B6D5-D206-43AF-8328-652F437EA367}">
      <dgm:prSet phldrT="[Text]" custT="1"/>
      <dgm:spPr/>
      <dgm:t>
        <a:bodyPr/>
        <a:lstStyle/>
        <a:p>
          <a:r>
            <a:rPr lang="en-GB" sz="1400" dirty="0" smtClean="0"/>
            <a:t> Self-Monitoring</a:t>
          </a:r>
          <a:endParaRPr lang="en-GB" sz="1400" dirty="0"/>
        </a:p>
      </dgm:t>
    </dgm:pt>
    <dgm:pt modelId="{9F998105-528B-4F85-A124-A2A52AD6ACF8}" type="parTrans" cxnId="{98E2398B-E8CE-4341-802C-44F57D1FE6B0}">
      <dgm:prSet/>
      <dgm:spPr/>
      <dgm:t>
        <a:bodyPr/>
        <a:lstStyle/>
        <a:p>
          <a:endParaRPr lang="en-GB"/>
        </a:p>
      </dgm:t>
    </dgm:pt>
    <dgm:pt modelId="{19DA780A-ECB0-4320-9D05-4BCA71BED155}" type="sibTrans" cxnId="{98E2398B-E8CE-4341-802C-44F57D1FE6B0}">
      <dgm:prSet/>
      <dgm:spPr/>
      <dgm:t>
        <a:bodyPr/>
        <a:lstStyle/>
        <a:p>
          <a:endParaRPr lang="en-GB"/>
        </a:p>
      </dgm:t>
    </dgm:pt>
    <dgm:pt modelId="{6247EB9D-D07B-47F8-B327-A4C3994789D4}" type="pres">
      <dgm:prSet presAssocID="{D0DFC87B-4B3A-4A78-9171-0BBF4888439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54F50F82-0EC4-4ACF-AF73-9319D9A551A6}" type="pres">
      <dgm:prSet presAssocID="{F22CFCCE-77E9-4EB6-9095-4869FAC8809E}" presName="composite" presStyleCnt="0"/>
      <dgm:spPr/>
    </dgm:pt>
    <dgm:pt modelId="{A69B48AA-DC9F-4331-B5E0-A1AC299C4E69}" type="pres">
      <dgm:prSet presAssocID="{F22CFCCE-77E9-4EB6-9095-4869FAC8809E}" presName="bentUpArrow1" presStyleLbl="alignImgPlace1" presStyleIdx="0" presStyleCnt="6"/>
      <dgm:spPr/>
    </dgm:pt>
    <dgm:pt modelId="{2E97FE84-4927-46A2-8FCE-71F7C7277D65}" type="pres">
      <dgm:prSet presAssocID="{F22CFCCE-77E9-4EB6-9095-4869FAC8809E}" presName="ParentText" presStyleLbl="node1" presStyleIdx="0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D55D16-6471-47A0-9F28-E56F66C3F15B}" type="pres">
      <dgm:prSet presAssocID="{F22CFCCE-77E9-4EB6-9095-4869FAC8809E}" presName="ChildText" presStyleLbl="revTx" presStyleIdx="0" presStyleCnt="7" custScaleX="298862" custLinFactX="29036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2A48E5-6B6F-4679-9B18-FF7811E610AC}" type="pres">
      <dgm:prSet presAssocID="{AD5FE8C4-B744-40D8-8AFD-8FB5BACD0659}" presName="sibTrans" presStyleCnt="0"/>
      <dgm:spPr/>
    </dgm:pt>
    <dgm:pt modelId="{5B405F2B-9404-4E47-B8BE-F998A6B05497}" type="pres">
      <dgm:prSet presAssocID="{917D9AA1-3602-4DD3-AF10-D3945E01CDD6}" presName="composite" presStyleCnt="0"/>
      <dgm:spPr/>
    </dgm:pt>
    <dgm:pt modelId="{1E62A8BB-B1DF-4280-A873-C70AC1305711}" type="pres">
      <dgm:prSet presAssocID="{917D9AA1-3602-4DD3-AF10-D3945E01CDD6}" presName="bentUpArrow1" presStyleLbl="alignImgPlace1" presStyleIdx="1" presStyleCnt="6"/>
      <dgm:spPr/>
    </dgm:pt>
    <dgm:pt modelId="{836C8666-75F1-491A-B80B-34485141244D}" type="pres">
      <dgm:prSet presAssocID="{917D9AA1-3602-4DD3-AF10-D3945E01CDD6}" presName="ParentText" presStyleLbl="node1" presStyleIdx="1" presStyleCnt="7" custLinFactNeighborX="-435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CD9DA7-0FA4-4E8F-90E5-8E68A58B241C}" type="pres">
      <dgm:prSet presAssocID="{917D9AA1-3602-4DD3-AF10-D3945E01CDD6}" presName="ChildText" presStyleLbl="revTx" presStyleIdx="1" presStyleCnt="7" custScaleX="387638" custLinFactX="19925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EA3E11-57FD-4BD4-9172-E29D050D8008}" type="pres">
      <dgm:prSet presAssocID="{58BF7269-262F-4532-A206-9195EBB3842E}" presName="sibTrans" presStyleCnt="0"/>
      <dgm:spPr/>
    </dgm:pt>
    <dgm:pt modelId="{CF91C1CA-1FC7-4484-ABFD-D130FEC6B9C5}" type="pres">
      <dgm:prSet presAssocID="{34285E9B-4F49-4EEB-91A5-B5469634E563}" presName="composite" presStyleCnt="0"/>
      <dgm:spPr/>
    </dgm:pt>
    <dgm:pt modelId="{22CAED92-78E1-4009-A1B1-733D1AEB3E52}" type="pres">
      <dgm:prSet presAssocID="{34285E9B-4F49-4EEB-91A5-B5469634E563}" presName="bentUpArrow1" presStyleLbl="alignImgPlace1" presStyleIdx="2" presStyleCnt="6"/>
      <dgm:spPr/>
    </dgm:pt>
    <dgm:pt modelId="{8CC9F321-9A3E-48F4-8681-4216E6FD0F67}" type="pres">
      <dgm:prSet presAssocID="{34285E9B-4F49-4EEB-91A5-B5469634E563}" presName="ParentText" presStyleLbl="node1" presStyleIdx="2" presStyleCnt="7" custLinFactNeighborX="-344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6E042F-5F07-40C7-B835-369467FB9E5E}" type="pres">
      <dgm:prSet presAssocID="{34285E9B-4F49-4EEB-91A5-B5469634E563}" presName="ChildText" presStyleLbl="revTx" presStyleIdx="2" presStyleCnt="7" custScaleX="386086" custLinFactX="14209" custLinFactNeighborX="100000" custLinFactNeighborY="30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845AF3-4649-4225-90E9-BD8890723431}" type="pres">
      <dgm:prSet presAssocID="{8E5502CF-CB5C-4076-BB3F-912C9B5FA0AF}" presName="sibTrans" presStyleCnt="0"/>
      <dgm:spPr/>
    </dgm:pt>
    <dgm:pt modelId="{90FEC671-A40E-4827-9C9F-02E18AC2C80A}" type="pres">
      <dgm:prSet presAssocID="{5D636BF2-6E13-491C-AF08-1FCFB4A8646B}" presName="composite" presStyleCnt="0"/>
      <dgm:spPr/>
    </dgm:pt>
    <dgm:pt modelId="{0FD2674C-8C82-404C-BD66-658F85B111C4}" type="pres">
      <dgm:prSet presAssocID="{5D636BF2-6E13-491C-AF08-1FCFB4A8646B}" presName="bentUpArrow1" presStyleLbl="alignImgPlace1" presStyleIdx="3" presStyleCnt="6"/>
      <dgm:spPr/>
    </dgm:pt>
    <dgm:pt modelId="{6F834E6D-B961-46EF-B049-FAE13056A759}" type="pres">
      <dgm:prSet presAssocID="{5D636BF2-6E13-491C-AF08-1FCFB4A8646B}" presName="ParentText" presStyleLbl="node1" presStyleIdx="3" presStyleCnt="7" custLinFactNeighborX="-297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BA4123-83D7-4E3C-944D-A029AAD1C9F2}" type="pres">
      <dgm:prSet presAssocID="{5D636BF2-6E13-491C-AF08-1FCFB4A8646B}" presName="ChildText" presStyleLbl="revTx" presStyleIdx="3" presStyleCnt="7" custScaleX="364109" custLinFactX="16294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7014AF-87AF-4EF0-80D4-E5803FA95786}" type="pres">
      <dgm:prSet presAssocID="{6CCBA281-EC3A-4486-82C6-C7AB4B770548}" presName="sibTrans" presStyleCnt="0"/>
      <dgm:spPr/>
    </dgm:pt>
    <dgm:pt modelId="{C9135726-E29A-4E56-9E03-BFF807D74713}" type="pres">
      <dgm:prSet presAssocID="{0D72799E-99D5-44DF-9B35-D9DB9A2B60C0}" presName="composite" presStyleCnt="0"/>
      <dgm:spPr/>
    </dgm:pt>
    <dgm:pt modelId="{95BE4B97-664E-4910-B8A7-C849F5BFB877}" type="pres">
      <dgm:prSet presAssocID="{0D72799E-99D5-44DF-9B35-D9DB9A2B60C0}" presName="bentUpArrow1" presStyleLbl="alignImgPlace1" presStyleIdx="4" presStyleCnt="6"/>
      <dgm:spPr/>
    </dgm:pt>
    <dgm:pt modelId="{E2FD5CC2-6776-4BCB-A609-090DA3E6B46E}" type="pres">
      <dgm:prSet presAssocID="{0D72799E-99D5-44DF-9B35-D9DB9A2B60C0}" presName="ParentText" presStyleLbl="node1" presStyleIdx="4" presStyleCnt="7" custLinFactNeighborX="-3697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2029CE-DC70-426D-A1CC-9C6F3CE8AD8B}" type="pres">
      <dgm:prSet presAssocID="{0D72799E-99D5-44DF-9B35-D9DB9A2B60C0}" presName="ChildText" presStyleLbl="revTx" presStyleIdx="4" presStyleCnt="7" custScaleX="318207" custLinFactNeighborX="79613" custLinFactNeighborY="29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D9FDA5-8F32-4331-BFE7-81754DBFCA31}" type="pres">
      <dgm:prSet presAssocID="{076791F5-D33F-4D1B-A7E2-3ED6A1415992}" presName="sibTrans" presStyleCnt="0"/>
      <dgm:spPr/>
    </dgm:pt>
    <dgm:pt modelId="{35F010F5-3D98-49F6-B336-9F01144B61AB}" type="pres">
      <dgm:prSet presAssocID="{C2B7BAA4-D282-4FA2-AD03-D6580BEA1DE2}" presName="composite" presStyleCnt="0"/>
      <dgm:spPr/>
    </dgm:pt>
    <dgm:pt modelId="{E76A9A7F-D1D7-484C-9A57-BD0F184F1898}" type="pres">
      <dgm:prSet presAssocID="{C2B7BAA4-D282-4FA2-AD03-D6580BEA1DE2}" presName="bentUpArrow1" presStyleLbl="alignImgPlace1" presStyleIdx="5" presStyleCnt="6"/>
      <dgm:spPr/>
    </dgm:pt>
    <dgm:pt modelId="{C19BD786-3FA4-4B52-B42B-15955F95AAEC}" type="pres">
      <dgm:prSet presAssocID="{C2B7BAA4-D282-4FA2-AD03-D6580BEA1DE2}" presName="ParentText" presStyleLbl="node1" presStyleIdx="5" presStyleCnt="7" custLinFactNeighborX="-3380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B2F656-D77F-4981-BD00-ABD2916E4104}" type="pres">
      <dgm:prSet presAssocID="{C2B7BAA4-D282-4FA2-AD03-D6580BEA1DE2}" presName="ChildText" presStyleLbl="revTx" presStyleIdx="5" presStyleCnt="7" custScaleX="327839" custLinFactNeighborX="75701" custLinFactNeighborY="-16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633A49-F0FB-4364-A895-58B320BEA8CA}" type="pres">
      <dgm:prSet presAssocID="{BCF4E618-06AD-4CBF-A5EC-F16A8D1BF2EB}" presName="sibTrans" presStyleCnt="0"/>
      <dgm:spPr/>
    </dgm:pt>
    <dgm:pt modelId="{2EBE3810-8225-48A9-BA34-60701E7340BB}" type="pres">
      <dgm:prSet presAssocID="{88E9538F-3623-408B-B5FB-0B57BA6FF433}" presName="composite" presStyleCnt="0"/>
      <dgm:spPr/>
    </dgm:pt>
    <dgm:pt modelId="{B0527B00-0570-4597-951F-7F82C355520E}" type="pres">
      <dgm:prSet presAssocID="{88E9538F-3623-408B-B5FB-0B57BA6FF433}" presName="ParentText" presStyleLbl="node1" presStyleIdx="6" presStyleCnt="7" custLinFactNeighborX="-3565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8B4BBF-3815-426A-94FE-B0D48CC143DB}" type="pres">
      <dgm:prSet presAssocID="{88E9538F-3623-408B-B5FB-0B57BA6FF433}" presName="FinalChildText" presStyleLbl="revTx" presStyleIdx="6" presStyleCnt="7" custScaleX="155312" custLinFactNeighborX="11082" custLinFactNeighborY="7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7E2A13E-35E2-4402-AF5E-053EDA2A8A5B}" srcId="{D0DFC87B-4B3A-4A78-9171-0BBF48884391}" destId="{F22CFCCE-77E9-4EB6-9095-4869FAC8809E}" srcOrd="0" destOrd="0" parTransId="{33486728-240C-4117-B5F4-88F5649E0FAE}" sibTransId="{AD5FE8C4-B744-40D8-8AFD-8FB5BACD0659}"/>
    <dgm:cxn modelId="{44E2FC88-BD66-4583-A9B3-A30B437CD54A}" srcId="{5D636BF2-6E13-491C-AF08-1FCFB4A8646B}" destId="{36B12A0A-9DD0-4EA4-A1DE-7DEB5D10CD7F}" srcOrd="1" destOrd="0" parTransId="{388DD76A-8AC8-43F1-9D1F-CE38250E8A70}" sibTransId="{D9E31957-C443-4B4B-9E96-6EDBBA1917E9}"/>
    <dgm:cxn modelId="{062CF1A3-77D6-45C7-B13F-5EB2979D21A7}" type="presOf" srcId="{5D636BF2-6E13-491C-AF08-1FCFB4A8646B}" destId="{6F834E6D-B961-46EF-B049-FAE13056A759}" srcOrd="0" destOrd="0" presId="urn:microsoft.com/office/officeart/2005/8/layout/StepDownProcess"/>
    <dgm:cxn modelId="{B1326670-6844-470D-8210-7BEBBEF6EECC}" type="presOf" srcId="{19860093-34A5-44F1-B82B-6D6ED77A313B}" destId="{DBB2F656-D77F-4981-BD00-ABD2916E4104}" srcOrd="0" destOrd="0" presId="urn:microsoft.com/office/officeart/2005/8/layout/StepDownProcess"/>
    <dgm:cxn modelId="{59FC3A1C-DBD9-4ED0-8BA4-FB94A9C7590E}" type="presOf" srcId="{C2B7BAA4-D282-4FA2-AD03-D6580BEA1DE2}" destId="{C19BD786-3FA4-4B52-B42B-15955F95AAEC}" srcOrd="0" destOrd="0" presId="urn:microsoft.com/office/officeart/2005/8/layout/StepDownProcess"/>
    <dgm:cxn modelId="{2FBA926B-2D8A-4BD8-A2D5-ACBBEBFC0E74}" type="presOf" srcId="{F26E946D-4914-499B-9344-25941F66970F}" destId="{B3CD9DA7-0FA4-4E8F-90E5-8E68A58B241C}" srcOrd="0" destOrd="0" presId="urn:microsoft.com/office/officeart/2005/8/layout/StepDownProcess"/>
    <dgm:cxn modelId="{11474383-446C-43AC-93CE-C2EB5C7E2577}" srcId="{917D9AA1-3602-4DD3-AF10-D3945E01CDD6}" destId="{6A3C3337-C6C2-4AB5-AD89-BD17D38734D4}" srcOrd="2" destOrd="0" parTransId="{827359AA-DE82-4C55-BF6B-E9971CFAB429}" sibTransId="{4BD544E9-9544-415B-BF6B-17115C12F048}"/>
    <dgm:cxn modelId="{6DF29544-57ED-468A-A156-0FD4FD9BE563}" srcId="{34285E9B-4F49-4EEB-91A5-B5469634E563}" destId="{033B1376-3773-446D-9620-9C69AE986278}" srcOrd="0" destOrd="0" parTransId="{D646025D-8B12-44A6-9DAC-8863D5D7CFCB}" sibTransId="{A47C3429-7E57-4490-98E2-E4C2E10548E4}"/>
    <dgm:cxn modelId="{5CC014BB-112F-4226-8011-9FD299B86186}" type="presOf" srcId="{A877B6D5-D206-43AF-8328-652F437EA367}" destId="{DBB2F656-D77F-4981-BD00-ABD2916E4104}" srcOrd="0" destOrd="1" presId="urn:microsoft.com/office/officeart/2005/8/layout/StepDownProcess"/>
    <dgm:cxn modelId="{5720C014-AAE2-46BE-A6ED-BB9E8A685E86}" srcId="{D0DFC87B-4B3A-4A78-9171-0BBF48884391}" destId="{0D72799E-99D5-44DF-9B35-D9DB9A2B60C0}" srcOrd="4" destOrd="0" parTransId="{D5CF595B-D823-4B8E-8FAB-C3C39F2089CA}" sibTransId="{076791F5-D33F-4D1B-A7E2-3ED6A1415992}"/>
    <dgm:cxn modelId="{98E2398B-E8CE-4341-802C-44F57D1FE6B0}" srcId="{C2B7BAA4-D282-4FA2-AD03-D6580BEA1DE2}" destId="{A877B6D5-D206-43AF-8328-652F437EA367}" srcOrd="1" destOrd="0" parTransId="{9F998105-528B-4F85-A124-A2A52AD6ACF8}" sibTransId="{19DA780A-ECB0-4320-9D05-4BCA71BED155}"/>
    <dgm:cxn modelId="{8BE5DD68-43A2-436D-BA3D-0F5694F96A6C}" type="presOf" srcId="{84FDCCD2-4450-4C06-A266-01B5E00AC3F0}" destId="{608B4BBF-3815-426A-94FE-B0D48CC143DB}" srcOrd="0" destOrd="0" presId="urn:microsoft.com/office/officeart/2005/8/layout/StepDownProcess"/>
    <dgm:cxn modelId="{79DF1C4E-602E-4BA1-A4AC-34C2AD4DA7C6}" type="presOf" srcId="{F22CFCCE-77E9-4EB6-9095-4869FAC8809E}" destId="{2E97FE84-4927-46A2-8FCE-71F7C7277D65}" srcOrd="0" destOrd="0" presId="urn:microsoft.com/office/officeart/2005/8/layout/StepDownProcess"/>
    <dgm:cxn modelId="{D3B9585B-CC6F-4722-A20F-382600588D43}" srcId="{D0DFC87B-4B3A-4A78-9171-0BBF48884391}" destId="{917D9AA1-3602-4DD3-AF10-D3945E01CDD6}" srcOrd="1" destOrd="0" parTransId="{96A8E2B6-7469-4737-AB8D-9E166236C5BC}" sibTransId="{58BF7269-262F-4532-A206-9195EBB3842E}"/>
    <dgm:cxn modelId="{99990F36-A1D4-4914-94BB-D2CB3003277E}" type="presOf" srcId="{6A3C3337-C6C2-4AB5-AD89-BD17D38734D4}" destId="{B3CD9DA7-0FA4-4E8F-90E5-8E68A58B241C}" srcOrd="0" destOrd="2" presId="urn:microsoft.com/office/officeart/2005/8/layout/StepDownProcess"/>
    <dgm:cxn modelId="{CF8BFFCE-5ED1-44AC-9BDD-7AC3D3AADD33}" srcId="{5D636BF2-6E13-491C-AF08-1FCFB4A8646B}" destId="{B5367824-DDAA-4386-A80E-FF5B41480D5B}" srcOrd="0" destOrd="0" parTransId="{FE1508E2-F20E-4381-9BC6-79C163254CB0}" sibTransId="{FEA5E6B0-24C7-4FE3-8C6B-AC3D19F51B5C}"/>
    <dgm:cxn modelId="{A47C44C8-7876-4B78-AECC-8E1A984A2C19}" type="presOf" srcId="{B5367824-DDAA-4386-A80E-FF5B41480D5B}" destId="{0FBA4123-83D7-4E3C-944D-A029AAD1C9F2}" srcOrd="0" destOrd="0" presId="urn:microsoft.com/office/officeart/2005/8/layout/StepDownProcess"/>
    <dgm:cxn modelId="{0E9504F6-FCEA-4D52-9027-44143854153F}" srcId="{F22CFCCE-77E9-4EB6-9095-4869FAC8809E}" destId="{452E55AD-952A-4781-B59F-004C3202F959}" srcOrd="0" destOrd="0" parTransId="{DDCC462D-9DF3-404B-B5B0-D0E4F4AF8A8F}" sibTransId="{A80429BF-8FCD-414C-9279-B4E725D41BF3}"/>
    <dgm:cxn modelId="{9CE25CB5-404E-48BE-AE80-A818848E6116}" srcId="{5D636BF2-6E13-491C-AF08-1FCFB4A8646B}" destId="{2C3050E8-0924-485A-BFCC-710A243CEB93}" srcOrd="2" destOrd="0" parTransId="{4224E12A-5A39-48FE-AD6F-9017EE0096D1}" sibTransId="{1772DAAC-BABC-4E43-BC3E-B934A539E42C}"/>
    <dgm:cxn modelId="{3394E46F-54B9-4468-9264-4D2D624AE82D}" type="presOf" srcId="{8075C0AD-6AC4-4B6C-B4F7-5B3AC7AFD944}" destId="{ADD55D16-6471-47A0-9F28-E56F66C3F15B}" srcOrd="0" destOrd="1" presId="urn:microsoft.com/office/officeart/2005/8/layout/StepDownProcess"/>
    <dgm:cxn modelId="{44B93660-814F-4AF7-B828-061E15D1720F}" type="presOf" srcId="{0D72799E-99D5-44DF-9B35-D9DB9A2B60C0}" destId="{E2FD5CC2-6776-4BCB-A609-090DA3E6B46E}" srcOrd="0" destOrd="0" presId="urn:microsoft.com/office/officeart/2005/8/layout/StepDownProcess"/>
    <dgm:cxn modelId="{1D8FC8F6-F1AB-4B3C-A888-B6DC7F02BEFE}" type="presOf" srcId="{F36DE5FD-68A5-402D-9622-A06AC9D11DEC}" destId="{FE2029CE-DC70-426D-A1CC-9C6F3CE8AD8B}" srcOrd="0" destOrd="0" presId="urn:microsoft.com/office/officeart/2005/8/layout/StepDownProcess"/>
    <dgm:cxn modelId="{4E01BDB9-145E-4172-BA2F-0CABC5A5902D}" srcId="{917D9AA1-3602-4DD3-AF10-D3945E01CDD6}" destId="{05AB547B-9539-4F5F-838F-8182EBAB8EA3}" srcOrd="1" destOrd="0" parTransId="{1F514486-595A-4F48-A471-E3271B3A0B25}" sibTransId="{524F7CCA-AE39-4AF2-A73C-04AB22142620}"/>
    <dgm:cxn modelId="{5553C460-22A7-4D4C-82C7-BBA114F24DD2}" srcId="{0D72799E-99D5-44DF-9B35-D9DB9A2B60C0}" destId="{FE042388-5AD3-4A8C-8BFA-5449999607F0}" srcOrd="1" destOrd="0" parTransId="{739EFF70-6343-4BE4-827B-DB33CBFD2D05}" sibTransId="{3283856B-451F-4777-9233-BBF55FD9E620}"/>
    <dgm:cxn modelId="{27855027-02E3-4077-A0BD-791587E7C9C0}" srcId="{0D72799E-99D5-44DF-9B35-D9DB9A2B60C0}" destId="{F36DE5FD-68A5-402D-9622-A06AC9D11DEC}" srcOrd="0" destOrd="0" parTransId="{8F424F0D-F5E5-42BA-BC51-3B67EE8B2730}" sibTransId="{F6D331C8-A2F0-45C5-9B1C-D5B494D637F5}"/>
    <dgm:cxn modelId="{08B8C5DE-A634-47A1-B28B-90255CCB1462}" type="presOf" srcId="{36B12A0A-9DD0-4EA4-A1DE-7DEB5D10CD7F}" destId="{0FBA4123-83D7-4E3C-944D-A029AAD1C9F2}" srcOrd="0" destOrd="1" presId="urn:microsoft.com/office/officeart/2005/8/layout/StepDownProcess"/>
    <dgm:cxn modelId="{9446E193-AE40-401D-8731-4FE75B3533BA}" type="presOf" srcId="{FE042388-5AD3-4A8C-8BFA-5449999607F0}" destId="{FE2029CE-DC70-426D-A1CC-9C6F3CE8AD8B}" srcOrd="0" destOrd="1" presId="urn:microsoft.com/office/officeart/2005/8/layout/StepDownProcess"/>
    <dgm:cxn modelId="{ACA6E0D3-A155-4AB2-B102-F91DFAA6E41D}" srcId="{D0DFC87B-4B3A-4A78-9171-0BBF48884391}" destId="{34285E9B-4F49-4EEB-91A5-B5469634E563}" srcOrd="2" destOrd="0" parTransId="{B4D54B2C-700F-4C1B-9478-89B48F109572}" sibTransId="{8E5502CF-CB5C-4076-BB3F-912C9B5FA0AF}"/>
    <dgm:cxn modelId="{958922DE-1DCF-4735-A1B6-08FCE93C97E2}" srcId="{D0DFC87B-4B3A-4A78-9171-0BBF48884391}" destId="{C2B7BAA4-D282-4FA2-AD03-D6580BEA1DE2}" srcOrd="5" destOrd="0" parTransId="{61F61DEB-060E-4464-A7B9-3254EDB5856E}" sibTransId="{BCF4E618-06AD-4CBF-A5EC-F16A8D1BF2EB}"/>
    <dgm:cxn modelId="{8111551D-AC32-480A-8309-8800B1834419}" srcId="{F22CFCCE-77E9-4EB6-9095-4869FAC8809E}" destId="{8075C0AD-6AC4-4B6C-B4F7-5B3AC7AFD944}" srcOrd="1" destOrd="0" parTransId="{2A78B224-F956-45EF-B0DC-BA4AA2435131}" sibTransId="{EEEB618E-D44B-4D40-931A-7333EFDC76FE}"/>
    <dgm:cxn modelId="{5C4546E1-B9EB-429C-ACB5-BBDE98319B1F}" srcId="{D0DFC87B-4B3A-4A78-9171-0BBF48884391}" destId="{5D636BF2-6E13-491C-AF08-1FCFB4A8646B}" srcOrd="3" destOrd="0" parTransId="{4809F753-71E2-41A2-B093-19339FB525AE}" sibTransId="{6CCBA281-EC3A-4486-82C6-C7AB4B770548}"/>
    <dgm:cxn modelId="{50ABAB6A-06F5-4DFF-BCDA-DC28ECC685AB}" type="presOf" srcId="{88E9538F-3623-408B-B5FB-0B57BA6FF433}" destId="{B0527B00-0570-4597-951F-7F82C355520E}" srcOrd="0" destOrd="0" presId="urn:microsoft.com/office/officeart/2005/8/layout/StepDownProcess"/>
    <dgm:cxn modelId="{581F4378-D64C-473F-BDE7-4D9558C4B332}" srcId="{C2B7BAA4-D282-4FA2-AD03-D6580BEA1DE2}" destId="{19860093-34A5-44F1-B82B-6D6ED77A313B}" srcOrd="0" destOrd="0" parTransId="{0691D92F-8F53-48E9-8156-633BCBAD85B4}" sibTransId="{8879FB99-779F-4065-955B-4616A2E844BC}"/>
    <dgm:cxn modelId="{C77DA330-8F4C-43CE-A805-47D764E75648}" srcId="{D0DFC87B-4B3A-4A78-9171-0BBF48884391}" destId="{88E9538F-3623-408B-B5FB-0B57BA6FF433}" srcOrd="6" destOrd="0" parTransId="{805C11BC-9296-4D22-BA7A-0EC637C82586}" sibTransId="{9E60508A-CBE4-4FB1-9F82-E12B57BB3563}"/>
    <dgm:cxn modelId="{E2C0A0EA-B70B-4755-A77A-BA45D2ACD113}" srcId="{917D9AA1-3602-4DD3-AF10-D3945E01CDD6}" destId="{F26E946D-4914-499B-9344-25941F66970F}" srcOrd="0" destOrd="0" parTransId="{4C4A426D-D2F7-4D80-BF3F-280F80928660}" sibTransId="{87A84798-DB57-4B88-BE02-263B9B007822}"/>
    <dgm:cxn modelId="{3DB22790-875F-4E9A-B75E-E61926FC6EA2}" type="presOf" srcId="{917D9AA1-3602-4DD3-AF10-D3945E01CDD6}" destId="{836C8666-75F1-491A-B80B-34485141244D}" srcOrd="0" destOrd="0" presId="urn:microsoft.com/office/officeart/2005/8/layout/StepDownProcess"/>
    <dgm:cxn modelId="{8DBB2392-9BDC-437C-8354-C1F76BE1439B}" type="presOf" srcId="{033B1376-3773-446D-9620-9C69AE986278}" destId="{EA6E042F-5F07-40C7-B835-369467FB9E5E}" srcOrd="0" destOrd="0" presId="urn:microsoft.com/office/officeart/2005/8/layout/StepDownProcess"/>
    <dgm:cxn modelId="{0A66572F-2786-4AD4-9DFF-03062A91E316}" type="presOf" srcId="{452E55AD-952A-4781-B59F-004C3202F959}" destId="{ADD55D16-6471-47A0-9F28-E56F66C3F15B}" srcOrd="0" destOrd="0" presId="urn:microsoft.com/office/officeart/2005/8/layout/StepDownProcess"/>
    <dgm:cxn modelId="{231AF6F5-8E41-41B5-98A4-4ADF39FE5B10}" type="presOf" srcId="{2C3050E8-0924-485A-BFCC-710A243CEB93}" destId="{0FBA4123-83D7-4E3C-944D-A029AAD1C9F2}" srcOrd="0" destOrd="2" presId="urn:microsoft.com/office/officeart/2005/8/layout/StepDownProcess"/>
    <dgm:cxn modelId="{8A2701E5-67F2-4061-A0F6-5FA42CDE912A}" type="presOf" srcId="{05AB547B-9539-4F5F-838F-8182EBAB8EA3}" destId="{B3CD9DA7-0FA4-4E8F-90E5-8E68A58B241C}" srcOrd="0" destOrd="1" presId="urn:microsoft.com/office/officeart/2005/8/layout/StepDownProcess"/>
    <dgm:cxn modelId="{2755B8AA-3ED9-49B5-9ECD-8616B46C3DE8}" srcId="{88E9538F-3623-408B-B5FB-0B57BA6FF433}" destId="{84FDCCD2-4450-4C06-A266-01B5E00AC3F0}" srcOrd="0" destOrd="0" parTransId="{AD4F224D-F215-4CCB-8FA5-BD7965CF4255}" sibTransId="{00B8D094-CA17-4CE4-9110-F0F1CFCB3CE9}"/>
    <dgm:cxn modelId="{D307807D-9A33-4656-9F5B-C410DFA86B41}" type="presOf" srcId="{D0DFC87B-4B3A-4A78-9171-0BBF48884391}" destId="{6247EB9D-D07B-47F8-B327-A4C3994789D4}" srcOrd="0" destOrd="0" presId="urn:microsoft.com/office/officeart/2005/8/layout/StepDownProcess"/>
    <dgm:cxn modelId="{0EAADD24-309D-4A87-84D9-A4F6111414C8}" type="presOf" srcId="{34285E9B-4F49-4EEB-91A5-B5469634E563}" destId="{8CC9F321-9A3E-48F4-8681-4216E6FD0F67}" srcOrd="0" destOrd="0" presId="urn:microsoft.com/office/officeart/2005/8/layout/StepDownProcess"/>
    <dgm:cxn modelId="{16B8BADB-B59D-42FB-996A-6A14A2CE8441}" type="presParOf" srcId="{6247EB9D-D07B-47F8-B327-A4C3994789D4}" destId="{54F50F82-0EC4-4ACF-AF73-9319D9A551A6}" srcOrd="0" destOrd="0" presId="urn:microsoft.com/office/officeart/2005/8/layout/StepDownProcess"/>
    <dgm:cxn modelId="{96FD1F0E-002C-444F-8177-6D853724B4ED}" type="presParOf" srcId="{54F50F82-0EC4-4ACF-AF73-9319D9A551A6}" destId="{A69B48AA-DC9F-4331-B5E0-A1AC299C4E69}" srcOrd="0" destOrd="0" presId="urn:microsoft.com/office/officeart/2005/8/layout/StepDownProcess"/>
    <dgm:cxn modelId="{69B21DD8-68F7-41BB-B3C1-C347FEF26FD6}" type="presParOf" srcId="{54F50F82-0EC4-4ACF-AF73-9319D9A551A6}" destId="{2E97FE84-4927-46A2-8FCE-71F7C7277D65}" srcOrd="1" destOrd="0" presId="urn:microsoft.com/office/officeart/2005/8/layout/StepDownProcess"/>
    <dgm:cxn modelId="{36CE4D42-F5CC-4A04-A48B-68CBB7FF7DDD}" type="presParOf" srcId="{54F50F82-0EC4-4ACF-AF73-9319D9A551A6}" destId="{ADD55D16-6471-47A0-9F28-E56F66C3F15B}" srcOrd="2" destOrd="0" presId="urn:microsoft.com/office/officeart/2005/8/layout/StepDownProcess"/>
    <dgm:cxn modelId="{F1929BB7-B76C-44DE-AB3A-2B25FCE30CFA}" type="presParOf" srcId="{6247EB9D-D07B-47F8-B327-A4C3994789D4}" destId="{E52A48E5-6B6F-4679-9B18-FF7811E610AC}" srcOrd="1" destOrd="0" presId="urn:microsoft.com/office/officeart/2005/8/layout/StepDownProcess"/>
    <dgm:cxn modelId="{16596CBF-09CC-4F28-8A9C-AB447C9386A1}" type="presParOf" srcId="{6247EB9D-D07B-47F8-B327-A4C3994789D4}" destId="{5B405F2B-9404-4E47-B8BE-F998A6B05497}" srcOrd="2" destOrd="0" presId="urn:microsoft.com/office/officeart/2005/8/layout/StepDownProcess"/>
    <dgm:cxn modelId="{6F4F82E3-9E2A-448B-8053-B438D049884E}" type="presParOf" srcId="{5B405F2B-9404-4E47-B8BE-F998A6B05497}" destId="{1E62A8BB-B1DF-4280-A873-C70AC1305711}" srcOrd="0" destOrd="0" presId="urn:microsoft.com/office/officeart/2005/8/layout/StepDownProcess"/>
    <dgm:cxn modelId="{B735134E-E164-4D78-97D5-6AA09DDC2379}" type="presParOf" srcId="{5B405F2B-9404-4E47-B8BE-F998A6B05497}" destId="{836C8666-75F1-491A-B80B-34485141244D}" srcOrd="1" destOrd="0" presId="urn:microsoft.com/office/officeart/2005/8/layout/StepDownProcess"/>
    <dgm:cxn modelId="{0D3DF84C-6E3E-47F6-B4B5-DF726C39F6DC}" type="presParOf" srcId="{5B405F2B-9404-4E47-B8BE-F998A6B05497}" destId="{B3CD9DA7-0FA4-4E8F-90E5-8E68A58B241C}" srcOrd="2" destOrd="0" presId="urn:microsoft.com/office/officeart/2005/8/layout/StepDownProcess"/>
    <dgm:cxn modelId="{8C9F836E-1051-424D-B7A8-5DF96D9F65B5}" type="presParOf" srcId="{6247EB9D-D07B-47F8-B327-A4C3994789D4}" destId="{11EA3E11-57FD-4BD4-9172-E29D050D8008}" srcOrd="3" destOrd="0" presId="urn:microsoft.com/office/officeart/2005/8/layout/StepDownProcess"/>
    <dgm:cxn modelId="{918D7E57-AF39-4088-8BF6-A8CD2ACEBD99}" type="presParOf" srcId="{6247EB9D-D07B-47F8-B327-A4C3994789D4}" destId="{CF91C1CA-1FC7-4484-ABFD-D130FEC6B9C5}" srcOrd="4" destOrd="0" presId="urn:microsoft.com/office/officeart/2005/8/layout/StepDownProcess"/>
    <dgm:cxn modelId="{1A4C4297-1750-4A0A-A6D4-8C06A18B25D0}" type="presParOf" srcId="{CF91C1CA-1FC7-4484-ABFD-D130FEC6B9C5}" destId="{22CAED92-78E1-4009-A1B1-733D1AEB3E52}" srcOrd="0" destOrd="0" presId="urn:microsoft.com/office/officeart/2005/8/layout/StepDownProcess"/>
    <dgm:cxn modelId="{CC181DCF-2D6D-4B1C-8F29-14DE2A450501}" type="presParOf" srcId="{CF91C1CA-1FC7-4484-ABFD-D130FEC6B9C5}" destId="{8CC9F321-9A3E-48F4-8681-4216E6FD0F67}" srcOrd="1" destOrd="0" presId="urn:microsoft.com/office/officeart/2005/8/layout/StepDownProcess"/>
    <dgm:cxn modelId="{E974C0C7-719D-412C-8CFE-F24948CD85BF}" type="presParOf" srcId="{CF91C1CA-1FC7-4484-ABFD-D130FEC6B9C5}" destId="{EA6E042F-5F07-40C7-B835-369467FB9E5E}" srcOrd="2" destOrd="0" presId="urn:microsoft.com/office/officeart/2005/8/layout/StepDownProcess"/>
    <dgm:cxn modelId="{552CDAB3-2099-4DD7-AC8C-964CD4350956}" type="presParOf" srcId="{6247EB9D-D07B-47F8-B327-A4C3994789D4}" destId="{2A845AF3-4649-4225-90E9-BD8890723431}" srcOrd="5" destOrd="0" presId="urn:microsoft.com/office/officeart/2005/8/layout/StepDownProcess"/>
    <dgm:cxn modelId="{8E0E10C0-A5E6-4CCF-8CDB-C74D134A347F}" type="presParOf" srcId="{6247EB9D-D07B-47F8-B327-A4C3994789D4}" destId="{90FEC671-A40E-4827-9C9F-02E18AC2C80A}" srcOrd="6" destOrd="0" presId="urn:microsoft.com/office/officeart/2005/8/layout/StepDownProcess"/>
    <dgm:cxn modelId="{75A426E3-9F03-4D96-95AB-13C57C1E8D05}" type="presParOf" srcId="{90FEC671-A40E-4827-9C9F-02E18AC2C80A}" destId="{0FD2674C-8C82-404C-BD66-658F85B111C4}" srcOrd="0" destOrd="0" presId="urn:microsoft.com/office/officeart/2005/8/layout/StepDownProcess"/>
    <dgm:cxn modelId="{9958F411-85EB-41AC-82E8-C1CA58BD0584}" type="presParOf" srcId="{90FEC671-A40E-4827-9C9F-02E18AC2C80A}" destId="{6F834E6D-B961-46EF-B049-FAE13056A759}" srcOrd="1" destOrd="0" presId="urn:microsoft.com/office/officeart/2005/8/layout/StepDownProcess"/>
    <dgm:cxn modelId="{650B3D8B-6133-478E-806C-B71BE3A5CB59}" type="presParOf" srcId="{90FEC671-A40E-4827-9C9F-02E18AC2C80A}" destId="{0FBA4123-83D7-4E3C-944D-A029AAD1C9F2}" srcOrd="2" destOrd="0" presId="urn:microsoft.com/office/officeart/2005/8/layout/StepDownProcess"/>
    <dgm:cxn modelId="{5238FC41-BCFE-4DCD-9438-6F780098C77E}" type="presParOf" srcId="{6247EB9D-D07B-47F8-B327-A4C3994789D4}" destId="{287014AF-87AF-4EF0-80D4-E5803FA95786}" srcOrd="7" destOrd="0" presId="urn:microsoft.com/office/officeart/2005/8/layout/StepDownProcess"/>
    <dgm:cxn modelId="{CCF8CD1E-C378-49F8-B01D-86C7A532F543}" type="presParOf" srcId="{6247EB9D-D07B-47F8-B327-A4C3994789D4}" destId="{C9135726-E29A-4E56-9E03-BFF807D74713}" srcOrd="8" destOrd="0" presId="urn:microsoft.com/office/officeart/2005/8/layout/StepDownProcess"/>
    <dgm:cxn modelId="{7C8398D7-8CD2-4717-9927-8C9C945E42E7}" type="presParOf" srcId="{C9135726-E29A-4E56-9E03-BFF807D74713}" destId="{95BE4B97-664E-4910-B8A7-C849F5BFB877}" srcOrd="0" destOrd="0" presId="urn:microsoft.com/office/officeart/2005/8/layout/StepDownProcess"/>
    <dgm:cxn modelId="{D35A3FD0-29B4-42E6-BA13-E493B4DECA41}" type="presParOf" srcId="{C9135726-E29A-4E56-9E03-BFF807D74713}" destId="{E2FD5CC2-6776-4BCB-A609-090DA3E6B46E}" srcOrd="1" destOrd="0" presId="urn:microsoft.com/office/officeart/2005/8/layout/StepDownProcess"/>
    <dgm:cxn modelId="{C97111CD-30D3-4CCE-AA2B-B8311F2A6421}" type="presParOf" srcId="{C9135726-E29A-4E56-9E03-BFF807D74713}" destId="{FE2029CE-DC70-426D-A1CC-9C6F3CE8AD8B}" srcOrd="2" destOrd="0" presId="urn:microsoft.com/office/officeart/2005/8/layout/StepDownProcess"/>
    <dgm:cxn modelId="{7AF8E8AE-5EC2-46A0-BBFC-94113412C462}" type="presParOf" srcId="{6247EB9D-D07B-47F8-B327-A4C3994789D4}" destId="{15D9FDA5-8F32-4331-BFE7-81754DBFCA31}" srcOrd="9" destOrd="0" presId="urn:microsoft.com/office/officeart/2005/8/layout/StepDownProcess"/>
    <dgm:cxn modelId="{EB855C13-38C2-4790-BE62-1AA22D95B124}" type="presParOf" srcId="{6247EB9D-D07B-47F8-B327-A4C3994789D4}" destId="{35F010F5-3D98-49F6-B336-9F01144B61AB}" srcOrd="10" destOrd="0" presId="urn:microsoft.com/office/officeart/2005/8/layout/StepDownProcess"/>
    <dgm:cxn modelId="{24EACE09-9F6F-4479-824B-70524E779F7E}" type="presParOf" srcId="{35F010F5-3D98-49F6-B336-9F01144B61AB}" destId="{E76A9A7F-D1D7-484C-9A57-BD0F184F1898}" srcOrd="0" destOrd="0" presId="urn:microsoft.com/office/officeart/2005/8/layout/StepDownProcess"/>
    <dgm:cxn modelId="{28A872D9-C1B8-4E31-98A2-AF555EF2CB18}" type="presParOf" srcId="{35F010F5-3D98-49F6-B336-9F01144B61AB}" destId="{C19BD786-3FA4-4B52-B42B-15955F95AAEC}" srcOrd="1" destOrd="0" presId="urn:microsoft.com/office/officeart/2005/8/layout/StepDownProcess"/>
    <dgm:cxn modelId="{9912878A-0158-4077-89F6-EF287D2BC025}" type="presParOf" srcId="{35F010F5-3D98-49F6-B336-9F01144B61AB}" destId="{DBB2F656-D77F-4981-BD00-ABD2916E4104}" srcOrd="2" destOrd="0" presId="urn:microsoft.com/office/officeart/2005/8/layout/StepDownProcess"/>
    <dgm:cxn modelId="{628A277C-791A-40B0-9966-20F3962C1274}" type="presParOf" srcId="{6247EB9D-D07B-47F8-B327-A4C3994789D4}" destId="{B2633A49-F0FB-4364-A895-58B320BEA8CA}" srcOrd="11" destOrd="0" presId="urn:microsoft.com/office/officeart/2005/8/layout/StepDownProcess"/>
    <dgm:cxn modelId="{80546778-7F5D-44D1-892E-FC2749CF09C6}" type="presParOf" srcId="{6247EB9D-D07B-47F8-B327-A4C3994789D4}" destId="{2EBE3810-8225-48A9-BA34-60701E7340BB}" srcOrd="12" destOrd="0" presId="urn:microsoft.com/office/officeart/2005/8/layout/StepDownProcess"/>
    <dgm:cxn modelId="{073CFBB6-B74F-42A7-806E-6D4C71C659C0}" type="presParOf" srcId="{2EBE3810-8225-48A9-BA34-60701E7340BB}" destId="{B0527B00-0570-4597-951F-7F82C355520E}" srcOrd="0" destOrd="0" presId="urn:microsoft.com/office/officeart/2005/8/layout/StepDownProcess"/>
    <dgm:cxn modelId="{9C749F90-C5AB-4955-9683-36D15407FD5B}" type="presParOf" srcId="{2EBE3810-8225-48A9-BA34-60701E7340BB}" destId="{608B4BBF-3815-426A-94FE-B0D48CC143D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B48AA-DC9F-4331-B5E0-A1AC299C4E69}">
      <dsp:nvSpPr>
        <dsp:cNvPr id="0" name=""/>
        <dsp:cNvSpPr/>
      </dsp:nvSpPr>
      <dsp:spPr>
        <a:xfrm rot="5400000">
          <a:off x="145314" y="690756"/>
          <a:ext cx="542462" cy="6175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97FE84-4927-46A2-8FCE-71F7C7277D65}">
      <dsp:nvSpPr>
        <dsp:cNvPr id="0" name=""/>
        <dsp:cNvSpPr/>
      </dsp:nvSpPr>
      <dsp:spPr>
        <a:xfrm>
          <a:off x="1594" y="89426"/>
          <a:ext cx="913187" cy="639201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Prevention</a:t>
          </a:r>
          <a:endParaRPr lang="en-GB" sz="1200" kern="1200" dirty="0"/>
        </a:p>
      </dsp:txBody>
      <dsp:txXfrm>
        <a:off x="32803" y="120635"/>
        <a:ext cx="850769" cy="576783"/>
      </dsp:txXfrm>
    </dsp:sp>
    <dsp:sp modelId="{ADD55D16-6471-47A0-9F28-E56F66C3F15B}">
      <dsp:nvSpPr>
        <dsp:cNvPr id="0" name=""/>
        <dsp:cNvSpPr/>
      </dsp:nvSpPr>
      <dsp:spPr>
        <a:xfrm>
          <a:off x="1111408" y="150388"/>
          <a:ext cx="1984937" cy="51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Demonstrator Site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Retail Premises</a:t>
          </a:r>
          <a:endParaRPr lang="en-GB" sz="1400" kern="1200" dirty="0"/>
        </a:p>
      </dsp:txBody>
      <dsp:txXfrm>
        <a:off x="1111408" y="150388"/>
        <a:ext cx="1984937" cy="516630"/>
      </dsp:txXfrm>
    </dsp:sp>
    <dsp:sp modelId="{1E62A8BB-B1DF-4280-A873-C70AC1305711}">
      <dsp:nvSpPr>
        <dsp:cNvPr id="0" name=""/>
        <dsp:cNvSpPr/>
      </dsp:nvSpPr>
      <dsp:spPr>
        <a:xfrm rot="5400000">
          <a:off x="1261437" y="1408790"/>
          <a:ext cx="542462" cy="6175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C8666-75F1-491A-B80B-34485141244D}">
      <dsp:nvSpPr>
        <dsp:cNvPr id="0" name=""/>
        <dsp:cNvSpPr/>
      </dsp:nvSpPr>
      <dsp:spPr>
        <a:xfrm>
          <a:off x="720080" y="807460"/>
          <a:ext cx="913187" cy="639201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First Responder</a:t>
          </a:r>
          <a:endParaRPr lang="en-GB" sz="1200" kern="1200" dirty="0"/>
        </a:p>
      </dsp:txBody>
      <dsp:txXfrm>
        <a:off x="751289" y="838669"/>
        <a:ext cx="850769" cy="576783"/>
      </dsp:txXfrm>
    </dsp:sp>
    <dsp:sp modelId="{B3CD9DA7-0FA4-4E8F-90E5-8E68A58B241C}">
      <dsp:nvSpPr>
        <dsp:cNvPr id="0" name=""/>
        <dsp:cNvSpPr/>
      </dsp:nvSpPr>
      <dsp:spPr>
        <a:xfrm>
          <a:off x="1872209" y="868422"/>
          <a:ext cx="2574557" cy="51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FPOS Training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Vital Signs Checks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Lifting Service</a:t>
          </a:r>
          <a:endParaRPr lang="en-GB" sz="1400" kern="1200" dirty="0"/>
        </a:p>
      </dsp:txBody>
      <dsp:txXfrm>
        <a:off x="1872209" y="868422"/>
        <a:ext cx="2574557" cy="516630"/>
      </dsp:txXfrm>
    </dsp:sp>
    <dsp:sp modelId="{22CAED92-78E1-4009-A1B1-733D1AEB3E52}">
      <dsp:nvSpPr>
        <dsp:cNvPr id="0" name=""/>
        <dsp:cNvSpPr/>
      </dsp:nvSpPr>
      <dsp:spPr>
        <a:xfrm rot="5400000">
          <a:off x="2330398" y="2126825"/>
          <a:ext cx="542462" cy="6175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9F321-9A3E-48F4-8681-4216E6FD0F67}">
      <dsp:nvSpPr>
        <dsp:cNvPr id="0" name=""/>
        <dsp:cNvSpPr/>
      </dsp:nvSpPr>
      <dsp:spPr>
        <a:xfrm>
          <a:off x="1872204" y="1525494"/>
          <a:ext cx="913187" cy="639201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A&amp;E</a:t>
          </a:r>
          <a:endParaRPr lang="en-GB" sz="1200" kern="1200" dirty="0"/>
        </a:p>
      </dsp:txBody>
      <dsp:txXfrm>
        <a:off x="1903413" y="1556703"/>
        <a:ext cx="850769" cy="576783"/>
      </dsp:txXfrm>
    </dsp:sp>
    <dsp:sp modelId="{EA6E042F-5F07-40C7-B835-369467FB9E5E}">
      <dsp:nvSpPr>
        <dsp:cNvPr id="0" name=""/>
        <dsp:cNvSpPr/>
      </dsp:nvSpPr>
      <dsp:spPr>
        <a:xfrm>
          <a:off x="2908360" y="1602234"/>
          <a:ext cx="2564249" cy="51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 </a:t>
          </a:r>
          <a:r>
            <a:rPr lang="en-GB" sz="1400" kern="1200" dirty="0" smtClean="0"/>
            <a:t>Social Worker access to Technology</a:t>
          </a:r>
          <a:endParaRPr lang="en-GB" sz="1400" kern="1200" dirty="0"/>
        </a:p>
      </dsp:txBody>
      <dsp:txXfrm>
        <a:off x="2908360" y="1602234"/>
        <a:ext cx="2564249" cy="516630"/>
      </dsp:txXfrm>
    </dsp:sp>
    <dsp:sp modelId="{0FD2674C-8C82-404C-BD66-658F85B111C4}">
      <dsp:nvSpPr>
        <dsp:cNvPr id="0" name=""/>
        <dsp:cNvSpPr/>
      </dsp:nvSpPr>
      <dsp:spPr>
        <a:xfrm rot="5400000">
          <a:off x="3367658" y="2844859"/>
          <a:ext cx="542462" cy="6175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834E6D-B961-46EF-B049-FAE13056A759}">
      <dsp:nvSpPr>
        <dsp:cNvPr id="0" name=""/>
        <dsp:cNvSpPr/>
      </dsp:nvSpPr>
      <dsp:spPr>
        <a:xfrm>
          <a:off x="2952329" y="2243528"/>
          <a:ext cx="913187" cy="639201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Wards</a:t>
          </a:r>
          <a:endParaRPr lang="en-GB" sz="1200" kern="1200" dirty="0"/>
        </a:p>
      </dsp:txBody>
      <dsp:txXfrm>
        <a:off x="2983538" y="2274737"/>
        <a:ext cx="850769" cy="576783"/>
      </dsp:txXfrm>
    </dsp:sp>
    <dsp:sp modelId="{0FBA4123-83D7-4E3C-944D-A029AAD1C9F2}">
      <dsp:nvSpPr>
        <dsp:cNvPr id="0" name=""/>
        <dsp:cNvSpPr/>
      </dsp:nvSpPr>
      <dsp:spPr>
        <a:xfrm>
          <a:off x="4032450" y="2304491"/>
          <a:ext cx="2418285" cy="51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Pill Dispenser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Falls Detector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Wandering Alert</a:t>
          </a:r>
          <a:endParaRPr lang="en-GB" sz="1400" kern="1200" dirty="0"/>
        </a:p>
      </dsp:txBody>
      <dsp:txXfrm>
        <a:off x="4032450" y="2304491"/>
        <a:ext cx="2418285" cy="516630"/>
      </dsp:txXfrm>
    </dsp:sp>
    <dsp:sp modelId="{95BE4B97-664E-4910-B8A7-C849F5BFB877}">
      <dsp:nvSpPr>
        <dsp:cNvPr id="0" name=""/>
        <dsp:cNvSpPr/>
      </dsp:nvSpPr>
      <dsp:spPr>
        <a:xfrm rot="5400000">
          <a:off x="4441773" y="3562893"/>
          <a:ext cx="542462" cy="6175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D5CC2-6776-4BCB-A609-090DA3E6B46E}">
      <dsp:nvSpPr>
        <dsp:cNvPr id="0" name=""/>
        <dsp:cNvSpPr/>
      </dsp:nvSpPr>
      <dsp:spPr>
        <a:xfrm>
          <a:off x="3960439" y="2961562"/>
          <a:ext cx="913187" cy="639201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Discharge</a:t>
          </a:r>
          <a:endParaRPr lang="en-GB" sz="1200" kern="1200" dirty="0"/>
        </a:p>
      </dsp:txBody>
      <dsp:txXfrm>
        <a:off x="3991648" y="2992771"/>
        <a:ext cx="850769" cy="576783"/>
      </dsp:txXfrm>
    </dsp:sp>
    <dsp:sp modelId="{FE2029CE-DC70-426D-A1CC-9C6F3CE8AD8B}">
      <dsp:nvSpPr>
        <dsp:cNvPr id="0" name=""/>
        <dsp:cNvSpPr/>
      </dsp:nvSpPr>
      <dsp:spPr>
        <a:xfrm>
          <a:off x="5015375" y="3037926"/>
          <a:ext cx="2113420" cy="51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 Embed into home routine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 Carers and Family</a:t>
          </a:r>
          <a:endParaRPr lang="en-GB" sz="1400" kern="1200" dirty="0"/>
        </a:p>
      </dsp:txBody>
      <dsp:txXfrm>
        <a:off x="5015375" y="3037926"/>
        <a:ext cx="2113420" cy="516630"/>
      </dsp:txXfrm>
    </dsp:sp>
    <dsp:sp modelId="{E76A9A7F-D1D7-484C-9A57-BD0F184F1898}">
      <dsp:nvSpPr>
        <dsp:cNvPr id="0" name=""/>
        <dsp:cNvSpPr/>
      </dsp:nvSpPr>
      <dsp:spPr>
        <a:xfrm rot="5400000">
          <a:off x="5515887" y="4280927"/>
          <a:ext cx="542462" cy="6175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9BD786-3FA4-4B52-B42B-15955F95AAEC}">
      <dsp:nvSpPr>
        <dsp:cNvPr id="0" name=""/>
        <dsp:cNvSpPr/>
      </dsp:nvSpPr>
      <dsp:spPr>
        <a:xfrm>
          <a:off x="5063474" y="3679597"/>
          <a:ext cx="913187" cy="639201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Reablement</a:t>
          </a:r>
          <a:endParaRPr lang="en-GB" sz="1200" kern="1200" dirty="0"/>
        </a:p>
      </dsp:txBody>
      <dsp:txXfrm>
        <a:off x="5094683" y="3710806"/>
        <a:ext cx="850769" cy="576783"/>
      </dsp:txXfrm>
    </dsp:sp>
    <dsp:sp modelId="{DBB2F656-D77F-4981-BD00-ABD2916E4104}">
      <dsp:nvSpPr>
        <dsp:cNvPr id="0" name=""/>
        <dsp:cNvSpPr/>
      </dsp:nvSpPr>
      <dsp:spPr>
        <a:xfrm>
          <a:off x="6031518" y="3731843"/>
          <a:ext cx="2177393" cy="51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O</a:t>
          </a:r>
          <a:r>
            <a:rPr lang="en-GB" sz="1400" kern="1200" dirty="0" smtClean="0"/>
            <a:t>utcomes measurement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 Self-Monitoring</a:t>
          </a:r>
          <a:endParaRPr lang="en-GB" sz="1400" kern="1200" dirty="0"/>
        </a:p>
      </dsp:txBody>
      <dsp:txXfrm>
        <a:off x="6031518" y="3731843"/>
        <a:ext cx="2177393" cy="516630"/>
      </dsp:txXfrm>
    </dsp:sp>
    <dsp:sp modelId="{B0527B00-0570-4597-951F-7F82C355520E}">
      <dsp:nvSpPr>
        <dsp:cNvPr id="0" name=""/>
        <dsp:cNvSpPr/>
      </dsp:nvSpPr>
      <dsp:spPr>
        <a:xfrm>
          <a:off x="6120676" y="4397631"/>
          <a:ext cx="913187" cy="639201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Self-funder</a:t>
          </a:r>
          <a:endParaRPr lang="en-GB" sz="1200" kern="1200" dirty="0"/>
        </a:p>
      </dsp:txBody>
      <dsp:txXfrm>
        <a:off x="6151885" y="4428840"/>
        <a:ext cx="850769" cy="576783"/>
      </dsp:txXfrm>
    </dsp:sp>
    <dsp:sp modelId="{608B4BBF-3815-426A-94FE-B0D48CC143DB}">
      <dsp:nvSpPr>
        <dsp:cNvPr id="0" name=""/>
        <dsp:cNvSpPr/>
      </dsp:nvSpPr>
      <dsp:spPr>
        <a:xfrm>
          <a:off x="7177383" y="4462308"/>
          <a:ext cx="1031528" cy="51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 Gadget Gateway</a:t>
          </a:r>
          <a:endParaRPr lang="en-GB" sz="1400" kern="1200" dirty="0"/>
        </a:p>
      </dsp:txBody>
      <dsp:txXfrm>
        <a:off x="7177383" y="4462308"/>
        <a:ext cx="1031528" cy="516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8850D-1ECF-44E4-BA71-329C6E5ACDC2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2360D-43AD-4EE6-81A3-7C7EEFAF01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2046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3" tIns="45281" rIns="90563" bIns="45281" anchor="b"/>
          <a:lstStyle>
            <a:lvl1pPr defTabSz="90646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defTabSz="90646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0" hangingPunct="0">
              <a:defRPr/>
            </a:pPr>
            <a:fld id="{7E52360D-0467-4E62-851E-FA1092772F50}" type="slidenum">
              <a:rPr lang="en-US" sz="1200" smtClean="0">
                <a:solidFill>
                  <a:prstClr val="black"/>
                </a:solidFill>
                <a:sym typeface="Gill Sans" charset="0"/>
              </a:rPr>
              <a:pPr algn="r" eaLnBrk="0" hangingPunct="0">
                <a:defRPr/>
              </a:pPr>
              <a:t>4</a:t>
            </a:fld>
            <a:endParaRPr lang="en-US" sz="1200" dirty="0" smtClean="0">
              <a:solidFill>
                <a:prstClr val="black"/>
              </a:solidFill>
              <a:sym typeface="Gill Sans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563" tIns="45281" rIns="90563" bIns="45281"/>
          <a:lstStyle/>
          <a:p>
            <a:pPr eaLnBrk="1" hangingPunct="1"/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419B99-90F4-4B86-9818-5BC13D6F3100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EC317-7AC9-4F5D-BC3B-519CBD4B306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419B99-90F4-4B86-9818-5BC13D6F3100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EC317-7AC9-4F5D-BC3B-519CBD4B306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419B99-90F4-4B86-9818-5BC13D6F3100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EC317-7AC9-4F5D-BC3B-519CBD4B306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39246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29" y="6390567"/>
            <a:ext cx="1354544" cy="45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36059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29" y="6390567"/>
            <a:ext cx="1354544" cy="45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45523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29" y="6390567"/>
            <a:ext cx="1354544" cy="45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08118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29" y="6390567"/>
            <a:ext cx="1354544" cy="45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44536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29" y="6390567"/>
            <a:ext cx="1354544" cy="45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38217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29" y="6390567"/>
            <a:ext cx="1354544" cy="45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80890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9100686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419B99-90F4-4B86-9818-5BC13D6F3100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EC317-7AC9-4F5D-BC3B-519CBD4B306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>
              <a:sym typeface="Calibri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0072966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844094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463124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9F34F-23BD-4AF6-A8DE-408CA2C0E2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794152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9B899-D67B-47D2-991D-96C553E424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629031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1E12C-AA86-4432-8C9B-6249EC4234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437166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100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8100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B0B94-FDE5-4905-837F-7CEAD7CB3C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086736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D1122-97D7-43D4-B4D0-27A838542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262202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F4F0F-4826-4D86-8C43-AD159F6B6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483241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AE097-2168-498B-847E-703E9C17E5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72335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419B99-90F4-4B86-9818-5BC13D6F3100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EC317-7AC9-4F5D-BC3B-519CBD4B306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87A95-D13B-4B2A-B287-640C677273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34489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>
              <a:sym typeface="Perpetu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21720-88A7-4E15-A468-5995952FE3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212255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BCFA7-AD94-427C-9CB8-2A80EDD47B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535828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19431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56769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07538-0418-4193-9246-CDB9EC8E79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432002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defRPr>
                <a:solidFill>
                  <a:srgbClr val="000000"/>
                </a:solidFill>
                <a:latin typeface="Gill Sans" charset="0"/>
                <a:ea typeface="ヒラギノ角ゴ ProN W3" charset="0"/>
              </a:defRPr>
            </a:lvl1pPr>
          </a:lstStyle>
          <a:p>
            <a:pPr>
              <a:defRPr/>
            </a:pPr>
            <a:r>
              <a:rPr lang="en-GB" dirty="0"/>
              <a:t>Care Services Efficiency Delivery: supporting sustainable transformation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8008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defRPr>
                <a:solidFill>
                  <a:srgbClr val="000000"/>
                </a:solidFill>
                <a:latin typeface="Gill Sans" charset="0"/>
                <a:ea typeface="ヒラギノ角ゴ ProN W3" charset="0"/>
              </a:defRPr>
            </a:lvl1pPr>
          </a:lstStyle>
          <a:p>
            <a:pPr>
              <a:defRPr/>
            </a:pPr>
            <a:r>
              <a:rPr lang="en-GB" dirty="0"/>
              <a:t>Care Services Efficiency Delivery: supporting sustainable transformation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41757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defRPr>
                <a:solidFill>
                  <a:srgbClr val="000000"/>
                </a:solidFill>
                <a:latin typeface="Gill Sans" charset="0"/>
                <a:ea typeface="ヒラギノ角ゴ ProN W3" charset="0"/>
              </a:defRPr>
            </a:lvl1pPr>
          </a:lstStyle>
          <a:p>
            <a:pPr>
              <a:defRPr/>
            </a:pPr>
            <a:r>
              <a:rPr lang="en-GB" dirty="0"/>
              <a:t>Care Services Efficiency Delivery: supporting sustainable transformation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57855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defRPr>
                <a:solidFill>
                  <a:srgbClr val="000000"/>
                </a:solidFill>
                <a:latin typeface="Gill Sans" charset="0"/>
                <a:ea typeface="ヒラギノ角ゴ ProN W3" charset="0"/>
              </a:defRPr>
            </a:lvl1pPr>
          </a:lstStyle>
          <a:p>
            <a:pPr>
              <a:defRPr/>
            </a:pPr>
            <a:r>
              <a:rPr lang="en-GB" dirty="0"/>
              <a:t>Care Services Efficiency Delivery: supporting sustainable transformation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164388" y="6237288"/>
            <a:ext cx="1295400" cy="2873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Gill Sans" charset="0"/>
                <a:ea typeface="ヒラギノ角ゴ ProN W3" charset="0"/>
              </a:defRPr>
            </a:lvl1pPr>
          </a:lstStyle>
          <a:p>
            <a:pPr algn="ctr" defTabSz="914400">
              <a:defRPr/>
            </a:pPr>
            <a:fld id="{318FD892-993A-4DAC-A25C-648D026EA9D9}" type="slidenum">
              <a:rPr lang="en-US" sz="4200">
                <a:solidFill>
                  <a:srgbClr val="000000"/>
                </a:solidFill>
                <a:sym typeface="Gill Sans" charset="0"/>
              </a:rPr>
              <a:pPr algn="ctr" defTabSz="914400">
                <a:defRPr/>
              </a:pPr>
              <a:t>‹#›</a:t>
            </a:fld>
            <a:endParaRPr lang="en-US" sz="4200" dirty="0">
              <a:solidFill>
                <a:srgbClr val="000000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57543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defRPr>
                <a:solidFill>
                  <a:srgbClr val="000000"/>
                </a:solidFill>
                <a:latin typeface="Gill Sans" charset="0"/>
                <a:ea typeface="ヒラギノ角ゴ ProN W3" charset="0"/>
              </a:defRPr>
            </a:lvl1pPr>
          </a:lstStyle>
          <a:p>
            <a:pPr>
              <a:defRPr/>
            </a:pPr>
            <a:r>
              <a:rPr lang="en-GB" dirty="0"/>
              <a:t>Care Services Efficiency Delivery: supporting sustainable transformation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4388" y="6237288"/>
            <a:ext cx="1295400" cy="2873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Gill Sans" charset="0"/>
                <a:ea typeface="ヒラギノ角ゴ ProN W3" charset="0"/>
              </a:defRPr>
            </a:lvl1pPr>
          </a:lstStyle>
          <a:p>
            <a:pPr algn="ctr" defTabSz="914400">
              <a:defRPr/>
            </a:pPr>
            <a:fld id="{D829EE9E-3138-464E-9259-F1E4FBC6AD5F}" type="slidenum">
              <a:rPr lang="en-US" sz="4200">
                <a:solidFill>
                  <a:srgbClr val="000000"/>
                </a:solidFill>
                <a:sym typeface="Gill Sans" charset="0"/>
              </a:rPr>
              <a:pPr algn="ctr" defTabSz="914400">
                <a:defRPr/>
              </a:pPr>
              <a:t>‹#›</a:t>
            </a:fld>
            <a:endParaRPr lang="en-US" sz="4200" dirty="0">
              <a:solidFill>
                <a:srgbClr val="000000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16307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defRPr>
                <a:solidFill>
                  <a:srgbClr val="000000"/>
                </a:solidFill>
                <a:latin typeface="Gill Sans" charset="0"/>
                <a:ea typeface="ヒラギノ角ゴ ProN W3" charset="0"/>
              </a:defRPr>
            </a:lvl1pPr>
          </a:lstStyle>
          <a:p>
            <a:pPr>
              <a:defRPr/>
            </a:pPr>
            <a:r>
              <a:rPr lang="en-GB" dirty="0"/>
              <a:t>Care Services Efficiency Delivery: supporting sustainable transformation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4388" y="6237288"/>
            <a:ext cx="1295400" cy="2873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Gill Sans" charset="0"/>
                <a:ea typeface="ヒラギノ角ゴ ProN W3" charset="0"/>
              </a:defRPr>
            </a:lvl1pPr>
          </a:lstStyle>
          <a:p>
            <a:pPr algn="ctr" defTabSz="914400">
              <a:defRPr/>
            </a:pPr>
            <a:fld id="{4AF020A8-B0C8-4B5F-AAD8-4505C65C045D}" type="slidenum">
              <a:rPr lang="en-US" sz="4200">
                <a:solidFill>
                  <a:srgbClr val="000000"/>
                </a:solidFill>
                <a:sym typeface="Gill Sans" charset="0"/>
              </a:rPr>
              <a:pPr algn="ctr" defTabSz="914400">
                <a:defRPr/>
              </a:pPr>
              <a:t>‹#›</a:t>
            </a:fld>
            <a:endParaRPr lang="en-US" sz="4200" dirty="0">
              <a:solidFill>
                <a:srgbClr val="000000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31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419B99-90F4-4B86-9818-5BC13D6F3100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EC317-7AC9-4F5D-BC3B-519CBD4B306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04800"/>
            <a:ext cx="57912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defRPr>
                <a:solidFill>
                  <a:srgbClr val="000000"/>
                </a:solidFill>
                <a:latin typeface="Gill Sans" charset="0"/>
                <a:ea typeface="ヒラギノ角ゴ ProN W3" charset="0"/>
              </a:defRPr>
            </a:lvl1pPr>
          </a:lstStyle>
          <a:p>
            <a:pPr>
              <a:defRPr/>
            </a:pPr>
            <a:r>
              <a:rPr lang="en-GB" dirty="0"/>
              <a:t>Care Services Efficiency Delivery: supporting sustainable transformation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164388" y="6237288"/>
            <a:ext cx="1295400" cy="2873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Gill Sans" charset="0"/>
                <a:ea typeface="ヒラギノ角ゴ ProN W3" charset="0"/>
              </a:defRPr>
            </a:lvl1pPr>
          </a:lstStyle>
          <a:p>
            <a:pPr algn="ctr" defTabSz="914400">
              <a:defRPr/>
            </a:pPr>
            <a:fld id="{B39798D2-207B-47A3-8FBF-65D5F45B8EA1}" type="slidenum">
              <a:rPr lang="en-US" sz="4200">
                <a:solidFill>
                  <a:srgbClr val="000000"/>
                </a:solidFill>
                <a:sym typeface="Gill Sans" charset="0"/>
              </a:rPr>
              <a:pPr algn="ctr" defTabSz="914400">
                <a:defRPr/>
              </a:pPr>
              <a:t>‹#›</a:t>
            </a:fld>
            <a:endParaRPr lang="en-US" sz="4200" dirty="0">
              <a:solidFill>
                <a:srgbClr val="000000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3543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defRPr>
                <a:solidFill>
                  <a:srgbClr val="000000"/>
                </a:solidFill>
                <a:latin typeface="Gill Sans" charset="0"/>
                <a:ea typeface="ヒラギノ角ゴ ProN W3" charset="0"/>
              </a:defRPr>
            </a:lvl1pPr>
          </a:lstStyle>
          <a:p>
            <a:pPr>
              <a:defRPr/>
            </a:pPr>
            <a:r>
              <a:rPr lang="en-GB" dirty="0"/>
              <a:t>Care Services Efficiency Delivery: supporting sustainable transformation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164388" y="6237288"/>
            <a:ext cx="1295400" cy="2873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Gill Sans" charset="0"/>
                <a:ea typeface="ヒラギノ角ゴ ProN W3" charset="0"/>
              </a:defRPr>
            </a:lvl1pPr>
          </a:lstStyle>
          <a:p>
            <a:pPr algn="ctr" defTabSz="914400">
              <a:defRPr/>
            </a:pPr>
            <a:fld id="{A0BA3833-189E-49C1-8842-8F4751CAF8BD}" type="slidenum">
              <a:rPr lang="en-US" sz="4200">
                <a:solidFill>
                  <a:srgbClr val="000000"/>
                </a:solidFill>
                <a:sym typeface="Gill Sans" charset="0"/>
              </a:rPr>
              <a:pPr algn="ctr" defTabSz="914400">
                <a:defRPr/>
              </a:pPr>
              <a:t>‹#›</a:t>
            </a:fld>
            <a:endParaRPr lang="en-US" sz="4200" dirty="0">
              <a:solidFill>
                <a:srgbClr val="000000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34332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defRPr>
                <a:solidFill>
                  <a:srgbClr val="000000"/>
                </a:solidFill>
                <a:latin typeface="Gill Sans" charset="0"/>
                <a:ea typeface="ヒラギノ角ゴ ProN W3" charset="0"/>
              </a:defRPr>
            </a:lvl1pPr>
          </a:lstStyle>
          <a:p>
            <a:pPr>
              <a:defRPr/>
            </a:pPr>
            <a:r>
              <a:rPr lang="en-GB" dirty="0"/>
              <a:t>Care Services Efficiency Delivery: supporting sustainable transformation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366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419B99-90F4-4B86-9818-5BC13D6F3100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EC317-7AC9-4F5D-BC3B-519CBD4B306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419B99-90F4-4B86-9818-5BC13D6F3100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EC317-7AC9-4F5D-BC3B-519CBD4B306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419B99-90F4-4B86-9818-5BC13D6F3100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EC317-7AC9-4F5D-BC3B-519CBD4B306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419B99-90F4-4B86-9818-5BC13D6F3100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EC317-7AC9-4F5D-BC3B-519CBD4B306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419B99-90F4-4B86-9818-5BC13D6F3100}" type="datetimeFigureOut">
              <a:rPr lang="en-GB" smtClean="0"/>
              <a:pPr/>
              <a:t>05/02/2013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EC317-7AC9-4F5D-BC3B-519CBD4B306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3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7418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+mj-lt"/>
          <a:ea typeface="+mj-ea"/>
          <a:cs typeface="+mj-cs"/>
          <a:sym typeface="Lucida Grande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400" b="1">
          <a:solidFill>
            <a:srgbClr val="FFFFFF"/>
          </a:solidFill>
          <a:latin typeface="Lucida Grande" charset="0"/>
          <a:ea typeface="ヒラギノ角ゴ ProN W6" charset="0"/>
          <a:cs typeface="ヒラギノ角ゴ ProN W6" charset="0"/>
          <a:sym typeface="Lucida Grande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Clr>
          <a:srgbClr val="EF4F07"/>
        </a:buClr>
        <a:buSzPct val="100000"/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eaLnBrk="0" fontAlgn="base" hangingPunct="0">
        <a:spcBef>
          <a:spcPts val="700"/>
        </a:spcBef>
        <a:spcAft>
          <a:spcPct val="0"/>
        </a:spcAft>
        <a:buClr>
          <a:srgbClr val="EF4F07"/>
        </a:buClr>
        <a:buSzPct val="100000"/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Clr>
          <a:srgbClr val="EF4F07"/>
        </a:buClr>
        <a:buSzPct val="100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EF4F07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EF4F07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EF4F07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EF4F07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EF4F07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EF4F07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7724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Franklin Gothic Book" pitchFamily="34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2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Perpetua" pitchFamily="18" charset="0"/>
              </a:rPr>
              <a:t>Click to edit Master text styles</a:t>
            </a:r>
          </a:p>
          <a:p>
            <a:pPr lvl="1"/>
            <a:r>
              <a:rPr lang="en-US" smtClean="0">
                <a:sym typeface="Perpetua" pitchFamily="18" charset="0"/>
              </a:rPr>
              <a:t>Second level</a:t>
            </a:r>
          </a:p>
          <a:p>
            <a:pPr lvl="2"/>
            <a:r>
              <a:rPr lang="en-US" smtClean="0">
                <a:sym typeface="Perpetua" pitchFamily="18" charset="0"/>
              </a:rPr>
              <a:t>Third level</a:t>
            </a:r>
          </a:p>
          <a:p>
            <a:pPr lvl="3"/>
            <a:r>
              <a:rPr lang="en-US" smtClean="0">
                <a:sym typeface="Perpetua" pitchFamily="18" charset="0"/>
              </a:rPr>
              <a:t>Fourth level</a:t>
            </a:r>
          </a:p>
          <a:p>
            <a:pPr lvl="4"/>
            <a:r>
              <a:rPr lang="en-US" smtClean="0">
                <a:sym typeface="Perpetua" pitchFamily="18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266700" y="6464300"/>
            <a:ext cx="214313" cy="203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j-lt"/>
                <a:ea typeface="Franklin Gothic Book" charset="0"/>
                <a:cs typeface="Franklin Gothic Book" charset="0"/>
                <a:sym typeface="Franklin Gothic Book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defTabSz="914400">
              <a:defRPr/>
            </a:pPr>
            <a:fld id="{CEFE6028-B5E3-4231-92B2-173FD92B796E}" type="slidenum">
              <a:rPr lang="en-US"/>
              <a:pPr defTabSz="914400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153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696464"/>
          </a:solidFill>
          <a:latin typeface="+mj-lt"/>
          <a:ea typeface="+mj-ea"/>
          <a:cs typeface="+mj-cs"/>
          <a:sym typeface="Franklin Gothic Book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696464"/>
          </a:solidFill>
          <a:latin typeface="Franklin Gothic Book" charset="0"/>
          <a:ea typeface="ヒラギノ角ゴ ProN W3" charset="0"/>
          <a:cs typeface="ヒラギノ角ゴ ProN W3" charset="0"/>
          <a:sym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696464"/>
          </a:solidFill>
          <a:latin typeface="Franklin Gothic Book" charset="0"/>
          <a:ea typeface="ヒラギノ角ゴ ProN W3" charset="0"/>
          <a:cs typeface="ヒラギノ角ゴ ProN W3" charset="0"/>
          <a:sym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696464"/>
          </a:solidFill>
          <a:latin typeface="Franklin Gothic Book" charset="0"/>
          <a:ea typeface="ヒラギノ角ゴ ProN W3" charset="0"/>
          <a:cs typeface="ヒラギノ角ゴ ProN W3" charset="0"/>
          <a:sym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696464"/>
          </a:solidFill>
          <a:latin typeface="Franklin Gothic Book" charset="0"/>
          <a:ea typeface="ヒラギノ角ゴ ProN W3" charset="0"/>
          <a:cs typeface="ヒラギノ角ゴ ProN W3" charset="0"/>
          <a:sym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696464"/>
          </a:solidFill>
          <a:latin typeface="Franklin Gothic Book" charset="0"/>
          <a:ea typeface="ヒラギノ角ゴ ProN W3" charset="0"/>
          <a:cs typeface="ヒラギノ角ゴ ProN W3" charset="0"/>
          <a:sym typeface="Franklin Gothic Book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696464"/>
          </a:solidFill>
          <a:latin typeface="Franklin Gothic Book" charset="0"/>
          <a:ea typeface="ヒラギノ角ゴ ProN W3" charset="0"/>
          <a:cs typeface="ヒラギノ角ゴ ProN W3" charset="0"/>
          <a:sym typeface="Franklin Gothic Book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696464"/>
          </a:solidFill>
          <a:latin typeface="Franklin Gothic Book" charset="0"/>
          <a:ea typeface="ヒラギノ角ゴ ProN W3" charset="0"/>
          <a:cs typeface="ヒラギノ角ゴ ProN W3" charset="0"/>
          <a:sym typeface="Franklin Gothic Book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696464"/>
          </a:solidFill>
          <a:latin typeface="Franklin Gothic Book" charset="0"/>
          <a:ea typeface="ヒラギノ角ゴ ProN W3" charset="0"/>
          <a:cs typeface="ヒラギノ角ゴ ProN W3" charset="0"/>
          <a:sym typeface="Franklin Gothic Book" charset="0"/>
        </a:defRPr>
      </a:lvl9pPr>
    </p:titleStyle>
    <p:bodyStyle>
      <a:lvl1pPr marL="273050" indent="-273050" algn="l" rtl="0" eaLnBrk="0" fontAlgn="base" hangingPunct="0">
        <a:spcBef>
          <a:spcPts val="500"/>
        </a:spcBef>
        <a:spcAft>
          <a:spcPct val="0"/>
        </a:spcAft>
        <a:buClr>
          <a:srgbClr val="D34817"/>
        </a:buClr>
        <a:buSzPct val="85000"/>
        <a:buFont typeface="Wingdings 2" pitchFamily="18" charset="2"/>
        <a:buChar char=""/>
        <a:defRPr sz="2600">
          <a:solidFill>
            <a:schemeClr val="tx1"/>
          </a:solidFill>
          <a:latin typeface="+mn-lt"/>
          <a:ea typeface="+mn-ea"/>
          <a:cs typeface="+mn-cs"/>
          <a:sym typeface="Perpetua" pitchFamily="18" charset="0"/>
        </a:defRPr>
      </a:lvl1pPr>
      <a:lvl2pPr marL="509588" indent="-228600" algn="l" rtl="0" eaLnBrk="0" fontAlgn="base" hangingPunct="0">
        <a:spcBef>
          <a:spcPts val="300"/>
        </a:spcBef>
        <a:spcAft>
          <a:spcPct val="0"/>
        </a:spcAft>
        <a:buClr>
          <a:srgbClr val="9B2D1F"/>
        </a:buClr>
        <a:buSzPct val="85000"/>
        <a:buFont typeface="Wingdings 2" pitchFamily="18" charset="2"/>
        <a:buChar char=""/>
        <a:defRPr sz="2400">
          <a:solidFill>
            <a:schemeClr val="tx1"/>
          </a:solidFill>
          <a:latin typeface="+mn-lt"/>
          <a:ea typeface="+mn-ea"/>
          <a:cs typeface="+mn-cs"/>
          <a:sym typeface="Perpetua" pitchFamily="18" charset="0"/>
        </a:defRPr>
      </a:lvl2pPr>
      <a:lvl3pPr marL="784225" indent="-228600" algn="l" rtl="0" eaLnBrk="0" fontAlgn="base" hangingPunct="0">
        <a:spcBef>
          <a:spcPts val="300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"/>
        <a:defRPr sz="2000">
          <a:solidFill>
            <a:schemeClr val="tx1"/>
          </a:solidFill>
          <a:latin typeface="+mn-lt"/>
          <a:ea typeface="+mn-ea"/>
          <a:cs typeface="+mn-cs"/>
          <a:sym typeface="Perpetua" pitchFamily="18" charset="0"/>
        </a:defRPr>
      </a:lvl3pPr>
      <a:lvl4pPr marL="1058863" indent="-228600" algn="l" rtl="0" eaLnBrk="0" fontAlgn="base" hangingPunct="0">
        <a:spcBef>
          <a:spcPts val="300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"/>
        <a:defRPr sz="2000">
          <a:solidFill>
            <a:schemeClr val="tx1"/>
          </a:solidFill>
          <a:latin typeface="+mn-lt"/>
          <a:ea typeface="+mn-ea"/>
          <a:cs typeface="+mn-cs"/>
          <a:sym typeface="Perpetua" pitchFamily="18" charset="0"/>
        </a:defRPr>
      </a:lvl4pPr>
      <a:lvl5pPr marL="1333500" indent="-228600" algn="l" rtl="0" eaLnBrk="0" fontAlgn="base" hangingPunct="0">
        <a:spcBef>
          <a:spcPts val="300"/>
        </a:spcBef>
        <a:spcAft>
          <a:spcPct val="0"/>
        </a:spcAft>
        <a:buClr>
          <a:srgbClr val="A28E6A"/>
        </a:buClr>
        <a:buSzPct val="100000"/>
        <a:buFont typeface="Perpetua" pitchFamily="18" charset="0"/>
        <a:buChar char="o"/>
        <a:defRPr sz="2000">
          <a:solidFill>
            <a:schemeClr val="tx1"/>
          </a:solidFill>
          <a:latin typeface="+mn-lt"/>
          <a:ea typeface="+mn-ea"/>
          <a:cs typeface="+mn-cs"/>
          <a:sym typeface="Perpetua" pitchFamily="18" charset="0"/>
        </a:defRPr>
      </a:lvl5pPr>
      <a:lvl6pPr marL="1790700" indent="-228600" algn="l" rtl="0" fontAlgn="base">
        <a:spcBef>
          <a:spcPts val="300"/>
        </a:spcBef>
        <a:spcAft>
          <a:spcPct val="0"/>
        </a:spcAft>
        <a:buClr>
          <a:srgbClr val="A28E6A"/>
        </a:buClr>
        <a:buSzPct val="100000"/>
        <a:buFont typeface="Perpetua" charset="0"/>
        <a:buChar char="o"/>
        <a:defRPr sz="2000">
          <a:solidFill>
            <a:schemeClr val="tx1"/>
          </a:solidFill>
          <a:latin typeface="+mn-lt"/>
          <a:ea typeface="+mn-ea"/>
          <a:cs typeface="+mn-cs"/>
          <a:sym typeface="Perpetua" charset="0"/>
        </a:defRPr>
      </a:lvl6pPr>
      <a:lvl7pPr marL="2247900" indent="-228600" algn="l" rtl="0" fontAlgn="base">
        <a:spcBef>
          <a:spcPts val="300"/>
        </a:spcBef>
        <a:spcAft>
          <a:spcPct val="0"/>
        </a:spcAft>
        <a:buClr>
          <a:srgbClr val="A28E6A"/>
        </a:buClr>
        <a:buSzPct val="100000"/>
        <a:buFont typeface="Perpetua" charset="0"/>
        <a:buChar char="o"/>
        <a:defRPr sz="2000">
          <a:solidFill>
            <a:schemeClr val="tx1"/>
          </a:solidFill>
          <a:latin typeface="+mn-lt"/>
          <a:ea typeface="+mn-ea"/>
          <a:cs typeface="+mn-cs"/>
          <a:sym typeface="Perpetua" charset="0"/>
        </a:defRPr>
      </a:lvl7pPr>
      <a:lvl8pPr marL="2705100" indent="-228600" algn="l" rtl="0" fontAlgn="base">
        <a:spcBef>
          <a:spcPts val="300"/>
        </a:spcBef>
        <a:spcAft>
          <a:spcPct val="0"/>
        </a:spcAft>
        <a:buClr>
          <a:srgbClr val="A28E6A"/>
        </a:buClr>
        <a:buSzPct val="100000"/>
        <a:buFont typeface="Perpetua" charset="0"/>
        <a:buChar char="o"/>
        <a:defRPr sz="2000">
          <a:solidFill>
            <a:schemeClr val="tx1"/>
          </a:solidFill>
          <a:latin typeface="+mn-lt"/>
          <a:ea typeface="+mn-ea"/>
          <a:cs typeface="+mn-cs"/>
          <a:sym typeface="Perpetua" charset="0"/>
        </a:defRPr>
      </a:lvl8pPr>
      <a:lvl9pPr marL="3162300" indent="-228600" algn="l" rtl="0" fontAlgn="base">
        <a:spcBef>
          <a:spcPts val="300"/>
        </a:spcBef>
        <a:spcAft>
          <a:spcPct val="0"/>
        </a:spcAft>
        <a:buClr>
          <a:srgbClr val="A28E6A"/>
        </a:buClr>
        <a:buSzPct val="100000"/>
        <a:buFont typeface="Perpetua" charset="0"/>
        <a:buChar char="o"/>
        <a:defRPr sz="2000">
          <a:solidFill>
            <a:schemeClr val="tx1"/>
          </a:solidFill>
          <a:latin typeface="+mn-lt"/>
          <a:ea typeface="+mn-ea"/>
          <a:cs typeface="+mn-cs"/>
          <a:sym typeface="Perpetu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64785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75000"/>
              </a:lnSpc>
              <a:spcBef>
                <a:spcPct val="50000"/>
              </a:spcBef>
              <a:defRPr sz="1400">
                <a:solidFill>
                  <a:srgbClr val="800040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GB" dirty="0">
                <a:sym typeface="Gill Sans" charset="0"/>
              </a:rPr>
              <a:t>Care Services Efficiency Delivery: supporting sustainable transformation</a:t>
            </a:r>
          </a:p>
          <a:p>
            <a:pPr defTabSz="914400">
              <a:defRPr/>
            </a:pPr>
            <a:endParaRPr lang="en-US" dirty="0">
              <a:sym typeface="Gill Sans" charset="0"/>
            </a:endParaRPr>
          </a:p>
        </p:txBody>
      </p:sp>
      <p:pic>
        <p:nvPicPr>
          <p:cNvPr id="8196" name="Picture 7" descr="DH Logo artwork (rgb)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1000"/>
            <a:ext cx="20574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579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1280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4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40"/>
          </a:solidFill>
          <a:latin typeface="Syntax" pitchFamily="84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40"/>
          </a:solidFill>
          <a:latin typeface="Syntax" pitchFamily="84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40"/>
          </a:solidFill>
          <a:latin typeface="Syntax" pitchFamily="84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40"/>
          </a:solidFill>
          <a:latin typeface="Syntax" pitchFamily="84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40"/>
          </a:solidFill>
          <a:latin typeface="Syntax" pitchFamily="84" charset="0"/>
          <a:ea typeface="ＭＳ Ｐゴシック" pitchFamily="-109" charset="-128"/>
          <a:cs typeface="ＭＳ Ｐゴシック" pitchFamily="-10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40"/>
          </a:solidFill>
          <a:latin typeface="Syntax" pitchFamily="84" charset="0"/>
          <a:ea typeface="ＭＳ Ｐゴシック" pitchFamily="-109" charset="-128"/>
          <a:cs typeface="ＭＳ Ｐゴシック" pitchFamily="-10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40"/>
          </a:solidFill>
          <a:latin typeface="Syntax" pitchFamily="84" charset="0"/>
          <a:ea typeface="ＭＳ Ｐゴシック" pitchFamily="-109" charset="-128"/>
          <a:cs typeface="ＭＳ Ｐゴシック" pitchFamily="-10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40"/>
          </a:solidFill>
          <a:latin typeface="Syntax" pitchFamily="84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Font typeface="Times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40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40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40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40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than@tcgcic.org.u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nathan@thecommunitygateway.org.u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adgetgateway.org.uk/" TargetMode="Externa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stmidlandsiep.gov.uk/index.php?page=774" TargetMode="External"/><Relationship Id="rId2" Type="http://schemas.openxmlformats.org/officeDocument/2006/relationships/hyperlink" Target="http://www.westmidlandsiep.gov.uk/index.php?page=816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94264">
            <a:off x="-985838" y="-2743200"/>
            <a:ext cx="9269413" cy="9142413"/>
          </a:xfrm>
          <a:prstGeom prst="rect">
            <a:avLst/>
          </a:prstGeom>
          <a:noFill/>
          <a:ln>
            <a:noFill/>
          </a:ln>
          <a:effectLst>
            <a:outerShdw blurRad="254000" dist="126999" dir="54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9411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>
                    <a:alpha val="94116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2"/>
          <p:cNvSpPr>
            <a:spLocks/>
          </p:cNvSpPr>
          <p:nvPr/>
        </p:nvSpPr>
        <p:spPr bwMode="auto">
          <a:xfrm>
            <a:off x="195643" y="2133600"/>
            <a:ext cx="493591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ctr" defTabSz="914400"/>
            <a:endParaRPr lang="en-US" sz="2400" dirty="0" smtClean="0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algn="ctr" defTabSz="914400"/>
            <a:r>
              <a:rPr lang="en-GB" sz="3600" dirty="0" smtClean="0">
                <a:solidFill>
                  <a:srgbClr val="FFFFFF"/>
                </a:solidFill>
                <a:latin typeface="Lucida Grande" charset="0"/>
                <a:sym typeface="Lucida Grande" charset="0"/>
              </a:rPr>
              <a:t>Telecare: </a:t>
            </a:r>
          </a:p>
          <a:p>
            <a:pPr algn="ctr" defTabSz="914400"/>
            <a:r>
              <a:rPr lang="en-GB" sz="3600" dirty="0" smtClean="0">
                <a:solidFill>
                  <a:srgbClr val="FFFFFF"/>
                </a:solidFill>
                <a:latin typeface="Lucida Grande" charset="0"/>
                <a:sym typeface="Lucida Grande" charset="0"/>
              </a:rPr>
              <a:t>minimising the risk of 	your investment</a:t>
            </a:r>
            <a:r>
              <a:rPr lang="en-US" sz="2000" dirty="0" smtClean="0">
                <a:solidFill>
                  <a:srgbClr val="1A1A1A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					</a:t>
            </a:r>
            <a:endParaRPr lang="en-US" dirty="0" smtClean="0">
              <a:solidFill>
                <a:srgbClr val="1A1A1A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algn="ctr" defTabSz="914400"/>
            <a:endParaRPr lang="en-US" sz="2000" dirty="0" smtClean="0">
              <a:solidFill>
                <a:srgbClr val="1A1A1A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marL="990600" lvl="2" algn="ctr" defTabSz="914400"/>
            <a:endParaRPr lang="en-US" dirty="0" smtClean="0">
              <a:solidFill>
                <a:srgbClr val="1A1A1A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marL="1333500" lvl="3" algn="ctr" defTabSz="914400"/>
            <a:r>
              <a:rPr lang="en-US" sz="2000" dirty="0" smtClean="0">
                <a:solidFill>
                  <a:srgbClr val="1A1A1A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Nathan Downing</a:t>
            </a:r>
          </a:p>
          <a:p>
            <a:pPr marL="1333500" lvl="3" algn="ctr" defTabSz="914400"/>
            <a:r>
              <a:rPr lang="en-US" sz="2000" dirty="0" smtClean="0">
                <a:solidFill>
                  <a:srgbClr val="1A1A1A"/>
                </a:solidFill>
                <a:latin typeface="Calibri" pitchFamily="34" charset="0"/>
                <a:cs typeface="Calibri" pitchFamily="34" charset="0"/>
                <a:sym typeface="Calibri" pitchFamily="34" charset="0"/>
                <a:hlinkClick r:id="rId3"/>
              </a:rPr>
              <a:t>nathan@tcgcic.org.uk</a:t>
            </a:r>
            <a:r>
              <a:rPr lang="en-US" sz="2000" dirty="0" smtClean="0">
                <a:solidFill>
                  <a:srgbClr val="1A1A1A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/ 07970 567332</a:t>
            </a:r>
          </a:p>
          <a:p>
            <a:pPr marL="1333500" lvl="3" algn="ctr" defTabSz="914400"/>
            <a:endParaRPr lang="en-US" sz="2000" dirty="0" smtClean="0">
              <a:latin typeface="Calibri" pitchFamily="34" charset="0"/>
              <a:cs typeface="Calibri" pitchFamily="34" charset="0"/>
              <a:sym typeface="Calibri" pitchFamily="34" charset="0"/>
              <a:hlinkClick r:id="rId4"/>
            </a:endParaRPr>
          </a:p>
        </p:txBody>
      </p:sp>
      <p:sp>
        <p:nvSpPr>
          <p:cNvPr id="31749" name="Rectangle 4"/>
          <p:cNvSpPr>
            <a:spLocks/>
          </p:cNvSpPr>
          <p:nvPr/>
        </p:nvSpPr>
        <p:spPr bwMode="auto">
          <a:xfrm rot="1974357">
            <a:off x="3973513" y="1182688"/>
            <a:ext cx="4838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defTabSz="914400"/>
            <a:r>
              <a:rPr lang="en-US" sz="2400" dirty="0" smtClean="0">
                <a:solidFill>
                  <a:srgbClr val="676767"/>
                </a:solidFill>
                <a:latin typeface="Lucida Grande" charset="0"/>
                <a:sym typeface="Lucida Grande" charset="0"/>
              </a:rPr>
              <a:t>Promoting Independence and Delivering Efficiency</a:t>
            </a:r>
          </a:p>
        </p:txBody>
      </p:sp>
    </p:spTree>
    <p:extLst>
      <p:ext uri="{BB962C8B-B14F-4D97-AF65-F5344CB8AC3E}">
        <p14:creationId xmlns:p14="http://schemas.microsoft.com/office/powerpoint/2010/main" xmlns="" val="3056273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/>
          </p:cNvSpPr>
          <p:nvPr/>
        </p:nvSpPr>
        <p:spPr bwMode="auto">
          <a:xfrm>
            <a:off x="65088" y="69850"/>
            <a:ext cx="9013825" cy="6691313"/>
          </a:xfrm>
          <a:prstGeom prst="roundRect">
            <a:avLst>
              <a:gd name="adj" fmla="val 4926"/>
            </a:avLst>
          </a:prstGeom>
          <a:solidFill>
            <a:srgbClr val="FFFFFF"/>
          </a:solidFill>
          <a:ln w="6350" cap="sq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defTabSz="914400"/>
            <a:endParaRPr lang="en-GB" sz="420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xfrm>
            <a:off x="457200" y="1268413"/>
            <a:ext cx="8218488" cy="25209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GB" sz="2800" b="1" dirty="0" smtClean="0">
                <a:latin typeface="Arial" pitchFamily="34" charset="0"/>
                <a:cs typeface="Arial" pitchFamily="34" charset="0"/>
                <a:sym typeface="Perpetua" charset="0"/>
              </a:rPr>
              <a:t>A consumer experience for end users </a:t>
            </a:r>
            <a:br>
              <a:rPr lang="en-GB" sz="2800" b="1" dirty="0" smtClean="0">
                <a:latin typeface="Arial" pitchFamily="34" charset="0"/>
                <a:cs typeface="Arial" pitchFamily="34" charset="0"/>
                <a:sym typeface="Perpetua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  <a:sym typeface="Perpetua" charset="0"/>
              </a:rPr>
              <a:t>(service users, patients and self funder driven) with focus on:</a:t>
            </a:r>
            <a:endParaRPr lang="en-GB" sz="2800" dirty="0" smtClean="0">
              <a:latin typeface="Arial" pitchFamily="34" charset="0"/>
              <a:cs typeface="Arial" pitchFamily="34" charset="0"/>
              <a:sym typeface="Perpetua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GB" sz="2400" b="1" dirty="0" smtClean="0">
                <a:solidFill>
                  <a:srgbClr val="F79646"/>
                </a:solidFill>
                <a:latin typeface="Arial" pitchFamily="34" charset="0"/>
                <a:cs typeface="Arial" pitchFamily="34" charset="0"/>
                <a:sym typeface="Perpetua" charset="0"/>
              </a:rPr>
              <a:t>	</a:t>
            </a:r>
            <a:r>
              <a:rPr lang="en-GB" sz="3600" b="1" dirty="0" smtClean="0">
                <a:solidFill>
                  <a:srgbClr val="F79646"/>
                </a:solidFill>
                <a:latin typeface="Arial" pitchFamily="34" charset="0"/>
                <a:cs typeface="Arial" pitchFamily="34" charset="0"/>
                <a:sym typeface="Perpetua" charset="0"/>
              </a:rPr>
              <a:t> </a:t>
            </a:r>
            <a:r>
              <a:rPr lang="en-GB" sz="2400" b="1" dirty="0" smtClean="0">
                <a:solidFill>
                  <a:srgbClr val="F79646"/>
                </a:solidFill>
                <a:latin typeface="Arial" pitchFamily="34" charset="0"/>
                <a:cs typeface="Arial" pitchFamily="34" charset="0"/>
                <a:sym typeface="Perpetua" charset="0"/>
              </a:rPr>
              <a:t>ease of use – simplicity – accessibility – usefulness </a:t>
            </a:r>
            <a:endParaRPr lang="en-GB" sz="2000" b="1" dirty="0" smtClean="0">
              <a:solidFill>
                <a:srgbClr val="F79646"/>
              </a:solidFill>
              <a:latin typeface="Arial" pitchFamily="34" charset="0"/>
              <a:cs typeface="Arial" pitchFamily="34" charset="0"/>
              <a:sym typeface="Perpetua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GB" sz="1200" dirty="0" smtClean="0">
                <a:latin typeface="Arial" pitchFamily="34" charset="0"/>
                <a:cs typeface="Arial" pitchFamily="34" charset="0"/>
                <a:sym typeface="Perpetua" charset="0"/>
              </a:rPr>
              <a:t> </a:t>
            </a:r>
            <a:endParaRPr lang="en-GB" sz="1400" dirty="0" smtClean="0">
              <a:latin typeface="Arial" pitchFamily="34" charset="0"/>
              <a:cs typeface="Arial" pitchFamily="34" charset="0"/>
              <a:sym typeface="Perpetua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 2" charset="2"/>
              <a:buChar char="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  <a:sym typeface="Perpetua" charset="0"/>
              </a:rPr>
              <a:t>Supporting people to self serve with less intervention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 2" charset="2"/>
              <a:buChar char=""/>
              <a:defRPr/>
            </a:pPr>
            <a:endParaRPr lang="en-GB" sz="2000" dirty="0" smtClean="0">
              <a:latin typeface="Arial" pitchFamily="34" charset="0"/>
              <a:cs typeface="Arial" pitchFamily="34" charset="0"/>
              <a:sym typeface="Perpetua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 2" charset="2"/>
              <a:buChar char="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  <a:sym typeface="Perpetua" charset="0"/>
              </a:rPr>
              <a:t>Increase awareness of </a:t>
            </a:r>
            <a:r>
              <a:rPr lang="en-GB" sz="2000" b="1" dirty="0" smtClean="0">
                <a:latin typeface="Arial" pitchFamily="34" charset="0"/>
                <a:cs typeface="Arial" pitchFamily="34" charset="0"/>
                <a:sym typeface="Perpetua" charset="0"/>
              </a:rPr>
              <a:t>Telecare and assistive technology products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 2" charset="2"/>
              <a:buChar char=""/>
              <a:defRPr/>
            </a:pPr>
            <a:endParaRPr lang="en-GB" sz="2000" dirty="0" smtClean="0">
              <a:latin typeface="Arial" pitchFamily="34" charset="0"/>
              <a:cs typeface="Arial" pitchFamily="34" charset="0"/>
              <a:sym typeface="Perpetua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 2" charset="2"/>
              <a:buChar char="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  <a:sym typeface="Perpetua" charset="0"/>
              </a:rPr>
              <a:t>Increase transparency of what works (reviews) and inform commissioning practise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 2" charset="2"/>
              <a:buChar char=""/>
              <a:defRPr/>
            </a:pPr>
            <a:endParaRPr lang="en-GB" sz="2000" dirty="0" smtClean="0">
              <a:latin typeface="Arial" pitchFamily="34" charset="0"/>
              <a:cs typeface="Arial" pitchFamily="34" charset="0"/>
              <a:sym typeface="Perpetua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 2" charset="2"/>
              <a:buChar char="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  <a:sym typeface="Perpetua" charset="0"/>
              </a:rPr>
              <a:t>A platform to improve commissioning outcomes, and procurement efficiencies</a:t>
            </a:r>
          </a:p>
          <a:p>
            <a:pPr marL="0" indent="0" eaLnBrk="1" hangingPunct="1">
              <a:lnSpc>
                <a:spcPct val="80000"/>
              </a:lnSpc>
              <a:buFont typeface="Wingdings 2" charset="2"/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  <a:sym typeface="Perpetua" charset="0"/>
                <a:hlinkClick r:id="rId2"/>
              </a:rPr>
              <a:t>www.gadgetgateway.org.uk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Perpetua" charset="0"/>
              </a:rPr>
              <a:t> 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458200" cy="723900"/>
          </a:xfrm>
        </p:spPr>
        <p:txBody>
          <a:bodyPr lIns="12700" tIns="12700" rIns="12700" bIns="12700"/>
          <a:lstStyle/>
          <a:p>
            <a:pPr algn="ctr" eaLnBrk="1" hangingPunct="1">
              <a:lnSpc>
                <a:spcPct val="1000"/>
              </a:lnSpc>
            </a:pPr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What is the vision?</a:t>
            </a:r>
          </a:p>
        </p:txBody>
      </p:sp>
      <p:pic>
        <p:nvPicPr>
          <p:cNvPr id="5837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475" y="188913"/>
            <a:ext cx="23828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75326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382" y="5419841"/>
            <a:ext cx="8229600" cy="1021899"/>
          </a:xfrm>
        </p:spPr>
        <p:txBody>
          <a:bodyPr/>
          <a:lstStyle/>
          <a:p>
            <a:r>
              <a:rPr lang="en-GB" sz="1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Source: RAP H1 – number of people in receipt of homecare on 31</a:t>
            </a:r>
            <a:r>
              <a:rPr lang="en-GB" sz="1800" baseline="300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GB" sz="1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March 2012 by the number of planned hours per week (The Information Centre for Health and Social Care)</a:t>
            </a:r>
            <a:endParaRPr lang="en-GB" sz="18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477" y="1624078"/>
            <a:ext cx="8871045" cy="3761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898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+mj-lt"/>
                <a:ea typeface="+mj-ea"/>
                <a:cs typeface="+mj-cs"/>
                <a:sym typeface="Lucida Grande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Lucida Grande" charset="0"/>
                <a:ea typeface="ヒラギノ角ゴ ProN W6" charset="0"/>
                <a:cs typeface="ヒラギノ角ゴ ProN W6" charset="0"/>
                <a:sym typeface="Lucida Grande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Lucida Grande" charset="0"/>
                <a:ea typeface="ヒラギノ角ゴ ProN W6" charset="0"/>
                <a:cs typeface="ヒラギノ角ゴ ProN W6" charset="0"/>
                <a:sym typeface="Lucida Grande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Lucida Grande" charset="0"/>
                <a:ea typeface="ヒラギノ角ゴ ProN W6" charset="0"/>
                <a:cs typeface="ヒラギノ角ゴ ProN W6" charset="0"/>
                <a:sym typeface="Lucida Grande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Lucida Grande" charset="0"/>
                <a:ea typeface="ヒラギノ角ゴ ProN W6" charset="0"/>
                <a:cs typeface="ヒラギノ角ゴ ProN W6" charset="0"/>
                <a:sym typeface="Lucida Grande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Lucida Grande" charset="0"/>
                <a:ea typeface="ヒラギノ角ゴ ProN W6" charset="0"/>
                <a:cs typeface="ヒラギノ角ゴ ProN W6" charset="0"/>
                <a:sym typeface="Lucida Grande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Lucida Grande" charset="0"/>
                <a:ea typeface="ヒラギノ角ゴ ProN W6" charset="0"/>
                <a:cs typeface="ヒラギノ角ゴ ProN W6" charset="0"/>
                <a:sym typeface="Lucida Grande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Lucida Grande" charset="0"/>
                <a:ea typeface="ヒラギノ角ゴ ProN W6" charset="0"/>
                <a:cs typeface="ヒラギノ角ゴ ProN W6" charset="0"/>
                <a:sym typeface="Lucida Grande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Lucida Grande" charset="0"/>
                <a:ea typeface="ヒラギノ角ゴ ProN W6" charset="0"/>
                <a:cs typeface="ヒラギノ角ゴ ProN W6" charset="0"/>
                <a:sym typeface="Lucida Grande" charset="0"/>
              </a:defRPr>
            </a:lvl9pPr>
          </a:lstStyle>
          <a:p>
            <a:r>
              <a:rPr lang="en-GB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Tracking reduction in average hours of homecare per person – Telecare can provide contribution</a:t>
            </a:r>
            <a:endParaRPr lang="en-GB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8635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942" t="11915" r="9398" b="5026"/>
          <a:stretch/>
        </p:blipFill>
        <p:spPr bwMode="auto">
          <a:xfrm>
            <a:off x="4355976" y="1304712"/>
            <a:ext cx="4299176" cy="49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275" y="44624"/>
            <a:ext cx="860320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Technology at the heart of the customer journey through Social Care, Health &amp; Housing</a:t>
            </a:r>
            <a:r>
              <a:rPr lang="en-GB" sz="3600" b="0" dirty="0" smtClean="0"/>
              <a:t> &amp; Telecare</a:t>
            </a:r>
            <a:endParaRPr lang="en-GB" b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4275" y="1528192"/>
            <a:ext cx="3970784" cy="499715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Unless absolutely necessary patients should not sit at the top of the pyramid on long term remote monitoring</a:t>
            </a:r>
          </a:p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There should be a step up / step down process in place to encourage patients to self monitor so expensive equipment can be recycled</a:t>
            </a:r>
          </a:p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Greater use of standalone Telecare equipment should be use to assist prevention .</a:t>
            </a: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521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54559"/>
            <a:ext cx="2832333" cy="1143000"/>
          </a:xfrm>
        </p:spPr>
        <p:txBody>
          <a:bodyPr>
            <a:normAutofit fontScale="90000"/>
          </a:bodyPr>
          <a:lstStyle/>
          <a:p>
            <a:r>
              <a:rPr lang="en-GB" sz="2400" b="1" u="sng" dirty="0" smtClean="0"/>
              <a:t>Telecare &amp; Telehealth required  Interventions</a:t>
            </a:r>
            <a:endParaRPr lang="en-GB" sz="32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189056171"/>
              </p:ext>
            </p:extLst>
          </p:nvPr>
        </p:nvGraphicFramePr>
        <p:xfrm>
          <a:off x="683568" y="932977"/>
          <a:ext cx="8208912" cy="5126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Rectangle 14"/>
          <p:cNvSpPr/>
          <p:nvPr/>
        </p:nvSpPr>
        <p:spPr>
          <a:xfrm>
            <a:off x="224275" y="1222677"/>
            <a:ext cx="170239" cy="51845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7326365" y="5963180"/>
            <a:ext cx="183449" cy="2983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395536" y="1137165"/>
            <a:ext cx="289054" cy="373544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228184" y="1145665"/>
            <a:ext cx="2592288" cy="2592288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" b="1" dirty="0" smtClean="0"/>
              <a:t>The earlier the intervention, the better the outcome. Telecare and Telehealth can make a greater impact when introduced at the right time</a:t>
            </a:r>
            <a:endParaRPr lang="en-GB" sz="2000" b="1" dirty="0"/>
          </a:p>
        </p:txBody>
      </p:sp>
      <p:sp>
        <p:nvSpPr>
          <p:cNvPr id="17" name="Rectangle 16"/>
          <p:cNvSpPr/>
          <p:nvPr/>
        </p:nvSpPr>
        <p:spPr>
          <a:xfrm>
            <a:off x="395536" y="6191229"/>
            <a:ext cx="7111186" cy="2145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le 1"/>
          <p:cNvSpPr>
            <a:spLocks noGrp="1"/>
          </p:cNvSpPr>
          <p:nvPr/>
        </p:nvSpPr>
        <p:spPr>
          <a:xfrm>
            <a:off x="1055074" y="79677"/>
            <a:ext cx="7280031" cy="853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Telecare &amp; Telehealth required  Interventions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9149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862"/>
            <a:ext cx="9144000" cy="544228"/>
          </a:xfrm>
        </p:spPr>
        <p:txBody>
          <a:bodyPr/>
          <a:lstStyle/>
          <a:p>
            <a:pPr lvl="0" algn="ctr"/>
            <a:r>
              <a:rPr lang="en-GB" sz="2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Aspiring higher - hospital discharge, GP prescribing of Telecare, e-commerce – </a:t>
            </a:r>
            <a:r>
              <a:rPr lang="en-GB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2800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Position </a:t>
            </a:r>
            <a:r>
              <a:rPr lang="en-GB" sz="2800" b="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technology at the centre of choice and control</a:t>
            </a:r>
            <a:endParaRPr lang="en-GB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057"/>
            <a:ext cx="8229600" cy="5170820"/>
          </a:xfrm>
        </p:spPr>
        <p:txBody>
          <a:bodyPr/>
          <a:lstStyle/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Embedding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Telecare/AT promotion and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adoption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within care provider contracts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and across health &amp; care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settings –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e.g. introducing AT into Care Homes in Staffordshire / supporting Health staff in Dementia wards in Worcestershire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400" dirty="0">
                <a:latin typeface="Arial" pitchFamily="34" charset="0"/>
                <a:cs typeface="Arial" pitchFamily="34" charset="0"/>
              </a:rPr>
              <a:t>Awareness of and access to technology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and demonstrations within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GP surgeries,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hospital foyers, pharmacies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, libraries</a:t>
            </a:r>
          </a:p>
          <a:p>
            <a:pPr lvl="1"/>
            <a:r>
              <a:rPr lang="en-GB" sz="2400" dirty="0">
                <a:latin typeface="Arial" pitchFamily="34" charset="0"/>
                <a:cs typeface="Arial" pitchFamily="34" charset="0"/>
              </a:rPr>
              <a:t>Empowering citizens to self-serve through the provision of e-commerce functionality and retail presence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Prevention investment – partnership with high street retailers and engaging with the ‘sandwich generation’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021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862"/>
            <a:ext cx="9144000" cy="544228"/>
          </a:xfrm>
        </p:spPr>
        <p:txBody>
          <a:bodyPr/>
          <a:lstStyle/>
          <a:p>
            <a:pPr lvl="0" algn="ctr"/>
            <a:r>
              <a:rPr lang="en-GB" sz="2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Aspiring higher </a:t>
            </a:r>
            <a:r>
              <a:rPr lang="en-GB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bringing assisted living solutions to the every day person – </a:t>
            </a:r>
            <a:br>
              <a:rPr lang="en-GB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2800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Position </a:t>
            </a:r>
            <a:r>
              <a:rPr lang="en-GB" sz="2800" b="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technology at the centre of choice and control</a:t>
            </a:r>
            <a:endParaRPr lang="en-GB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057"/>
            <a:ext cx="8405446" cy="5170820"/>
          </a:xfrm>
        </p:spPr>
        <p:txBody>
          <a:bodyPr/>
          <a:lstStyle/>
          <a:p>
            <a:pPr>
              <a:buFontTx/>
              <a:buChar char="-"/>
            </a:pPr>
            <a:r>
              <a:rPr lang="en-GB" sz="24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Self funder can be defined as:</a:t>
            </a:r>
          </a:p>
          <a:p>
            <a:pPr lvl="1">
              <a:buFontTx/>
              <a:buChar char="-"/>
            </a:pP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someone </a:t>
            </a:r>
            <a:r>
              <a:rPr lang="en-GB" sz="2000" spc="50" dirty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FACs eligible but paying in full after means </a:t>
            </a: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test</a:t>
            </a:r>
            <a:endParaRPr lang="en-GB" sz="2000" spc="50" dirty="0">
              <a:ln w="11430"/>
              <a:latin typeface="Arial" pitchFamily="34" charset="0"/>
              <a:cs typeface="Arial" pitchFamily="34" charset="0"/>
              <a:sym typeface="Lucida Grande" charset="0"/>
            </a:endParaRPr>
          </a:p>
          <a:p>
            <a:pPr lvl="1">
              <a:buFontTx/>
              <a:buChar char="-"/>
            </a:pP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anyone </a:t>
            </a:r>
            <a:r>
              <a:rPr lang="en-GB" sz="2000" spc="50" dirty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off the street who might not come near </a:t>
            </a: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social care initially, but may then </a:t>
            </a:r>
            <a:r>
              <a:rPr lang="en-GB" sz="2000" spc="50" dirty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deplete </a:t>
            </a: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their personal resources </a:t>
            </a:r>
            <a:r>
              <a:rPr lang="en-GB" sz="2000" spc="50" dirty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completely and present at point they are completely </a:t>
            </a: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dependent</a:t>
            </a:r>
            <a:endParaRPr lang="en-GB" sz="2000" spc="50" dirty="0">
              <a:ln w="11430"/>
              <a:latin typeface="Arial" pitchFamily="34" charset="0"/>
              <a:cs typeface="Arial" pitchFamily="34" charset="0"/>
              <a:sym typeface="Lucida Grande" charset="0"/>
            </a:endParaRPr>
          </a:p>
          <a:p>
            <a:pPr lvl="1">
              <a:buFontTx/>
              <a:buChar char="-"/>
            </a:pPr>
            <a:r>
              <a:rPr lang="en-GB" sz="2000" spc="50" dirty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a</a:t>
            </a: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nyone looking for solutions for themselves or on behalf of others and wishing to self serve</a:t>
            </a:r>
            <a:endParaRPr lang="en-GB" sz="2000" spc="50" dirty="0">
              <a:ln w="11430"/>
              <a:latin typeface="Arial" pitchFamily="34" charset="0"/>
              <a:cs typeface="Arial" pitchFamily="34" charset="0"/>
              <a:sym typeface="Lucida Grande" charset="0"/>
            </a:endParaRPr>
          </a:p>
          <a:p>
            <a:pPr>
              <a:buFont typeface="Arial" pitchFamily="34" charset="0"/>
              <a:buChar char="−"/>
            </a:pPr>
            <a:r>
              <a:rPr lang="en-GB" sz="24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97% of people searching online for care and support do so on behalf of someone else</a:t>
            </a:r>
          </a:p>
          <a:p>
            <a:pPr>
              <a:buFont typeface="Arial" pitchFamily="34" charset="0"/>
              <a:buChar char="−"/>
            </a:pPr>
            <a:r>
              <a:rPr lang="en-GB" sz="24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Telecare is ever closer to the high street</a:t>
            </a:r>
          </a:p>
          <a:p>
            <a:pPr lvl="1">
              <a:buFont typeface="Arial" pitchFamily="34" charset="0"/>
              <a:buChar char="−"/>
            </a:pP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B&amp;Q, Apple stores, Lloyds Chemists</a:t>
            </a:r>
          </a:p>
          <a:p>
            <a:pPr lvl="1">
              <a:buFont typeface="Arial" pitchFamily="34" charset="0"/>
              <a:buChar char="−"/>
            </a:pP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3 million lives success is dependent on retail/consumer interaction and mainstream society</a:t>
            </a:r>
            <a:endParaRPr lang="en-GB" sz="2000" spc="50" dirty="0">
              <a:ln w="11430"/>
              <a:latin typeface="Arial" pitchFamily="34" charset="0"/>
              <a:cs typeface="Arial" pitchFamily="34" charset="0"/>
              <a:sym typeface="Lucida Grande" charset="0"/>
            </a:endParaRPr>
          </a:p>
          <a:p>
            <a:pPr marL="0" indent="0">
              <a:buNone/>
            </a:pPr>
            <a:endParaRPr lang="en-GB" sz="2400" spc="50" dirty="0">
              <a:ln w="11430"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0669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Regional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5 project proposals for consideration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Medication management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Personal budgets and self funders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Increasing use of Telecare within LD services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Increasing use of Telecare within high cost placements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Telecare within Reablement / Hospital discharge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69127"/>
            <a:ext cx="9144000" cy="5442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+mj-lt"/>
                <a:ea typeface="+mj-ea"/>
                <a:cs typeface="+mj-cs"/>
                <a:sym typeface="Lucida Grande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Lucida Grande" charset="0"/>
                <a:ea typeface="ヒラギノ角ゴ ProN W6" charset="0"/>
                <a:cs typeface="ヒラギノ角ゴ ProN W6" charset="0"/>
                <a:sym typeface="Lucida Grande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Lucida Grande" charset="0"/>
                <a:ea typeface="ヒラギノ角ゴ ProN W6" charset="0"/>
                <a:cs typeface="ヒラギノ角ゴ ProN W6" charset="0"/>
                <a:sym typeface="Lucida Grande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Lucida Grande" charset="0"/>
                <a:ea typeface="ヒラギノ角ゴ ProN W6" charset="0"/>
                <a:cs typeface="ヒラギノ角ゴ ProN W6" charset="0"/>
                <a:sym typeface="Lucida Grande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Lucida Grande" charset="0"/>
                <a:ea typeface="ヒラギノ角ゴ ProN W6" charset="0"/>
                <a:cs typeface="ヒラギノ角ゴ ProN W6" charset="0"/>
                <a:sym typeface="Lucida Grande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Lucida Grande" charset="0"/>
                <a:ea typeface="ヒラギノ角ゴ ProN W6" charset="0"/>
                <a:cs typeface="ヒラギノ角ゴ ProN W6" charset="0"/>
                <a:sym typeface="Lucida Grande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Lucida Grande" charset="0"/>
                <a:ea typeface="ヒラギノ角ゴ ProN W6" charset="0"/>
                <a:cs typeface="ヒラギノ角ゴ ProN W6" charset="0"/>
                <a:sym typeface="Lucida Grande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Lucida Grande" charset="0"/>
                <a:ea typeface="ヒラギノ角ゴ ProN W6" charset="0"/>
                <a:cs typeface="ヒラギノ角ゴ ProN W6" charset="0"/>
                <a:sym typeface="Lucida Grande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rgbClr val="FFFFFF"/>
                </a:solidFill>
                <a:latin typeface="Lucida Grande" charset="0"/>
                <a:ea typeface="ヒラギノ角ゴ ProN W6" charset="0"/>
                <a:cs typeface="ヒラギノ角ゴ ProN W6" charset="0"/>
                <a:sym typeface="Lucida Grande" charset="0"/>
              </a:defRPr>
            </a:lvl9pPr>
          </a:lstStyle>
          <a:p>
            <a:pPr algn="ctr"/>
            <a:r>
              <a:rPr lang="en-GB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Generating further good practice and realising efficiencies across the region</a:t>
            </a:r>
            <a:endParaRPr lang="en-GB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056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862"/>
            <a:ext cx="9144000" cy="544228"/>
          </a:xfrm>
        </p:spPr>
        <p:txBody>
          <a:bodyPr/>
          <a:lstStyle/>
          <a:p>
            <a:pPr lvl="0" algn="ctr"/>
            <a:r>
              <a:rPr lang="en-GB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Summary – recommended activities</a:t>
            </a:r>
            <a:endParaRPr lang="en-GB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655090"/>
            <a:ext cx="8546123" cy="5975787"/>
          </a:xfrm>
        </p:spPr>
        <p:txBody>
          <a:bodyPr/>
          <a:lstStyle/>
          <a:p>
            <a:pPr>
              <a:buFontTx/>
              <a:buChar char="-"/>
            </a:pPr>
            <a:r>
              <a:rPr lang="en-GB" sz="24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Bringing down the cost of care packages using Telecare</a:t>
            </a:r>
          </a:p>
          <a:p>
            <a:pPr lvl="1">
              <a:buFontTx/>
              <a:buChar char="-"/>
            </a:pP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Ask ‘Why not Telecare’ at every interaction with the service user</a:t>
            </a:r>
            <a:endParaRPr lang="en-GB" sz="2000" spc="50" dirty="0">
              <a:ln w="11430"/>
              <a:latin typeface="Arial" pitchFamily="34" charset="0"/>
              <a:cs typeface="Arial" pitchFamily="34" charset="0"/>
              <a:sym typeface="Lucida Grande" charset="0"/>
            </a:endParaRPr>
          </a:p>
          <a:p>
            <a:pPr lvl="1">
              <a:buFontTx/>
              <a:buChar char="-"/>
            </a:pPr>
            <a:r>
              <a:rPr lang="en-GB" sz="2000" spc="50" dirty="0" err="1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Reablement</a:t>
            </a: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 and Telecare hand in hand – from 1120 users receiving Telecare within </a:t>
            </a:r>
            <a:r>
              <a:rPr lang="en-GB" sz="2000" spc="50" dirty="0" err="1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Reablement</a:t>
            </a: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 in Hillingdon, only 1 person chose to have Telecare removed post </a:t>
            </a:r>
            <a:r>
              <a:rPr lang="en-GB" sz="2000" spc="50" dirty="0" err="1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Reablement</a:t>
            </a:r>
            <a:endParaRPr lang="en-GB" sz="2000" spc="50" dirty="0">
              <a:ln w="11430"/>
              <a:latin typeface="Arial" pitchFamily="34" charset="0"/>
              <a:cs typeface="Arial" pitchFamily="34" charset="0"/>
              <a:sym typeface="Lucida Grande" charset="0"/>
            </a:endParaRPr>
          </a:p>
          <a:p>
            <a:pPr lvl="1">
              <a:buFontTx/>
              <a:buChar char="-"/>
            </a:pP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Focused reviewing team armed with Telecare expertise</a:t>
            </a:r>
            <a:endParaRPr lang="en-GB" sz="2000" spc="50" dirty="0">
              <a:ln w="11430"/>
              <a:latin typeface="Arial" pitchFamily="34" charset="0"/>
              <a:cs typeface="Arial" pitchFamily="34" charset="0"/>
              <a:sym typeface="Lucida Grande" charset="0"/>
            </a:endParaRPr>
          </a:p>
          <a:p>
            <a:pPr>
              <a:buFont typeface="Arial" pitchFamily="34" charset="0"/>
              <a:buChar char="−"/>
            </a:pPr>
            <a:r>
              <a:rPr lang="en-GB" sz="24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Embedding technology as the default position</a:t>
            </a:r>
          </a:p>
          <a:p>
            <a:pPr lvl="1">
              <a:buFont typeface="Arial" pitchFamily="34" charset="0"/>
              <a:buChar char="−"/>
            </a:pP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Awareness training for all – staff, providers, voluntary sector</a:t>
            </a:r>
          </a:p>
          <a:p>
            <a:pPr lvl="1">
              <a:buFont typeface="Arial" pitchFamily="34" charset="0"/>
              <a:buChar char="−"/>
            </a:pP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Robust performance dashboard in place and visible for all</a:t>
            </a:r>
          </a:p>
          <a:p>
            <a:pPr lvl="1">
              <a:buFont typeface="Arial" pitchFamily="34" charset="0"/>
              <a:buChar char="−"/>
            </a:pP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Evaluation is vital; build into benefits realisation model</a:t>
            </a:r>
          </a:p>
          <a:p>
            <a:pPr>
              <a:buFont typeface="Arial" pitchFamily="34" charset="0"/>
              <a:buChar char="−"/>
            </a:pPr>
            <a:r>
              <a:rPr lang="en-GB" sz="24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Positioning technology at the heart of choice and control</a:t>
            </a:r>
          </a:p>
          <a:p>
            <a:pPr lvl="1">
              <a:buFont typeface="Arial" pitchFamily="34" charset="0"/>
              <a:buChar char="−"/>
            </a:pP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Invest in marketing and awareness on the high street</a:t>
            </a:r>
          </a:p>
          <a:p>
            <a:pPr lvl="1">
              <a:buFont typeface="Arial" pitchFamily="34" charset="0"/>
              <a:buChar char="−"/>
            </a:pP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Collaborate with GPs, Providers, Health, Fire, Police, Housing</a:t>
            </a:r>
          </a:p>
          <a:p>
            <a:pPr lvl="1">
              <a:buFont typeface="Arial" pitchFamily="34" charset="0"/>
              <a:buChar char="−"/>
            </a:pPr>
            <a:r>
              <a:rPr lang="en-GB" sz="2000" spc="50" dirty="0" smtClean="0">
                <a:ln w="11430"/>
                <a:latin typeface="Arial" pitchFamily="34" charset="0"/>
                <a:cs typeface="Arial" pitchFamily="34" charset="0"/>
                <a:sym typeface="Lucida Grande" charset="0"/>
              </a:rPr>
              <a:t>Partner with industry and retail to make technology attractive to the ‘grey pound’</a:t>
            </a:r>
            <a:endParaRPr lang="en-GB" sz="2000" spc="50" dirty="0">
              <a:ln w="11430"/>
              <a:latin typeface="Arial" pitchFamily="34" charset="0"/>
              <a:cs typeface="Arial" pitchFamily="34" charset="0"/>
              <a:sym typeface="Lucida Grande" charset="0"/>
            </a:endParaRPr>
          </a:p>
          <a:p>
            <a:pPr marL="0" indent="0">
              <a:buNone/>
            </a:pPr>
            <a:endParaRPr lang="en-GB" sz="2400" spc="50" dirty="0">
              <a:ln w="11430"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085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9887"/>
          </a:xfrm>
        </p:spPr>
        <p:txBody>
          <a:bodyPr/>
          <a:lstStyle/>
          <a:p>
            <a:r>
              <a:rPr lang="en-GB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Continuing trend of investment in Telecare</a:t>
            </a:r>
            <a:endParaRPr lang="en-GB" sz="3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486"/>
            <a:ext cx="8229600" cy="5061638"/>
          </a:xfrm>
        </p:spPr>
        <p:txBody>
          <a:bodyPr/>
          <a:lstStyle/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On-going investment in Telecare – investing in resources long term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Over a third of local authorities have invested portion of section 256 funding on Telecare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WSD / DALLAS - large scale rollout programmes haven’t been the big driver in promoting Telecare to Councils; hard evidence and best practice from peers has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Large investment from manufacturers / telecoms companies – greater marketing towards over 55’s than younger age groups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456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351693" y="1055066"/>
            <a:ext cx="8465260" cy="4941288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By 2030 in West Midlands:</a:t>
            </a:r>
          </a:p>
          <a:p>
            <a:pPr>
              <a:buFontTx/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+ 415,000 over 65’s (+45%)</a:t>
            </a:r>
          </a:p>
          <a:p>
            <a:pPr>
              <a:buFontTx/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+ 167,000 over 65 living alone (+50%)</a:t>
            </a:r>
          </a:p>
          <a:p>
            <a:pPr>
              <a:buFontTx/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+ 50,000 with dementia (+75%)</a:t>
            </a:r>
          </a:p>
          <a:p>
            <a:pPr>
              <a:buFontTx/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+ 11,000 per year admitted to hospital with a fall (+50%)</a:t>
            </a:r>
          </a:p>
          <a:p>
            <a:pPr>
              <a:buFontTx/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Telecare/AT is the critical success factor in addressing this demand 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Multi-agency approach is needed – social care have led on Telecare, it can play a wider role for partners</a:t>
            </a:r>
          </a:p>
        </p:txBody>
      </p:sp>
      <p:sp>
        <p:nvSpPr>
          <p:cNvPr id="7172" name="Rectangle 111"/>
          <p:cNvSpPr>
            <a:spLocks noChangeArrowheads="1"/>
          </p:cNvSpPr>
          <p:nvPr/>
        </p:nvSpPr>
        <p:spPr bwMode="auto">
          <a:xfrm>
            <a:off x="5810594" y="3396303"/>
            <a:ext cx="31983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GB" sz="1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www.poppi.org.uk version </a:t>
            </a:r>
            <a:r>
              <a:rPr lang="en-GB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6.0</a:t>
            </a:r>
            <a:endParaRPr lang="en-GB" sz="1800" dirty="0">
              <a:solidFill>
                <a:schemeClr val="bg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53" y="246041"/>
            <a:ext cx="8280400" cy="873078"/>
          </a:xfrm>
        </p:spPr>
        <p:txBody>
          <a:bodyPr/>
          <a:lstStyle/>
          <a:p>
            <a:pPr eaLnBrk="1" hangingPunct="1"/>
            <a:r>
              <a:rPr lang="en-GB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Unsustainable demand on social care?</a:t>
            </a:r>
          </a:p>
        </p:txBody>
      </p:sp>
    </p:spTree>
    <p:extLst>
      <p:ext uri="{BB962C8B-B14F-4D97-AF65-F5344CB8AC3E}">
        <p14:creationId xmlns:p14="http://schemas.microsoft.com/office/powerpoint/2010/main" xmlns="" val="2366947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95288" y="1423988"/>
            <a:ext cx="1152525" cy="4291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sym typeface="Gill Sans" charset="0"/>
              </a:rPr>
              <a:t>Information/</a:t>
            </a:r>
          </a:p>
          <a:p>
            <a:pPr algn="ctr" defTabSz="914400"/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sym typeface="Gill Sans" charset="0"/>
              </a:rPr>
              <a:t>Advice/</a:t>
            </a:r>
          </a:p>
          <a:p>
            <a:pPr algn="ctr" defTabSz="914400"/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sym typeface="Gill Sans" charset="0"/>
              </a:rPr>
              <a:t>Guidance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676400" y="4800600"/>
            <a:ext cx="58324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  <a:ea typeface="ＭＳ Ｐゴシック" pitchFamily="34" charset="-128"/>
              </a:rPr>
              <a:t>SDS Operating Model</a:t>
            </a:r>
          </a:p>
          <a:p>
            <a:pPr algn="ctr" defTabSz="914400" eaLnBrk="1" hangingPunct="1">
              <a:spcBef>
                <a:spcPct val="50000"/>
              </a:spcBef>
            </a:pPr>
            <a:r>
              <a:rPr lang="en-US" sz="1200" b="1" dirty="0" smtClean="0">
                <a:latin typeface="Arial" pitchFamily="34" charset="0"/>
                <a:ea typeface="ＭＳ Ｐゴシック" pitchFamily="34" charset="-128"/>
              </a:rPr>
              <a:t>(an example)</a:t>
            </a: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00113" y="4019550"/>
            <a:ext cx="1223962" cy="101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  <a:p>
            <a:pPr algn="ctr" defTabSz="914400" eaLnBrk="1" hangingPunct="1">
              <a:spcBef>
                <a:spcPct val="50000"/>
              </a:spcBef>
            </a:pPr>
            <a:r>
              <a:rPr lang="en-GB" sz="1200" b="1" dirty="0" smtClean="0">
                <a:latin typeface="Arial" pitchFamily="34" charset="0"/>
                <a:ea typeface="ＭＳ Ｐゴシック" pitchFamily="34" charset="-128"/>
              </a:rPr>
              <a:t>1</a:t>
            </a:r>
            <a:r>
              <a:rPr lang="en-GB" sz="1200" b="1" baseline="30000" dirty="0" smtClean="0">
                <a:latin typeface="Arial" pitchFamily="34" charset="0"/>
                <a:ea typeface="ＭＳ Ｐゴシック" pitchFamily="34" charset="-128"/>
              </a:rPr>
              <a:t>st</a:t>
            </a:r>
            <a:r>
              <a:rPr lang="en-GB" sz="1200" b="1" dirty="0" smtClean="0">
                <a:latin typeface="Arial" pitchFamily="34" charset="0"/>
                <a:ea typeface="ＭＳ Ｐゴシック" pitchFamily="34" charset="-128"/>
              </a:rPr>
              <a:t> Contact/ Screening </a:t>
            </a:r>
          </a:p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971550" y="2363788"/>
            <a:ext cx="1150938" cy="833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  <a:p>
            <a:pPr algn="ctr" defTabSz="914400" eaLnBrk="1" hangingPunct="1">
              <a:spcBef>
                <a:spcPct val="50000"/>
              </a:spcBef>
            </a:pPr>
            <a:r>
              <a:rPr lang="en-GB" sz="1200" b="1" dirty="0" smtClean="0">
                <a:latin typeface="Arial" pitchFamily="34" charset="0"/>
                <a:ea typeface="ＭＳ Ｐゴシック" pitchFamily="34" charset="-128"/>
              </a:rPr>
              <a:t>Assessment</a:t>
            </a:r>
          </a:p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195513" y="2867025"/>
            <a:ext cx="1462087" cy="159385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  <a:p>
            <a:pPr algn="ctr" defTabSz="914400" eaLnBrk="1" hangingPunct="1">
              <a:spcBef>
                <a:spcPct val="50000"/>
              </a:spcBef>
            </a:pPr>
            <a:r>
              <a:rPr lang="en-GB" sz="1200" b="1" dirty="0" smtClean="0">
                <a:latin typeface="Arial" pitchFamily="34" charset="0"/>
                <a:ea typeface="ＭＳ Ｐゴシック" pitchFamily="34" charset="-128"/>
              </a:rPr>
              <a:t>Re-ablement/ </a:t>
            </a:r>
          </a:p>
          <a:p>
            <a:pPr algn="ctr" defTabSz="914400" eaLnBrk="1" hangingPunct="1">
              <a:spcBef>
                <a:spcPct val="50000"/>
              </a:spcBef>
            </a:pPr>
            <a:r>
              <a:rPr lang="en-GB" sz="1200" b="1" dirty="0" smtClean="0">
                <a:latin typeface="Arial" pitchFamily="34" charset="0"/>
                <a:ea typeface="ＭＳ Ｐゴシック" pitchFamily="34" charset="-128"/>
              </a:rPr>
              <a:t>Further Assessment</a:t>
            </a:r>
            <a:r>
              <a:rPr lang="en-GB" sz="1200" dirty="0" smtClean="0">
                <a:latin typeface="Arial" pitchFamily="34" charset="0"/>
                <a:ea typeface="ＭＳ Ｐゴシック" pitchFamily="34" charset="-128"/>
              </a:rPr>
              <a:t> </a:t>
            </a:r>
          </a:p>
          <a:p>
            <a:pPr algn="ctr" defTabSz="914400" eaLnBrk="1" hangingPunct="1">
              <a:spcBef>
                <a:spcPct val="50000"/>
              </a:spcBef>
            </a:pPr>
            <a:endParaRPr lang="en-GB" sz="1200" dirty="0" smtClean="0">
              <a:latin typeface="Arial" pitchFamily="34" charset="0"/>
              <a:ea typeface="ＭＳ Ｐゴシック" pitchFamily="34" charset="-128"/>
            </a:endParaRPr>
          </a:p>
          <a:p>
            <a:pPr algn="ctr" defTabSz="914400" eaLnBrk="1" hangingPunct="1">
              <a:spcBef>
                <a:spcPct val="50000"/>
              </a:spcBef>
            </a:pPr>
            <a:endParaRPr lang="en-GB" sz="120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1908175" y="17875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defTabSz="914400"/>
            <a:endParaRPr lang="en-GB" sz="420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555875" y="1590675"/>
            <a:ext cx="1296988" cy="466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defTabSz="914400" eaLnBrk="1" hangingPunct="1"/>
            <a:r>
              <a:rPr lang="en-GB" sz="1200" b="1" dirty="0" smtClean="0">
                <a:latin typeface="Arial" pitchFamily="34" charset="0"/>
                <a:ea typeface="ＭＳ Ｐゴシック" pitchFamily="34" charset="-128"/>
              </a:rPr>
              <a:t>Rapid Response</a:t>
            </a: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3124200" y="20748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defTabSz="914400"/>
            <a:endParaRPr lang="en-GB" sz="420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3563938" y="2730500"/>
            <a:ext cx="1295400" cy="18399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  <a:p>
            <a:pPr algn="ctr" defTabSz="914400" eaLnBrk="1" hangingPunct="1">
              <a:spcBef>
                <a:spcPct val="50000"/>
              </a:spcBef>
            </a:pPr>
            <a:r>
              <a:rPr lang="en-GB" sz="1200" b="1" dirty="0" smtClean="0">
                <a:latin typeface="Arial" pitchFamily="34" charset="0"/>
                <a:ea typeface="ＭＳ Ｐゴシック" pitchFamily="34" charset="-128"/>
              </a:rPr>
              <a:t>Assessment RAS</a:t>
            </a:r>
          </a:p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  <a:p>
            <a:pPr algn="ctr" defTabSz="914400" eaLnBrk="1" hangingPunct="1">
              <a:spcBef>
                <a:spcPct val="50000"/>
              </a:spcBef>
            </a:pPr>
            <a:endParaRPr lang="en-GB" sz="1200" dirty="0" smtClean="0">
              <a:latin typeface="Arial" pitchFamily="34" charset="0"/>
              <a:ea typeface="ＭＳ Ｐゴシック" pitchFamily="34" charset="-128"/>
            </a:endParaRPr>
          </a:p>
          <a:p>
            <a:pPr algn="ctr" defTabSz="914400" eaLnBrk="1" hangingPunct="1">
              <a:spcBef>
                <a:spcPct val="50000"/>
              </a:spcBef>
            </a:pPr>
            <a:endParaRPr lang="en-GB" sz="120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716463" y="2938463"/>
            <a:ext cx="1368425" cy="1016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  <a:p>
            <a:pPr algn="ctr" defTabSz="914400" eaLnBrk="1" hangingPunct="1">
              <a:spcBef>
                <a:spcPct val="50000"/>
              </a:spcBef>
            </a:pPr>
            <a:r>
              <a:rPr lang="en-GB" sz="1200" b="1" dirty="0" smtClean="0">
                <a:latin typeface="Arial" pitchFamily="34" charset="0"/>
                <a:ea typeface="ＭＳ Ｐゴシック" pitchFamily="34" charset="-128"/>
              </a:rPr>
              <a:t>Support Planning</a:t>
            </a:r>
          </a:p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5003800" y="3803650"/>
            <a:ext cx="1368425" cy="558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en-GB" sz="1200" b="1" dirty="0" smtClean="0">
                <a:latin typeface="Arial" pitchFamily="34" charset="0"/>
                <a:ea typeface="ＭＳ Ｐゴシック" pitchFamily="34" charset="-128"/>
              </a:rPr>
              <a:t>Brokerage</a:t>
            </a:r>
          </a:p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6516688" y="2435225"/>
            <a:ext cx="1008062" cy="22066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  <a:p>
            <a:pPr algn="ctr" defTabSz="914400" eaLnBrk="1" hangingPunct="1">
              <a:spcBef>
                <a:spcPct val="50000"/>
              </a:spcBef>
            </a:pPr>
            <a:r>
              <a:rPr lang="en-GB" sz="1200" b="1" dirty="0" smtClean="0">
                <a:latin typeface="Arial" pitchFamily="34" charset="0"/>
                <a:ea typeface="ＭＳ Ｐゴシック" pitchFamily="34" charset="-128"/>
              </a:rPr>
              <a:t>Care</a:t>
            </a:r>
          </a:p>
          <a:p>
            <a:pPr algn="ctr" defTabSz="914400" eaLnBrk="1" hangingPunct="1">
              <a:spcBef>
                <a:spcPct val="50000"/>
              </a:spcBef>
            </a:pPr>
            <a:r>
              <a:rPr lang="en-GB" sz="1200" b="1" dirty="0" smtClean="0">
                <a:latin typeface="Arial" pitchFamily="34" charset="0"/>
                <a:ea typeface="ＭＳ Ｐゴシック" pitchFamily="34" charset="-128"/>
              </a:rPr>
              <a:t> &amp; Support</a:t>
            </a:r>
          </a:p>
          <a:p>
            <a:pPr algn="ctr" defTabSz="914400" eaLnBrk="1" hangingPunct="1">
              <a:spcBef>
                <a:spcPct val="50000"/>
              </a:spcBef>
            </a:pPr>
            <a:r>
              <a:rPr lang="en-GB" sz="1200" b="1" dirty="0" smtClean="0">
                <a:latin typeface="Arial" pitchFamily="34" charset="0"/>
                <a:ea typeface="ＭＳ Ｐゴシック" pitchFamily="34" charset="-128"/>
              </a:rPr>
              <a:t> Delivery</a:t>
            </a:r>
          </a:p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7667625" y="2579688"/>
            <a:ext cx="1296988" cy="19319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  <a:p>
            <a:pPr algn="ctr" defTabSz="914400" eaLnBrk="1" hangingPunct="1">
              <a:spcBef>
                <a:spcPct val="50000"/>
              </a:spcBef>
            </a:pPr>
            <a:r>
              <a:rPr lang="en-GB" sz="1200" b="1" dirty="0" smtClean="0">
                <a:latin typeface="Arial" pitchFamily="34" charset="0"/>
                <a:ea typeface="ＭＳ Ｐゴシック" pitchFamily="34" charset="-128"/>
              </a:rPr>
              <a:t>Review </a:t>
            </a:r>
          </a:p>
          <a:p>
            <a:pPr algn="ctr" defTabSz="914400" eaLnBrk="1" hangingPunct="1">
              <a:spcBef>
                <a:spcPct val="50000"/>
              </a:spcBef>
            </a:pPr>
            <a:r>
              <a:rPr lang="en-GB" sz="1200" b="1" dirty="0" smtClean="0">
                <a:latin typeface="Arial" pitchFamily="34" charset="0"/>
                <a:ea typeface="ＭＳ Ｐゴシック" pitchFamily="34" charset="-128"/>
              </a:rPr>
              <a:t>Reassessment</a:t>
            </a:r>
          </a:p>
          <a:p>
            <a:pPr algn="ctr"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  <a:p>
            <a:pPr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  <a:p>
            <a:pPr defTabSz="914400" eaLnBrk="1" hangingPunct="1">
              <a:spcBef>
                <a:spcPct val="50000"/>
              </a:spcBef>
            </a:pPr>
            <a:endParaRPr lang="en-GB" sz="1200" b="1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851275" y="17875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defTabSz="914400"/>
            <a:endParaRPr lang="en-GB" sz="420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4427538" y="17875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defTabSz="914400"/>
            <a:endParaRPr lang="en-GB" sz="420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6084888" y="34432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defTabSz="914400"/>
            <a:endParaRPr lang="en-GB" sz="420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>
            <a:off x="7524750" y="358775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defTabSz="914400"/>
            <a:endParaRPr lang="en-GB" sz="420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 flipV="1">
            <a:off x="1547813" y="5603875"/>
            <a:ext cx="5545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defTabSz="914400"/>
            <a:endParaRPr lang="en-GB" sz="420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 flipV="1">
            <a:off x="7092950" y="466725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defTabSz="914400"/>
            <a:endParaRPr lang="en-GB" sz="420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 flipV="1">
            <a:off x="3059113" y="44513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defTabSz="914400"/>
            <a:endParaRPr lang="en-GB" sz="420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>
            <a:off x="2124075" y="4883150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defTabSz="914400"/>
            <a:endParaRPr lang="en-GB" sz="420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61463" name="Line 23"/>
          <p:cNvSpPr>
            <a:spLocks noChangeShapeType="1"/>
          </p:cNvSpPr>
          <p:nvPr/>
        </p:nvSpPr>
        <p:spPr bwMode="auto">
          <a:xfrm flipV="1">
            <a:off x="1908175" y="17875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defTabSz="914400"/>
            <a:endParaRPr lang="en-GB" sz="420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61464" name="Line 24"/>
          <p:cNvSpPr>
            <a:spLocks noChangeShapeType="1"/>
          </p:cNvSpPr>
          <p:nvPr/>
        </p:nvSpPr>
        <p:spPr bwMode="auto">
          <a:xfrm flipV="1">
            <a:off x="6156325" y="459581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defTabSz="914400"/>
            <a:endParaRPr lang="en-GB" sz="420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7308850" y="5027613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defTabSz="914400">
              <a:spcBef>
                <a:spcPct val="50000"/>
              </a:spcBef>
            </a:pPr>
            <a:endParaRPr lang="en-GB" sz="2400" dirty="0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61466" name="Picture 26" descr="ADASS LOGO_new spac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26" t="9352" r="11958" b="20761"/>
          <a:stretch>
            <a:fillRect/>
          </a:stretch>
        </p:blipFill>
        <p:spPr bwMode="auto">
          <a:xfrm>
            <a:off x="7645400" y="1282700"/>
            <a:ext cx="11176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3243263" y="6396038"/>
            <a:ext cx="6840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GB" sz="1200" dirty="0" smtClean="0">
                <a:latin typeface="Arial" pitchFamily="34" charset="0"/>
                <a:ea typeface="ＭＳ Ｐゴシック" pitchFamily="34" charset="-128"/>
              </a:rPr>
              <a:t>Slide extracted from a presentation “</a:t>
            </a:r>
            <a:r>
              <a:rPr lang="en-GB" sz="1200" b="1" dirty="0" smtClean="0">
                <a:latin typeface="Arial" pitchFamily="34" charset="0"/>
                <a:ea typeface="ＭＳ Ｐゴシック" pitchFamily="34" charset="-128"/>
              </a:rPr>
              <a:t>Personalisation in Social Care Services, </a:t>
            </a:r>
            <a:r>
              <a:rPr lang="en-GB" sz="1200" dirty="0" smtClean="0">
                <a:latin typeface="Arial" pitchFamily="34" charset="0"/>
                <a:ea typeface="ＭＳ Ｐゴシック" pitchFamily="34" charset="-128"/>
              </a:rPr>
              <a:t>by</a:t>
            </a:r>
            <a:br>
              <a:rPr lang="en-GB" sz="1200" dirty="0" smtClean="0">
                <a:latin typeface="Arial" pitchFamily="34" charset="0"/>
                <a:ea typeface="ＭＳ Ｐゴシック" pitchFamily="34" charset="-128"/>
              </a:rPr>
            </a:br>
            <a:r>
              <a:rPr lang="en-GB" sz="1200" dirty="0" smtClean="0">
                <a:latin typeface="Arial" pitchFamily="34" charset="0"/>
                <a:ea typeface="ＭＳ Ｐゴシック" pitchFamily="34" charset="-128"/>
              </a:rPr>
              <a:t> Jeff Jerome at the National Homecare Council’s conference, Oct. 2008</a:t>
            </a:r>
          </a:p>
        </p:txBody>
      </p:sp>
      <p:sp>
        <p:nvSpPr>
          <p:cNvPr id="6146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188913"/>
            <a:ext cx="6503988" cy="1019175"/>
          </a:xfrm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eaLnBrk="1" hangingPunct="1"/>
            <a:r>
              <a:rPr lang="en-GB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Gill Sans" charset="0"/>
              </a:rPr>
              <a:t>AT can be an integral element of every step of the customer journey</a:t>
            </a:r>
          </a:p>
        </p:txBody>
      </p:sp>
      <p:sp>
        <p:nvSpPr>
          <p:cNvPr id="61469" name="Left-Right Arrow 1"/>
          <p:cNvSpPr>
            <a:spLocks noChangeArrowheads="1"/>
          </p:cNvSpPr>
          <p:nvPr/>
        </p:nvSpPr>
        <p:spPr bwMode="auto">
          <a:xfrm>
            <a:off x="250825" y="5416550"/>
            <a:ext cx="8713788" cy="769938"/>
          </a:xfrm>
          <a:prstGeom prst="leftRightArrow">
            <a:avLst>
              <a:gd name="adj1" fmla="val 50000"/>
              <a:gd name="adj2" fmla="val 4998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 eaLnBrk="0" hangingPunct="0"/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sym typeface="Gill Sans" charset="0"/>
              </a:rPr>
              <a:t>Telecare/AT has a key role to play throughout every element</a:t>
            </a:r>
          </a:p>
        </p:txBody>
      </p:sp>
    </p:spTree>
    <p:extLst>
      <p:ext uri="{BB962C8B-B14F-4D97-AF65-F5344CB8AC3E}">
        <p14:creationId xmlns:p14="http://schemas.microsoft.com/office/powerpoint/2010/main" xmlns="" val="2385757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0070"/>
            <a:ext cx="8352692" cy="5076970"/>
          </a:xfrm>
        </p:spPr>
        <p:txBody>
          <a:bodyPr/>
          <a:lstStyle/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Telehealthcare Network – well established and leading edge with contributions from majority of Councils, and involvement from Health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Innovations group – challenges manufacturers, presents service user feedback and influences product development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Both groups now expanded to include representation from East Midlands &amp; South West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Regional investment and collaboration – JIP/ADASS funded projects - £800k+ efficiencies realised from £45k investment across 5 projects</a:t>
            </a:r>
          </a:p>
          <a:p>
            <a:pPr lvl="1"/>
            <a:r>
              <a:rPr lang="en-GB" sz="1800" dirty="0" smtClean="0">
                <a:latin typeface="Arial" pitchFamily="34" charset="0"/>
                <a:cs typeface="Arial" pitchFamily="34" charset="0"/>
              </a:rPr>
              <a:t>Councils currently collating good practice examples of realising efficiencies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1800" dirty="0" smtClean="0">
                <a:latin typeface="Arial" pitchFamily="34" charset="0"/>
                <a:cs typeface="Arial" pitchFamily="34" charset="0"/>
              </a:rPr>
              <a:t>Shared learning through ADASS funded Dementia / AT project</a:t>
            </a:r>
          </a:p>
          <a:p>
            <a:pPr lvl="1"/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Strong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elecare leads, highly regarded around the country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3618"/>
            <a:ext cx="8229600" cy="789887"/>
          </a:xfrm>
        </p:spPr>
        <p:txBody>
          <a:bodyPr/>
          <a:lstStyle/>
          <a:p>
            <a:r>
              <a:rPr lang="en-GB" sz="3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Strengths of West Midlands resources</a:t>
            </a:r>
            <a:endParaRPr lang="en-GB" sz="36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177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9552"/>
            <a:ext cx="8229600" cy="5170820"/>
          </a:xfrm>
        </p:spPr>
        <p:txBody>
          <a:bodyPr/>
          <a:lstStyle/>
          <a:p>
            <a:pPr marL="457200" lvl="1" indent="0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LD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reassessment –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examples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from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Sandwell (following slide) with independent sector provision and Wolverhampton with inhouse services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GB" sz="1800" dirty="0"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en-GB" sz="1800" dirty="0" smtClean="0">
                <a:latin typeface="Arial" pitchFamily="34" charset="0"/>
                <a:cs typeface="Arial" pitchFamily="34" charset="0"/>
                <a:hlinkClick r:id="rId2"/>
              </a:rPr>
              <a:t>www.westmidlandsiep.gov.uk/index.php?page=816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000" dirty="0">
                <a:latin typeface="Arial" pitchFamily="34" charset="0"/>
                <a:cs typeface="Arial" pitchFamily="34" charset="0"/>
              </a:rPr>
              <a:t>Dementia/LD – use of GPS technology to encourage safer walking and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independence, and to support carers – appendix example from Gloucestershire (A)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000" dirty="0">
                <a:latin typeface="Arial" pitchFamily="34" charset="0"/>
                <a:cs typeface="Arial" pitchFamily="34" charset="0"/>
              </a:rPr>
              <a:t>Hospital discharge/reablement – example from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Dudley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GB" sz="1800" dirty="0"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en-GB" sz="1800" dirty="0" smtClean="0">
                <a:latin typeface="Arial" pitchFamily="34" charset="0"/>
                <a:cs typeface="Arial" pitchFamily="34" charset="0"/>
                <a:hlinkClick r:id="rId3"/>
              </a:rPr>
              <a:t>www.westmidlandsiep.gov.uk/index.php?page=774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Focused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reviewing team with OT and Telecare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expertise – effective targeting of Telecare interventions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000" dirty="0">
                <a:latin typeface="Arial" pitchFamily="34" charset="0"/>
                <a:cs typeface="Arial" pitchFamily="34" charset="0"/>
              </a:rPr>
              <a:t>Transitions – working in partnership with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Children's Services and Schools to introduce technology at early age and impact on on-going care package costs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2622"/>
            <a:ext cx="8229600" cy="789887"/>
          </a:xfrm>
        </p:spPr>
        <p:txBody>
          <a:bodyPr/>
          <a:lstStyle/>
          <a:p>
            <a:pPr lvl="0" algn="ctr"/>
            <a:r>
              <a:rPr lang="en-GB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Bringing down </a:t>
            </a:r>
            <a:r>
              <a:rPr lang="en-GB" sz="2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cost of existing care packages using Telecare (local/regional evidence</a:t>
            </a:r>
            <a:r>
              <a:rPr lang="en-GB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– </a:t>
            </a:r>
            <a:br>
              <a:rPr lang="en-GB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2800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every instance ask ‘Why not Telecare?’</a:t>
            </a:r>
            <a:endParaRPr lang="en-GB" sz="2800" b="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1661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26"/>
            <a:ext cx="8229600" cy="544228"/>
          </a:xfrm>
        </p:spPr>
        <p:txBody>
          <a:bodyPr/>
          <a:lstStyle/>
          <a:p>
            <a:pPr algn="ctr"/>
            <a:r>
              <a:rPr lang="en-GB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Embedding technology as the default position within Social Care &amp; Health – </a:t>
            </a:r>
            <a:br>
              <a:rPr lang="en-GB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2800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on-going programme of cultural change</a:t>
            </a:r>
            <a:endParaRPr lang="en-GB" sz="2800" b="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68" y="1378432"/>
            <a:ext cx="8860811" cy="5170820"/>
          </a:xfrm>
        </p:spPr>
        <p:txBody>
          <a:bodyPr/>
          <a:lstStyle/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Awareness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training for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frontline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staff –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appendix example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from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Walsall (B)</a:t>
            </a:r>
          </a:p>
          <a:p>
            <a:pPr lvl="2"/>
            <a:r>
              <a:rPr lang="en-GB" sz="1600" dirty="0" smtClean="0">
                <a:latin typeface="Arial" pitchFamily="34" charset="0"/>
                <a:cs typeface="Arial" pitchFamily="34" charset="0"/>
              </a:rPr>
              <a:t>C. 200 staff to date – from beginning October; 24 further sessions scheduled</a:t>
            </a:r>
          </a:p>
          <a:p>
            <a:pPr lvl="2"/>
            <a:r>
              <a:rPr lang="en-GB" sz="1600" dirty="0" smtClean="0">
                <a:latin typeface="Arial" pitchFamily="34" charset="0"/>
                <a:cs typeface="Arial" pitchFamily="34" charset="0"/>
              </a:rPr>
              <a:t>All sessions include demonstration of equipment in Primley House, a mock-up house within Innovation Centre</a:t>
            </a:r>
          </a:p>
          <a:p>
            <a:pPr lvl="2"/>
            <a:r>
              <a:rPr lang="en-GB" sz="1600" dirty="0" smtClean="0">
                <a:latin typeface="Arial" pitchFamily="34" charset="0"/>
                <a:cs typeface="Arial" pitchFamily="34" charset="0"/>
              </a:rPr>
              <a:t>Workforce development working with Performance team to track Telecare activity and calculate Return on Investment from the training rollout</a:t>
            </a:r>
          </a:p>
          <a:p>
            <a:pPr lvl="2"/>
            <a:r>
              <a:rPr lang="en-GB" sz="1600" dirty="0" smtClean="0">
                <a:latin typeface="Arial" pitchFamily="34" charset="0"/>
                <a:cs typeface="Arial" pitchFamily="34" charset="0"/>
              </a:rPr>
              <a:t>Telecare strategy and Telecare training strategy in place; Comms strategy in progress</a:t>
            </a: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Robust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evidence base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– national evidence e.g. CSED summary provides large scale evidence; local Telecare evaluation vital to provide baseline against viable targets – appendix example from Herefordshire (C)</a:t>
            </a:r>
          </a:p>
          <a:p>
            <a:pPr lvl="2"/>
            <a:r>
              <a:rPr lang="en-GB" sz="1600" dirty="0" smtClean="0">
                <a:latin typeface="Arial" pitchFamily="34" charset="0"/>
                <a:cs typeface="Arial" pitchFamily="34" charset="0"/>
              </a:rPr>
              <a:t>Maximum 20% of Telecare users where Telecare is for prevention and reassurance</a:t>
            </a:r>
          </a:p>
          <a:p>
            <a:pPr lvl="2"/>
            <a:r>
              <a:rPr lang="en-GB" sz="1600" dirty="0" smtClean="0">
                <a:latin typeface="Arial" pitchFamily="34" charset="0"/>
                <a:cs typeface="Arial" pitchFamily="34" charset="0"/>
              </a:rPr>
              <a:t>Target 50% of people receiving community based services with Telecare as  element</a:t>
            </a:r>
          </a:p>
          <a:p>
            <a:pPr lvl="2"/>
            <a:r>
              <a:rPr lang="en-GB" sz="1600" dirty="0" smtClean="0">
                <a:latin typeface="Arial" pitchFamily="34" charset="0"/>
                <a:cs typeface="Arial" pitchFamily="34" charset="0"/>
              </a:rPr>
              <a:t>Target 75% of people within reablement with Telecare playing a role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850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20" y="397470"/>
            <a:ext cx="9144000" cy="544228"/>
          </a:xfrm>
        </p:spPr>
        <p:txBody>
          <a:bodyPr/>
          <a:lstStyle/>
          <a:p>
            <a:r>
              <a:rPr lang="en-GB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From local evaluation to benefits realisation modelling</a:t>
            </a:r>
            <a:endParaRPr lang="en-GB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2662"/>
            <a:ext cx="8229600" cy="5531182"/>
          </a:xfrm>
        </p:spPr>
        <p:txBody>
          <a:bodyPr/>
          <a:lstStyle/>
          <a:p>
            <a:pPr lvl="0"/>
            <a:r>
              <a:rPr lang="en-GB" sz="2400" dirty="0" smtClean="0">
                <a:latin typeface="Arial" pitchFamily="34" charset="0"/>
                <a:cs typeface="Arial" pitchFamily="34" charset="0"/>
              </a:rPr>
              <a:t>Standard evaluation tool has been used with 30+ authorities – involving Telecare input, Care Managers, Health colleagues, Finance</a:t>
            </a:r>
          </a:p>
          <a:p>
            <a:pPr lvl="0"/>
            <a:r>
              <a:rPr lang="en-GB" sz="2400" dirty="0" smtClean="0">
                <a:latin typeface="Arial" pitchFamily="34" charset="0"/>
                <a:cs typeface="Arial" pitchFamily="34" charset="0"/>
              </a:rPr>
              <a:t>Evaluation is imperative in order to establish: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% of cases where Telecare is playing prevention or reassurance role (with no other services added in if Telecare wasn’t in place)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% of cases where Telecare is preventing an increase in services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% of cases where Telecare is directly in place of other services resulting in reduction of care package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Benefits realisation model is available to support business case for achievement of savings targets, using evidence from over 2500 service users included in evaluations to date</a:t>
            </a:r>
          </a:p>
        </p:txBody>
      </p:sp>
    </p:spTree>
    <p:extLst>
      <p:ext uri="{BB962C8B-B14F-4D97-AF65-F5344CB8AC3E}">
        <p14:creationId xmlns:p14="http://schemas.microsoft.com/office/powerpoint/2010/main" xmlns="" val="3023761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918"/>
            <a:ext cx="8229600" cy="544228"/>
          </a:xfrm>
        </p:spPr>
        <p:txBody>
          <a:bodyPr/>
          <a:lstStyle/>
          <a:p>
            <a:pPr algn="ctr"/>
            <a:r>
              <a:rPr lang="en-GB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Embedding technology as the default position within Social Care &amp; Health – </a:t>
            </a:r>
            <a:br>
              <a:rPr lang="en-GB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2800" b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on-going programme of cultural change</a:t>
            </a:r>
            <a:endParaRPr lang="en-GB" sz="2800" b="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4912"/>
            <a:ext cx="8229600" cy="5170820"/>
          </a:xfrm>
        </p:spPr>
        <p:txBody>
          <a:bodyPr/>
          <a:lstStyle/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Make use of management information / performance dashboards with visibility at all levels to empower team managers to measure individual worker and team performance – appendix example draft from Solihull (D)</a:t>
            </a:r>
          </a:p>
          <a:p>
            <a:pPr lvl="1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Embedding Telecare referral and assessment into core assessment documents and Client Index Systems – example from Wolverhampton, where Telecare is a section within assessment documents and link to Gadget Gateway embedded within assessments on CareFirst to provide access to Telecare equipment information</a:t>
            </a:r>
          </a:p>
          <a:p>
            <a:pPr lvl="1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Providing uniform information to general public and Health &amp; Social Care staff – Gadget Gateway in place with 9 West Midlands authorities</a:t>
            </a:r>
          </a:p>
          <a:p>
            <a:endParaRPr lang="en-GB" sz="10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85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- 1_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1_Title Slide">
      <a:majorFont>
        <a:latin typeface="Lucida Grande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1_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D34817"/>
      </a:accent1>
      <a:accent2>
        <a:srgbClr val="333399"/>
      </a:accent2>
      <a:accent3>
        <a:srgbClr val="FFFFFF"/>
      </a:accent3>
      <a:accent4>
        <a:srgbClr val="000000"/>
      </a:accent4>
      <a:accent5>
        <a:srgbClr val="E6B1AB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Franklin Gothic Book"/>
        <a:ea typeface="ヒラギノ角ゴ ProN W3"/>
        <a:cs typeface="ヒラギノ角ゴ ProN W3"/>
      </a:majorFont>
      <a:minorFont>
        <a:latin typeface="Perpetua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Syntax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1447</Words>
  <Application>Microsoft Office PowerPoint</Application>
  <PresentationFormat>On-screen Show (4:3)</PresentationFormat>
  <Paragraphs>181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Custom Design</vt:lpstr>
      <vt:lpstr>Default - 1_Title Slide</vt:lpstr>
      <vt:lpstr>1_Default - Title and Content</vt:lpstr>
      <vt:lpstr>2_Blank Presentation</vt:lpstr>
      <vt:lpstr>Slide 1</vt:lpstr>
      <vt:lpstr>Continuing trend of investment in Telecare</vt:lpstr>
      <vt:lpstr>Unsustainable demand on social care?</vt:lpstr>
      <vt:lpstr>AT can be an integral element of every step of the customer journey</vt:lpstr>
      <vt:lpstr>Strengths of West Midlands resources</vt:lpstr>
      <vt:lpstr>Bringing down the cost of existing care packages using Telecare (local/regional evidence) –  In every instance ask ‘Why not Telecare?’</vt:lpstr>
      <vt:lpstr>Embedding technology as the default position within Social Care &amp; Health –  An on-going programme of cultural change</vt:lpstr>
      <vt:lpstr>From local evaluation to benefits realisation modelling</vt:lpstr>
      <vt:lpstr>Embedding technology as the default position within Social Care &amp; Health –  An on-going programme of cultural change</vt:lpstr>
      <vt:lpstr>What is the vision?</vt:lpstr>
      <vt:lpstr>Source: RAP H1 – number of people in receipt of homecare on 31st March 2012 by the number of planned hours per week (The Information Centre for Health and Social Care)</vt:lpstr>
      <vt:lpstr>Technology at the heart of the customer journey through Social Care, Health &amp; Housing &amp; Telecare</vt:lpstr>
      <vt:lpstr>Telecare &amp; Telehealth required  Interventions</vt:lpstr>
      <vt:lpstr>Aspiring higher - hospital discharge, GP prescribing of Telecare, e-commerce –  Position technology at the centre of choice and control</vt:lpstr>
      <vt:lpstr>Aspiring higher – bringing assisted living solutions to the every day person –  Position technology at the centre of choice and control</vt:lpstr>
      <vt:lpstr>Regional work</vt:lpstr>
      <vt:lpstr>In Summary – recommended activities</vt:lpstr>
    </vt:vector>
  </TitlesOfParts>
  <Company>Panztel (UK)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Efficiency Seminar 2012</dc:title>
  <dc:creator>Nathan Downing</dc:creator>
  <cp:lastModifiedBy>ICT_Failsafe</cp:lastModifiedBy>
  <cp:revision>438</cp:revision>
  <dcterms:created xsi:type="dcterms:W3CDTF">2010-06-08T09:14:57Z</dcterms:created>
  <dcterms:modified xsi:type="dcterms:W3CDTF">2013-02-05T14:06:50Z</dcterms:modified>
</cp:coreProperties>
</file>